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10/22/2018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3350-AB98-410E-A73C-F1C57A38B919}"/>
              </a:ext>
            </a:extLst>
          </p:cNvPr>
          <p:cNvSpPr>
            <a:spLocks noGrp="1"/>
          </p:cNvSpPr>
          <p:nvPr>
            <p:ph type="ctrTitle"/>
          </p:nvPr>
        </p:nvSpPr>
        <p:spPr/>
        <p:txBody>
          <a:bodyPr/>
          <a:lstStyle/>
          <a:p>
            <a:r>
              <a:rPr lang="en-US" dirty="0"/>
              <a:t>Unit 3 Review Game</a:t>
            </a:r>
          </a:p>
        </p:txBody>
      </p:sp>
      <p:sp>
        <p:nvSpPr>
          <p:cNvPr id="3" name="Subtitle 2">
            <a:extLst>
              <a:ext uri="{FF2B5EF4-FFF2-40B4-BE49-F238E27FC236}">
                <a16:creationId xmlns:a16="http://schemas.microsoft.com/office/drawing/2014/main" id="{E8828DB4-E39C-4D6F-BA97-B3A551E631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7613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2CF7-E8E8-4142-B081-1594C60B7E78}"/>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EF261656-B4F6-4192-B3FC-7E4CADE23C0A}"/>
              </a:ext>
            </a:extLst>
          </p:cNvPr>
          <p:cNvSpPr>
            <a:spLocks noGrp="1"/>
          </p:cNvSpPr>
          <p:nvPr>
            <p:ph idx="1"/>
          </p:nvPr>
        </p:nvSpPr>
        <p:spPr/>
        <p:txBody>
          <a:bodyPr>
            <a:normAutofit/>
          </a:bodyPr>
          <a:lstStyle/>
          <a:p>
            <a:r>
              <a:rPr lang="en-US" sz="3200" dirty="0"/>
              <a:t>If aggregate demand and real GDP are slowly beginning to rise and the unemployment rate is just beginning to fall which part of the business cycle would we most likely be in?</a:t>
            </a:r>
          </a:p>
        </p:txBody>
      </p:sp>
    </p:spTree>
    <p:extLst>
      <p:ext uri="{BB962C8B-B14F-4D97-AF65-F5344CB8AC3E}">
        <p14:creationId xmlns:p14="http://schemas.microsoft.com/office/powerpoint/2010/main" val="194889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7A87-540F-4C8E-98AF-C227D82487BA}"/>
              </a:ext>
            </a:extLst>
          </p:cNvPr>
          <p:cNvSpPr>
            <a:spLocks noGrp="1"/>
          </p:cNvSpPr>
          <p:nvPr>
            <p:ph type="title"/>
          </p:nvPr>
        </p:nvSpPr>
        <p:spPr/>
        <p:txBody>
          <a:bodyPr/>
          <a:lstStyle/>
          <a:p>
            <a:r>
              <a:rPr lang="en-US" dirty="0"/>
              <a:t>A#5</a:t>
            </a:r>
          </a:p>
        </p:txBody>
      </p:sp>
      <p:sp>
        <p:nvSpPr>
          <p:cNvPr id="3" name="Content Placeholder 2">
            <a:extLst>
              <a:ext uri="{FF2B5EF4-FFF2-40B4-BE49-F238E27FC236}">
                <a16:creationId xmlns:a16="http://schemas.microsoft.com/office/drawing/2014/main" id="{811DC875-FFB6-4E55-99AB-850969A13BC1}"/>
              </a:ext>
            </a:extLst>
          </p:cNvPr>
          <p:cNvSpPr>
            <a:spLocks noGrp="1"/>
          </p:cNvSpPr>
          <p:nvPr>
            <p:ph idx="1"/>
          </p:nvPr>
        </p:nvSpPr>
        <p:spPr/>
        <p:txBody>
          <a:bodyPr/>
          <a:lstStyle/>
          <a:p>
            <a:r>
              <a:rPr lang="en-US" dirty="0"/>
              <a:t>The economy is in recovery and in expansionary phase </a:t>
            </a:r>
          </a:p>
        </p:txBody>
      </p:sp>
    </p:spTree>
    <p:extLst>
      <p:ext uri="{BB962C8B-B14F-4D97-AF65-F5344CB8AC3E}">
        <p14:creationId xmlns:p14="http://schemas.microsoft.com/office/powerpoint/2010/main" val="203303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38B4-B856-46EC-9D7F-4BA51E64327C}"/>
              </a:ext>
            </a:extLst>
          </p:cNvPr>
          <p:cNvSpPr>
            <a:spLocks noGrp="1"/>
          </p:cNvSpPr>
          <p:nvPr>
            <p:ph type="title"/>
          </p:nvPr>
        </p:nvSpPr>
        <p:spPr/>
        <p:txBody>
          <a:bodyPr/>
          <a:lstStyle/>
          <a:p>
            <a:r>
              <a:rPr lang="en-US" dirty="0"/>
              <a:t>Q#6</a:t>
            </a:r>
          </a:p>
        </p:txBody>
      </p:sp>
      <p:sp>
        <p:nvSpPr>
          <p:cNvPr id="3" name="Content Placeholder 2">
            <a:extLst>
              <a:ext uri="{FF2B5EF4-FFF2-40B4-BE49-F238E27FC236}">
                <a16:creationId xmlns:a16="http://schemas.microsoft.com/office/drawing/2014/main" id="{F6E22B17-5250-4CAD-B258-5CC62B10D3F2}"/>
              </a:ext>
            </a:extLst>
          </p:cNvPr>
          <p:cNvSpPr>
            <a:spLocks noGrp="1"/>
          </p:cNvSpPr>
          <p:nvPr>
            <p:ph idx="1"/>
          </p:nvPr>
        </p:nvSpPr>
        <p:spPr/>
        <p:txBody>
          <a:bodyPr/>
          <a:lstStyle/>
          <a:p>
            <a:r>
              <a:rPr lang="en-US" dirty="0"/>
              <a:t>What is the GDP for nation X given the following </a:t>
            </a:r>
          </a:p>
          <a:p>
            <a:r>
              <a:rPr lang="en-US" dirty="0"/>
              <a:t>Government expenditures=  1.3 million </a:t>
            </a:r>
          </a:p>
          <a:p>
            <a:r>
              <a:rPr lang="en-US" dirty="0"/>
              <a:t>Consumer expenditures= 4.2 million </a:t>
            </a:r>
          </a:p>
          <a:p>
            <a:r>
              <a:rPr lang="en-US" dirty="0"/>
              <a:t>Investment expenditures=1.6 million </a:t>
            </a:r>
          </a:p>
          <a:p>
            <a:r>
              <a:rPr lang="en-US" dirty="0"/>
              <a:t>Exports = 5 million </a:t>
            </a:r>
          </a:p>
          <a:p>
            <a:r>
              <a:rPr lang="en-US" dirty="0"/>
              <a:t>Imports= 6.7 million </a:t>
            </a:r>
          </a:p>
        </p:txBody>
      </p:sp>
    </p:spTree>
    <p:extLst>
      <p:ext uri="{BB962C8B-B14F-4D97-AF65-F5344CB8AC3E}">
        <p14:creationId xmlns:p14="http://schemas.microsoft.com/office/powerpoint/2010/main" val="77765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F9C8-6257-4158-AB1D-65BA35D91CD0}"/>
              </a:ext>
            </a:extLst>
          </p:cNvPr>
          <p:cNvSpPr>
            <a:spLocks noGrp="1"/>
          </p:cNvSpPr>
          <p:nvPr>
            <p:ph type="title"/>
          </p:nvPr>
        </p:nvSpPr>
        <p:spPr/>
        <p:txBody>
          <a:bodyPr/>
          <a:lstStyle/>
          <a:p>
            <a:r>
              <a:rPr lang="en-US" dirty="0"/>
              <a:t>A#6 </a:t>
            </a:r>
          </a:p>
        </p:txBody>
      </p:sp>
      <p:sp>
        <p:nvSpPr>
          <p:cNvPr id="3" name="Content Placeholder 2">
            <a:extLst>
              <a:ext uri="{FF2B5EF4-FFF2-40B4-BE49-F238E27FC236}">
                <a16:creationId xmlns:a16="http://schemas.microsoft.com/office/drawing/2014/main" id="{73931463-188D-4E72-8A13-576959079470}"/>
              </a:ext>
            </a:extLst>
          </p:cNvPr>
          <p:cNvSpPr>
            <a:spLocks noGrp="1"/>
          </p:cNvSpPr>
          <p:nvPr>
            <p:ph idx="1"/>
          </p:nvPr>
        </p:nvSpPr>
        <p:spPr/>
        <p:txBody>
          <a:bodyPr/>
          <a:lstStyle/>
          <a:p>
            <a:r>
              <a:rPr lang="en-US" dirty="0"/>
              <a:t>5.4 million </a:t>
            </a:r>
          </a:p>
        </p:txBody>
      </p:sp>
    </p:spTree>
    <p:extLst>
      <p:ext uri="{BB962C8B-B14F-4D97-AF65-F5344CB8AC3E}">
        <p14:creationId xmlns:p14="http://schemas.microsoft.com/office/powerpoint/2010/main" val="1048470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D52F-E6F3-4950-8831-402FF0E6FA47}"/>
              </a:ext>
            </a:extLst>
          </p:cNvPr>
          <p:cNvSpPr>
            <a:spLocks noGrp="1"/>
          </p:cNvSpPr>
          <p:nvPr>
            <p:ph type="title"/>
          </p:nvPr>
        </p:nvSpPr>
        <p:spPr/>
        <p:txBody>
          <a:bodyPr/>
          <a:lstStyle/>
          <a:p>
            <a:r>
              <a:rPr lang="en-US" dirty="0"/>
              <a:t>Q#7 </a:t>
            </a:r>
          </a:p>
        </p:txBody>
      </p:sp>
      <p:sp>
        <p:nvSpPr>
          <p:cNvPr id="3" name="Content Placeholder 2">
            <a:extLst>
              <a:ext uri="{FF2B5EF4-FFF2-40B4-BE49-F238E27FC236}">
                <a16:creationId xmlns:a16="http://schemas.microsoft.com/office/drawing/2014/main" id="{4698E226-38E3-42D6-AB94-F6F3EFF69711}"/>
              </a:ext>
            </a:extLst>
          </p:cNvPr>
          <p:cNvSpPr>
            <a:spLocks noGrp="1"/>
          </p:cNvSpPr>
          <p:nvPr>
            <p:ph idx="1"/>
          </p:nvPr>
        </p:nvSpPr>
        <p:spPr/>
        <p:txBody>
          <a:bodyPr>
            <a:normAutofit/>
          </a:bodyPr>
          <a:lstStyle/>
          <a:p>
            <a:r>
              <a:rPr lang="en-US" sz="4000" dirty="0"/>
              <a:t>What is the relationship between a budget deficit and the national debt?</a:t>
            </a:r>
          </a:p>
        </p:txBody>
      </p:sp>
    </p:spTree>
    <p:extLst>
      <p:ext uri="{BB962C8B-B14F-4D97-AF65-F5344CB8AC3E}">
        <p14:creationId xmlns:p14="http://schemas.microsoft.com/office/powerpoint/2010/main" val="32500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A32E-4325-417C-8123-B34D7DF8021E}"/>
              </a:ext>
            </a:extLst>
          </p:cNvPr>
          <p:cNvSpPr>
            <a:spLocks noGrp="1"/>
          </p:cNvSpPr>
          <p:nvPr>
            <p:ph type="title"/>
          </p:nvPr>
        </p:nvSpPr>
        <p:spPr/>
        <p:txBody>
          <a:bodyPr/>
          <a:lstStyle/>
          <a:p>
            <a:r>
              <a:rPr lang="en-US" dirty="0"/>
              <a:t>A#7 </a:t>
            </a:r>
          </a:p>
        </p:txBody>
      </p:sp>
      <p:sp>
        <p:nvSpPr>
          <p:cNvPr id="3" name="Content Placeholder 2">
            <a:extLst>
              <a:ext uri="{FF2B5EF4-FFF2-40B4-BE49-F238E27FC236}">
                <a16:creationId xmlns:a16="http://schemas.microsoft.com/office/drawing/2014/main" id="{62CF8E7E-E578-47DF-AC42-AC70A82704A4}"/>
              </a:ext>
            </a:extLst>
          </p:cNvPr>
          <p:cNvSpPr>
            <a:spLocks noGrp="1"/>
          </p:cNvSpPr>
          <p:nvPr>
            <p:ph idx="1"/>
          </p:nvPr>
        </p:nvSpPr>
        <p:spPr/>
        <p:txBody>
          <a:bodyPr>
            <a:normAutofit/>
          </a:bodyPr>
          <a:lstStyle/>
          <a:p>
            <a:r>
              <a:rPr lang="en-US" sz="4000" dirty="0"/>
              <a:t>A budget deficit adds to the size of </a:t>
            </a:r>
            <a:r>
              <a:rPr lang="en-US" dirty="0"/>
              <a:t>the </a:t>
            </a:r>
            <a:r>
              <a:rPr lang="en-US" sz="4400" dirty="0"/>
              <a:t>national debt</a:t>
            </a:r>
            <a:r>
              <a:rPr lang="en-US" sz="8000" dirty="0"/>
              <a:t>.</a:t>
            </a:r>
          </a:p>
        </p:txBody>
      </p:sp>
    </p:spTree>
    <p:extLst>
      <p:ext uri="{BB962C8B-B14F-4D97-AF65-F5344CB8AC3E}">
        <p14:creationId xmlns:p14="http://schemas.microsoft.com/office/powerpoint/2010/main" val="239970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DC14-C9F7-495B-BB2A-F32327643A8E}"/>
              </a:ext>
            </a:extLst>
          </p:cNvPr>
          <p:cNvSpPr>
            <a:spLocks noGrp="1"/>
          </p:cNvSpPr>
          <p:nvPr>
            <p:ph type="title"/>
          </p:nvPr>
        </p:nvSpPr>
        <p:spPr/>
        <p:txBody>
          <a:bodyPr/>
          <a:lstStyle/>
          <a:p>
            <a:r>
              <a:rPr lang="en-US" dirty="0"/>
              <a:t>Q#8 </a:t>
            </a:r>
          </a:p>
        </p:txBody>
      </p:sp>
      <p:sp>
        <p:nvSpPr>
          <p:cNvPr id="3" name="Content Placeholder 2">
            <a:extLst>
              <a:ext uri="{FF2B5EF4-FFF2-40B4-BE49-F238E27FC236}">
                <a16:creationId xmlns:a16="http://schemas.microsoft.com/office/drawing/2014/main" id="{AABD3A71-55FB-4F51-853C-CC20867C82AB}"/>
              </a:ext>
            </a:extLst>
          </p:cNvPr>
          <p:cNvSpPr>
            <a:spLocks noGrp="1"/>
          </p:cNvSpPr>
          <p:nvPr>
            <p:ph idx="1"/>
          </p:nvPr>
        </p:nvSpPr>
        <p:spPr/>
        <p:txBody>
          <a:bodyPr>
            <a:normAutofit/>
          </a:bodyPr>
          <a:lstStyle/>
          <a:p>
            <a:r>
              <a:rPr lang="en-US" sz="3600" dirty="0"/>
              <a:t>Assume the reserve requirement is 25 percent. A bank has 390,000,000 in deposits, how much can they LOAN out? </a:t>
            </a:r>
          </a:p>
        </p:txBody>
      </p:sp>
    </p:spTree>
    <p:extLst>
      <p:ext uri="{BB962C8B-B14F-4D97-AF65-F5344CB8AC3E}">
        <p14:creationId xmlns:p14="http://schemas.microsoft.com/office/powerpoint/2010/main" val="2321670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9B5E-8727-47AB-9CE1-CEC13A790326}"/>
              </a:ext>
            </a:extLst>
          </p:cNvPr>
          <p:cNvSpPr>
            <a:spLocks noGrp="1"/>
          </p:cNvSpPr>
          <p:nvPr>
            <p:ph type="title"/>
          </p:nvPr>
        </p:nvSpPr>
        <p:spPr/>
        <p:txBody>
          <a:bodyPr/>
          <a:lstStyle/>
          <a:p>
            <a:r>
              <a:rPr lang="en-US" dirty="0"/>
              <a:t>A#8 </a:t>
            </a:r>
          </a:p>
        </p:txBody>
      </p:sp>
      <p:sp>
        <p:nvSpPr>
          <p:cNvPr id="3" name="Content Placeholder 2">
            <a:extLst>
              <a:ext uri="{FF2B5EF4-FFF2-40B4-BE49-F238E27FC236}">
                <a16:creationId xmlns:a16="http://schemas.microsoft.com/office/drawing/2014/main" id="{B661042D-8726-4DEF-897C-CBFFB2A89E71}"/>
              </a:ext>
            </a:extLst>
          </p:cNvPr>
          <p:cNvSpPr>
            <a:spLocks noGrp="1"/>
          </p:cNvSpPr>
          <p:nvPr>
            <p:ph idx="1"/>
          </p:nvPr>
        </p:nvSpPr>
        <p:spPr/>
        <p:txBody>
          <a:bodyPr/>
          <a:lstStyle/>
          <a:p>
            <a:r>
              <a:rPr lang="en-US" dirty="0"/>
              <a:t>292,500,000 </a:t>
            </a:r>
          </a:p>
        </p:txBody>
      </p:sp>
    </p:spTree>
    <p:extLst>
      <p:ext uri="{BB962C8B-B14F-4D97-AF65-F5344CB8AC3E}">
        <p14:creationId xmlns:p14="http://schemas.microsoft.com/office/powerpoint/2010/main" val="31215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B8AA-5B94-478C-9AA0-B424BAA890BE}"/>
              </a:ext>
            </a:extLst>
          </p:cNvPr>
          <p:cNvSpPr>
            <a:spLocks noGrp="1"/>
          </p:cNvSpPr>
          <p:nvPr>
            <p:ph type="title"/>
          </p:nvPr>
        </p:nvSpPr>
        <p:spPr/>
        <p:txBody>
          <a:bodyPr/>
          <a:lstStyle/>
          <a:p>
            <a:r>
              <a:rPr lang="en-US" dirty="0"/>
              <a:t>Q#9 </a:t>
            </a:r>
          </a:p>
        </p:txBody>
      </p:sp>
      <p:sp>
        <p:nvSpPr>
          <p:cNvPr id="3" name="Content Placeholder 2">
            <a:extLst>
              <a:ext uri="{FF2B5EF4-FFF2-40B4-BE49-F238E27FC236}">
                <a16:creationId xmlns:a16="http://schemas.microsoft.com/office/drawing/2014/main" id="{F19403BE-23D6-4F77-BC3F-C3FF31C85285}"/>
              </a:ext>
            </a:extLst>
          </p:cNvPr>
          <p:cNvSpPr>
            <a:spLocks noGrp="1"/>
          </p:cNvSpPr>
          <p:nvPr>
            <p:ph idx="1"/>
          </p:nvPr>
        </p:nvSpPr>
        <p:spPr/>
        <p:txBody>
          <a:bodyPr/>
          <a:lstStyle/>
          <a:p>
            <a:r>
              <a:rPr lang="en-US" sz="3600" b="1" dirty="0"/>
              <a:t>In which situation might the Federal Reserve</a:t>
            </a:r>
          </a:p>
          <a:p>
            <a:pPr marL="0" indent="0">
              <a:buNone/>
            </a:pPr>
            <a:r>
              <a:rPr lang="en-US" sz="3600" b="1" u="sng" dirty="0"/>
              <a:t>buy gove</a:t>
            </a:r>
            <a:r>
              <a:rPr lang="en-US" sz="3600" b="1" dirty="0"/>
              <a:t>rnment securities or </a:t>
            </a:r>
            <a:r>
              <a:rPr lang="en-US" sz="3600" b="1" u="sng" dirty="0"/>
              <a:t>lower</a:t>
            </a:r>
            <a:r>
              <a:rPr lang="en-US" sz="3600" b="1" dirty="0"/>
              <a:t> its </a:t>
            </a:r>
            <a:r>
              <a:rPr lang="en-US" sz="3600" b="1" u="sng" dirty="0"/>
              <a:t>discount rate</a:t>
            </a:r>
            <a:r>
              <a:rPr lang="en-US" b="1" u="sng" dirty="0"/>
              <a:t>?</a:t>
            </a:r>
            <a:endParaRPr lang="en-US" u="sng" dirty="0"/>
          </a:p>
        </p:txBody>
      </p:sp>
    </p:spTree>
    <p:extLst>
      <p:ext uri="{BB962C8B-B14F-4D97-AF65-F5344CB8AC3E}">
        <p14:creationId xmlns:p14="http://schemas.microsoft.com/office/powerpoint/2010/main" val="36093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CCF4-5435-4FE5-9C98-37981BB8F4A2}"/>
              </a:ext>
            </a:extLst>
          </p:cNvPr>
          <p:cNvSpPr>
            <a:spLocks noGrp="1"/>
          </p:cNvSpPr>
          <p:nvPr>
            <p:ph type="title"/>
          </p:nvPr>
        </p:nvSpPr>
        <p:spPr/>
        <p:txBody>
          <a:bodyPr/>
          <a:lstStyle/>
          <a:p>
            <a:r>
              <a:rPr lang="en-US" dirty="0"/>
              <a:t>A#9 </a:t>
            </a:r>
          </a:p>
        </p:txBody>
      </p:sp>
      <p:sp>
        <p:nvSpPr>
          <p:cNvPr id="3" name="Content Placeholder 2">
            <a:extLst>
              <a:ext uri="{FF2B5EF4-FFF2-40B4-BE49-F238E27FC236}">
                <a16:creationId xmlns:a16="http://schemas.microsoft.com/office/drawing/2014/main" id="{0F292F47-F08E-4CC8-8819-25872F03C107}"/>
              </a:ext>
            </a:extLst>
          </p:cNvPr>
          <p:cNvSpPr>
            <a:spLocks noGrp="1"/>
          </p:cNvSpPr>
          <p:nvPr>
            <p:ph idx="1"/>
          </p:nvPr>
        </p:nvSpPr>
        <p:spPr/>
        <p:txBody>
          <a:bodyPr>
            <a:normAutofit/>
          </a:bodyPr>
          <a:lstStyle/>
          <a:p>
            <a:r>
              <a:rPr lang="en-US" sz="3600" dirty="0"/>
              <a:t>During a recession </a:t>
            </a:r>
          </a:p>
        </p:txBody>
      </p:sp>
    </p:spTree>
    <p:extLst>
      <p:ext uri="{BB962C8B-B14F-4D97-AF65-F5344CB8AC3E}">
        <p14:creationId xmlns:p14="http://schemas.microsoft.com/office/powerpoint/2010/main" val="400674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FE99-EDF3-48CE-A8AA-92F03E92067C}"/>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AE2A921B-140A-4D36-8FD3-16CDB6378732}"/>
              </a:ext>
            </a:extLst>
          </p:cNvPr>
          <p:cNvSpPr>
            <a:spLocks noGrp="1"/>
          </p:cNvSpPr>
          <p:nvPr>
            <p:ph idx="1"/>
          </p:nvPr>
        </p:nvSpPr>
        <p:spPr/>
        <p:txBody>
          <a:bodyPr>
            <a:normAutofit/>
          </a:bodyPr>
          <a:lstStyle/>
          <a:p>
            <a:r>
              <a:rPr lang="en-US" sz="3600" dirty="0"/>
              <a:t>If the Federal Reserve wanted to stimulate the U.S. economy and reduce unemployment, it could …. ( 1 example and why) </a:t>
            </a:r>
          </a:p>
        </p:txBody>
      </p:sp>
    </p:spTree>
    <p:extLst>
      <p:ext uri="{BB962C8B-B14F-4D97-AF65-F5344CB8AC3E}">
        <p14:creationId xmlns:p14="http://schemas.microsoft.com/office/powerpoint/2010/main" val="1389529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9DEC-96F1-403C-A85E-4F89DC9CC80A}"/>
              </a:ext>
            </a:extLst>
          </p:cNvPr>
          <p:cNvSpPr>
            <a:spLocks noGrp="1"/>
          </p:cNvSpPr>
          <p:nvPr>
            <p:ph type="title"/>
          </p:nvPr>
        </p:nvSpPr>
        <p:spPr/>
        <p:txBody>
          <a:bodyPr/>
          <a:lstStyle/>
          <a:p>
            <a:r>
              <a:rPr lang="en-US" dirty="0"/>
              <a:t>Q#10 </a:t>
            </a:r>
          </a:p>
        </p:txBody>
      </p:sp>
      <p:sp>
        <p:nvSpPr>
          <p:cNvPr id="3" name="Content Placeholder 2">
            <a:extLst>
              <a:ext uri="{FF2B5EF4-FFF2-40B4-BE49-F238E27FC236}">
                <a16:creationId xmlns:a16="http://schemas.microsoft.com/office/drawing/2014/main" id="{26976824-C3E5-4688-A0E4-5E4471073D5E}"/>
              </a:ext>
            </a:extLst>
          </p:cNvPr>
          <p:cNvSpPr>
            <a:spLocks noGrp="1"/>
          </p:cNvSpPr>
          <p:nvPr>
            <p:ph idx="1"/>
          </p:nvPr>
        </p:nvSpPr>
        <p:spPr/>
        <p:txBody>
          <a:bodyPr>
            <a:normAutofit/>
          </a:bodyPr>
          <a:lstStyle/>
          <a:p>
            <a:r>
              <a:rPr lang="en-US" sz="3600" b="1" dirty="0"/>
              <a:t>How is monetary policy different from fiscal policy?</a:t>
            </a:r>
            <a:endParaRPr lang="en-US" sz="3600" dirty="0"/>
          </a:p>
        </p:txBody>
      </p:sp>
    </p:spTree>
    <p:extLst>
      <p:ext uri="{BB962C8B-B14F-4D97-AF65-F5344CB8AC3E}">
        <p14:creationId xmlns:p14="http://schemas.microsoft.com/office/powerpoint/2010/main" val="217474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134F-E216-480C-929D-210718608CFF}"/>
              </a:ext>
            </a:extLst>
          </p:cNvPr>
          <p:cNvSpPr>
            <a:spLocks noGrp="1"/>
          </p:cNvSpPr>
          <p:nvPr>
            <p:ph type="title"/>
          </p:nvPr>
        </p:nvSpPr>
        <p:spPr/>
        <p:txBody>
          <a:bodyPr/>
          <a:lstStyle/>
          <a:p>
            <a:r>
              <a:rPr lang="en-US" dirty="0"/>
              <a:t>A#10</a:t>
            </a:r>
          </a:p>
        </p:txBody>
      </p:sp>
      <p:sp>
        <p:nvSpPr>
          <p:cNvPr id="3" name="Content Placeholder 2">
            <a:extLst>
              <a:ext uri="{FF2B5EF4-FFF2-40B4-BE49-F238E27FC236}">
                <a16:creationId xmlns:a16="http://schemas.microsoft.com/office/drawing/2014/main" id="{6FBFF736-2744-440D-94B9-9AED08149979}"/>
              </a:ext>
            </a:extLst>
          </p:cNvPr>
          <p:cNvSpPr>
            <a:spLocks noGrp="1"/>
          </p:cNvSpPr>
          <p:nvPr>
            <p:ph idx="1"/>
          </p:nvPr>
        </p:nvSpPr>
        <p:spPr/>
        <p:txBody>
          <a:bodyPr>
            <a:normAutofit/>
          </a:bodyPr>
          <a:lstStyle/>
          <a:p>
            <a:r>
              <a:rPr lang="en-US" sz="3600" dirty="0"/>
              <a:t>Monetary policy involves the money supply, while fiscal policy involves government taxing and spending decisions.</a:t>
            </a:r>
          </a:p>
        </p:txBody>
      </p:sp>
    </p:spTree>
    <p:extLst>
      <p:ext uri="{BB962C8B-B14F-4D97-AF65-F5344CB8AC3E}">
        <p14:creationId xmlns:p14="http://schemas.microsoft.com/office/powerpoint/2010/main" val="316974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5DD3-5AFA-48A2-B386-041B867A2627}"/>
              </a:ext>
            </a:extLst>
          </p:cNvPr>
          <p:cNvSpPr>
            <a:spLocks noGrp="1"/>
          </p:cNvSpPr>
          <p:nvPr>
            <p:ph type="title"/>
          </p:nvPr>
        </p:nvSpPr>
        <p:spPr/>
        <p:txBody>
          <a:bodyPr/>
          <a:lstStyle/>
          <a:p>
            <a:r>
              <a:rPr lang="en-US" dirty="0"/>
              <a:t>Q#11</a:t>
            </a:r>
          </a:p>
        </p:txBody>
      </p:sp>
      <p:sp>
        <p:nvSpPr>
          <p:cNvPr id="3" name="Content Placeholder 2">
            <a:extLst>
              <a:ext uri="{FF2B5EF4-FFF2-40B4-BE49-F238E27FC236}">
                <a16:creationId xmlns:a16="http://schemas.microsoft.com/office/drawing/2014/main" id="{81646A2C-F074-44AB-8B7A-99ACB003DA57}"/>
              </a:ext>
            </a:extLst>
          </p:cNvPr>
          <p:cNvSpPr>
            <a:spLocks noGrp="1"/>
          </p:cNvSpPr>
          <p:nvPr>
            <p:ph idx="1"/>
          </p:nvPr>
        </p:nvSpPr>
        <p:spPr/>
        <p:txBody>
          <a:bodyPr/>
          <a:lstStyle/>
          <a:p>
            <a:r>
              <a:rPr lang="en-US" dirty="0"/>
              <a:t>What is GDP ? (formula AND definition ) </a:t>
            </a:r>
          </a:p>
        </p:txBody>
      </p:sp>
    </p:spTree>
    <p:extLst>
      <p:ext uri="{BB962C8B-B14F-4D97-AF65-F5344CB8AC3E}">
        <p14:creationId xmlns:p14="http://schemas.microsoft.com/office/powerpoint/2010/main" val="3377973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0164-35DE-4B0D-A0B5-EF4F69D8656C}"/>
              </a:ext>
            </a:extLst>
          </p:cNvPr>
          <p:cNvSpPr>
            <a:spLocks noGrp="1"/>
          </p:cNvSpPr>
          <p:nvPr>
            <p:ph type="title"/>
          </p:nvPr>
        </p:nvSpPr>
        <p:spPr/>
        <p:txBody>
          <a:bodyPr/>
          <a:lstStyle/>
          <a:p>
            <a:r>
              <a:rPr lang="en-US" dirty="0"/>
              <a:t>A#11</a:t>
            </a:r>
          </a:p>
        </p:txBody>
      </p:sp>
      <p:sp>
        <p:nvSpPr>
          <p:cNvPr id="3" name="Content Placeholder 2">
            <a:extLst>
              <a:ext uri="{FF2B5EF4-FFF2-40B4-BE49-F238E27FC236}">
                <a16:creationId xmlns:a16="http://schemas.microsoft.com/office/drawing/2014/main" id="{62394585-E689-442E-BE85-DE231618BB03}"/>
              </a:ext>
            </a:extLst>
          </p:cNvPr>
          <p:cNvSpPr>
            <a:spLocks noGrp="1"/>
          </p:cNvSpPr>
          <p:nvPr>
            <p:ph idx="1"/>
          </p:nvPr>
        </p:nvSpPr>
        <p:spPr/>
        <p:txBody>
          <a:bodyPr/>
          <a:lstStyle/>
          <a:p>
            <a:r>
              <a:rPr lang="en-US" dirty="0"/>
              <a:t>Gross Domestic Product - The total value of a country’s annual output of goods and services for final use.</a:t>
            </a:r>
          </a:p>
          <a:p>
            <a:endParaRPr lang="en-US" dirty="0"/>
          </a:p>
          <a:p>
            <a:endParaRPr lang="en-US" dirty="0"/>
          </a:p>
          <a:p>
            <a:r>
              <a:rPr lang="en-US" dirty="0"/>
              <a:t>C+I+G+(X-N)= GDP </a:t>
            </a:r>
          </a:p>
        </p:txBody>
      </p:sp>
    </p:spTree>
    <p:extLst>
      <p:ext uri="{BB962C8B-B14F-4D97-AF65-F5344CB8AC3E}">
        <p14:creationId xmlns:p14="http://schemas.microsoft.com/office/powerpoint/2010/main" val="4291113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ECC9-91C7-43BD-9697-3580DD5CC282}"/>
              </a:ext>
            </a:extLst>
          </p:cNvPr>
          <p:cNvSpPr>
            <a:spLocks noGrp="1"/>
          </p:cNvSpPr>
          <p:nvPr>
            <p:ph type="title"/>
          </p:nvPr>
        </p:nvSpPr>
        <p:spPr/>
        <p:txBody>
          <a:bodyPr/>
          <a:lstStyle/>
          <a:p>
            <a:r>
              <a:rPr lang="en-US" dirty="0"/>
              <a:t>Q#12</a:t>
            </a:r>
          </a:p>
        </p:txBody>
      </p:sp>
      <p:pic>
        <p:nvPicPr>
          <p:cNvPr id="4" name="Content Placeholder 3">
            <a:extLst>
              <a:ext uri="{FF2B5EF4-FFF2-40B4-BE49-F238E27FC236}">
                <a16:creationId xmlns:a16="http://schemas.microsoft.com/office/drawing/2014/main" id="{79D4B9F6-B246-4B8B-ACFA-19D049A58236}"/>
              </a:ext>
            </a:extLst>
          </p:cNvPr>
          <p:cNvPicPr>
            <a:picLocks noGrp="1" noChangeAspect="1"/>
          </p:cNvPicPr>
          <p:nvPr>
            <p:ph idx="1"/>
          </p:nvPr>
        </p:nvPicPr>
        <p:blipFill rotWithShape="1">
          <a:blip r:embed="rId2"/>
          <a:srcRect l="10496" t="26684" r="51614" b="19677"/>
          <a:stretch/>
        </p:blipFill>
        <p:spPr>
          <a:xfrm>
            <a:off x="3275925" y="2964170"/>
            <a:ext cx="5640149" cy="2929138"/>
          </a:xfrm>
          <a:prstGeom prst="rect">
            <a:avLst/>
          </a:prstGeom>
        </p:spPr>
      </p:pic>
      <p:sp>
        <p:nvSpPr>
          <p:cNvPr id="5" name="TextBox 4">
            <a:extLst>
              <a:ext uri="{FF2B5EF4-FFF2-40B4-BE49-F238E27FC236}">
                <a16:creationId xmlns:a16="http://schemas.microsoft.com/office/drawing/2014/main" id="{C28D119A-3BD7-4097-A0C1-B678AD2D362F}"/>
              </a:ext>
            </a:extLst>
          </p:cNvPr>
          <p:cNvSpPr txBox="1"/>
          <p:nvPr/>
        </p:nvSpPr>
        <p:spPr>
          <a:xfrm>
            <a:off x="3600956" y="4976602"/>
            <a:ext cx="614994" cy="369332"/>
          </a:xfrm>
          <a:prstGeom prst="rect">
            <a:avLst/>
          </a:prstGeom>
          <a:noFill/>
        </p:spPr>
        <p:txBody>
          <a:bodyPr wrap="square" rtlCol="0">
            <a:spAutoFit/>
          </a:bodyPr>
          <a:lstStyle/>
          <a:p>
            <a:r>
              <a:rPr lang="en-US" dirty="0"/>
              <a:t>A</a:t>
            </a:r>
          </a:p>
        </p:txBody>
      </p:sp>
      <p:sp>
        <p:nvSpPr>
          <p:cNvPr id="7" name="TextBox 6">
            <a:extLst>
              <a:ext uri="{FF2B5EF4-FFF2-40B4-BE49-F238E27FC236}">
                <a16:creationId xmlns:a16="http://schemas.microsoft.com/office/drawing/2014/main" id="{99F98300-C2B1-40DA-83AB-489BF4CC3129}"/>
              </a:ext>
            </a:extLst>
          </p:cNvPr>
          <p:cNvSpPr txBox="1"/>
          <p:nvPr/>
        </p:nvSpPr>
        <p:spPr>
          <a:xfrm>
            <a:off x="4667756" y="3429000"/>
            <a:ext cx="614994" cy="369332"/>
          </a:xfrm>
          <a:prstGeom prst="rect">
            <a:avLst/>
          </a:prstGeom>
          <a:noFill/>
        </p:spPr>
        <p:txBody>
          <a:bodyPr wrap="square" rtlCol="0">
            <a:spAutoFit/>
          </a:bodyPr>
          <a:lstStyle/>
          <a:p>
            <a:r>
              <a:rPr lang="en-US" b="1" dirty="0"/>
              <a:t>B</a:t>
            </a:r>
          </a:p>
        </p:txBody>
      </p:sp>
      <p:sp>
        <p:nvSpPr>
          <p:cNvPr id="9" name="TextBox 8">
            <a:extLst>
              <a:ext uri="{FF2B5EF4-FFF2-40B4-BE49-F238E27FC236}">
                <a16:creationId xmlns:a16="http://schemas.microsoft.com/office/drawing/2014/main" id="{9ADDB876-377E-46F7-A8BC-838A6E66A7EB}"/>
              </a:ext>
            </a:extLst>
          </p:cNvPr>
          <p:cNvSpPr txBox="1"/>
          <p:nvPr/>
        </p:nvSpPr>
        <p:spPr>
          <a:xfrm>
            <a:off x="6019129" y="3027300"/>
            <a:ext cx="2372312" cy="646331"/>
          </a:xfrm>
          <a:prstGeom prst="rect">
            <a:avLst/>
          </a:prstGeom>
          <a:noFill/>
        </p:spPr>
        <p:txBody>
          <a:bodyPr wrap="square" rtlCol="0">
            <a:spAutoFit/>
          </a:bodyPr>
          <a:lstStyle/>
          <a:p>
            <a:r>
              <a:rPr lang="en-US" dirty="0"/>
              <a:t>Long run trend of RGDP</a:t>
            </a:r>
          </a:p>
        </p:txBody>
      </p:sp>
      <p:sp>
        <p:nvSpPr>
          <p:cNvPr id="10" name="TextBox 9">
            <a:extLst>
              <a:ext uri="{FF2B5EF4-FFF2-40B4-BE49-F238E27FC236}">
                <a16:creationId xmlns:a16="http://schemas.microsoft.com/office/drawing/2014/main" id="{B36A99C0-6DAE-48EA-9267-B0D24F956CF2}"/>
              </a:ext>
            </a:extLst>
          </p:cNvPr>
          <p:cNvSpPr txBox="1"/>
          <p:nvPr/>
        </p:nvSpPr>
        <p:spPr>
          <a:xfrm>
            <a:off x="5711632" y="4976602"/>
            <a:ext cx="614994" cy="369332"/>
          </a:xfrm>
          <a:prstGeom prst="rect">
            <a:avLst/>
          </a:prstGeom>
          <a:noFill/>
        </p:spPr>
        <p:txBody>
          <a:bodyPr wrap="square" rtlCol="0">
            <a:spAutoFit/>
          </a:bodyPr>
          <a:lstStyle/>
          <a:p>
            <a:r>
              <a:rPr lang="en-US" dirty="0"/>
              <a:t>C</a:t>
            </a:r>
          </a:p>
        </p:txBody>
      </p:sp>
      <p:sp>
        <p:nvSpPr>
          <p:cNvPr id="11" name="TextBox 10">
            <a:extLst>
              <a:ext uri="{FF2B5EF4-FFF2-40B4-BE49-F238E27FC236}">
                <a16:creationId xmlns:a16="http://schemas.microsoft.com/office/drawing/2014/main" id="{D049CEF5-DB33-4A20-9F39-9F585CDD397D}"/>
              </a:ext>
            </a:extLst>
          </p:cNvPr>
          <p:cNvSpPr txBox="1"/>
          <p:nvPr/>
        </p:nvSpPr>
        <p:spPr>
          <a:xfrm>
            <a:off x="7669901" y="4484389"/>
            <a:ext cx="614994"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871312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6C57-1E20-45A5-AE5C-18F9C2761E19}"/>
              </a:ext>
            </a:extLst>
          </p:cNvPr>
          <p:cNvSpPr>
            <a:spLocks noGrp="1"/>
          </p:cNvSpPr>
          <p:nvPr>
            <p:ph type="title"/>
          </p:nvPr>
        </p:nvSpPr>
        <p:spPr/>
        <p:txBody>
          <a:bodyPr/>
          <a:lstStyle/>
          <a:p>
            <a:r>
              <a:rPr lang="en-US" dirty="0"/>
              <a:t>A#12</a:t>
            </a:r>
          </a:p>
        </p:txBody>
      </p:sp>
      <p:sp>
        <p:nvSpPr>
          <p:cNvPr id="3" name="Content Placeholder 2">
            <a:extLst>
              <a:ext uri="{FF2B5EF4-FFF2-40B4-BE49-F238E27FC236}">
                <a16:creationId xmlns:a16="http://schemas.microsoft.com/office/drawing/2014/main" id="{27DF0B66-8A4B-4B5B-BA1E-CD10BB7A386E}"/>
              </a:ext>
            </a:extLst>
          </p:cNvPr>
          <p:cNvSpPr>
            <a:spLocks noGrp="1"/>
          </p:cNvSpPr>
          <p:nvPr>
            <p:ph idx="1"/>
          </p:nvPr>
        </p:nvSpPr>
        <p:spPr/>
        <p:txBody>
          <a:bodyPr/>
          <a:lstStyle/>
          <a:p>
            <a:r>
              <a:rPr lang="en-US" dirty="0"/>
              <a:t>A- contractionary </a:t>
            </a:r>
          </a:p>
          <a:p>
            <a:r>
              <a:rPr lang="en-US" dirty="0"/>
              <a:t>B- Peak </a:t>
            </a:r>
          </a:p>
          <a:p>
            <a:r>
              <a:rPr lang="en-US" dirty="0"/>
              <a:t>C- Trough </a:t>
            </a:r>
          </a:p>
          <a:p>
            <a:r>
              <a:rPr lang="en-US" dirty="0"/>
              <a:t>D- Expansionary </a:t>
            </a:r>
          </a:p>
        </p:txBody>
      </p:sp>
    </p:spTree>
    <p:extLst>
      <p:ext uri="{BB962C8B-B14F-4D97-AF65-F5344CB8AC3E}">
        <p14:creationId xmlns:p14="http://schemas.microsoft.com/office/powerpoint/2010/main" val="3652046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1CDA-63D9-4DDD-949D-79BF6F3FE3D8}"/>
              </a:ext>
            </a:extLst>
          </p:cNvPr>
          <p:cNvSpPr>
            <a:spLocks noGrp="1"/>
          </p:cNvSpPr>
          <p:nvPr>
            <p:ph type="title"/>
          </p:nvPr>
        </p:nvSpPr>
        <p:spPr/>
        <p:txBody>
          <a:bodyPr/>
          <a:lstStyle/>
          <a:p>
            <a:r>
              <a:rPr lang="en-US" dirty="0"/>
              <a:t>Q#13</a:t>
            </a:r>
          </a:p>
        </p:txBody>
      </p:sp>
      <p:sp>
        <p:nvSpPr>
          <p:cNvPr id="3" name="Content Placeholder 2">
            <a:extLst>
              <a:ext uri="{FF2B5EF4-FFF2-40B4-BE49-F238E27FC236}">
                <a16:creationId xmlns:a16="http://schemas.microsoft.com/office/drawing/2014/main" id="{3EC49F19-0736-4326-8A41-5D3532053A7D}"/>
              </a:ext>
            </a:extLst>
          </p:cNvPr>
          <p:cNvSpPr>
            <a:spLocks noGrp="1"/>
          </p:cNvSpPr>
          <p:nvPr>
            <p:ph idx="1"/>
          </p:nvPr>
        </p:nvSpPr>
        <p:spPr/>
        <p:txBody>
          <a:bodyPr>
            <a:normAutofit/>
          </a:bodyPr>
          <a:lstStyle/>
          <a:p>
            <a:r>
              <a:rPr lang="en-US" sz="2800" dirty="0"/>
              <a:t>Define Frictional unemployment </a:t>
            </a:r>
          </a:p>
        </p:txBody>
      </p:sp>
    </p:spTree>
    <p:extLst>
      <p:ext uri="{BB962C8B-B14F-4D97-AF65-F5344CB8AC3E}">
        <p14:creationId xmlns:p14="http://schemas.microsoft.com/office/powerpoint/2010/main" val="18577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333B-D93B-4181-93C1-A3312C0D6065}"/>
              </a:ext>
            </a:extLst>
          </p:cNvPr>
          <p:cNvSpPr>
            <a:spLocks noGrp="1"/>
          </p:cNvSpPr>
          <p:nvPr>
            <p:ph type="title"/>
          </p:nvPr>
        </p:nvSpPr>
        <p:spPr/>
        <p:txBody>
          <a:bodyPr/>
          <a:lstStyle/>
          <a:p>
            <a:r>
              <a:rPr lang="en-US" dirty="0"/>
              <a:t>A#13</a:t>
            </a:r>
          </a:p>
        </p:txBody>
      </p:sp>
      <p:sp>
        <p:nvSpPr>
          <p:cNvPr id="3" name="Content Placeholder 2">
            <a:extLst>
              <a:ext uri="{FF2B5EF4-FFF2-40B4-BE49-F238E27FC236}">
                <a16:creationId xmlns:a16="http://schemas.microsoft.com/office/drawing/2014/main" id="{3CC89876-4141-46F9-898E-A8E789910E73}"/>
              </a:ext>
            </a:extLst>
          </p:cNvPr>
          <p:cNvSpPr>
            <a:spLocks noGrp="1"/>
          </p:cNvSpPr>
          <p:nvPr>
            <p:ph idx="1"/>
          </p:nvPr>
        </p:nvSpPr>
        <p:spPr/>
        <p:txBody>
          <a:bodyPr/>
          <a:lstStyle/>
          <a:p>
            <a:r>
              <a:rPr lang="en-US" dirty="0"/>
              <a:t>experienced by individuals during the period between leaving one job and taking another. </a:t>
            </a:r>
          </a:p>
          <a:p>
            <a:endParaRPr lang="en-US" dirty="0"/>
          </a:p>
        </p:txBody>
      </p:sp>
    </p:spTree>
    <p:extLst>
      <p:ext uri="{BB962C8B-B14F-4D97-AF65-F5344CB8AC3E}">
        <p14:creationId xmlns:p14="http://schemas.microsoft.com/office/powerpoint/2010/main" val="1854117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B206-815E-4D3A-83CA-7AF935C25C74}"/>
              </a:ext>
            </a:extLst>
          </p:cNvPr>
          <p:cNvSpPr>
            <a:spLocks noGrp="1"/>
          </p:cNvSpPr>
          <p:nvPr>
            <p:ph type="title"/>
          </p:nvPr>
        </p:nvSpPr>
        <p:spPr/>
        <p:txBody>
          <a:bodyPr/>
          <a:lstStyle/>
          <a:p>
            <a:r>
              <a:rPr lang="en-US" dirty="0"/>
              <a:t>Q#14</a:t>
            </a:r>
          </a:p>
        </p:txBody>
      </p:sp>
      <p:sp>
        <p:nvSpPr>
          <p:cNvPr id="3" name="Content Placeholder 2">
            <a:extLst>
              <a:ext uri="{FF2B5EF4-FFF2-40B4-BE49-F238E27FC236}">
                <a16:creationId xmlns:a16="http://schemas.microsoft.com/office/drawing/2014/main" id="{D7696F6A-3AE9-4F9A-ABD9-1E7153D38C4B}"/>
              </a:ext>
            </a:extLst>
          </p:cNvPr>
          <p:cNvSpPr>
            <a:spLocks noGrp="1"/>
          </p:cNvSpPr>
          <p:nvPr>
            <p:ph idx="1"/>
          </p:nvPr>
        </p:nvSpPr>
        <p:spPr/>
        <p:txBody>
          <a:bodyPr/>
          <a:lstStyle/>
          <a:p>
            <a:r>
              <a:rPr lang="en-US" b="1" dirty="0"/>
              <a:t>Winter hits early! Pools, beaches, and rivers are forced to shut down for the season.</a:t>
            </a:r>
          </a:p>
          <a:p>
            <a:r>
              <a:rPr lang="en-US" b="1" dirty="0"/>
              <a:t>All major hotel chains and taxi companies announce massive layoffs due to dramatic decrease in travel. </a:t>
            </a:r>
          </a:p>
          <a:p>
            <a:r>
              <a:rPr lang="en-US" b="1" dirty="0"/>
              <a:t>CNN reports increased number of people with MBAs and tax experience are leaving current jobs to pursue higher paying jobs in the health care industry.</a:t>
            </a:r>
          </a:p>
          <a:p>
            <a:endParaRPr lang="en-US" dirty="0"/>
          </a:p>
        </p:txBody>
      </p:sp>
    </p:spTree>
    <p:extLst>
      <p:ext uri="{BB962C8B-B14F-4D97-AF65-F5344CB8AC3E}">
        <p14:creationId xmlns:p14="http://schemas.microsoft.com/office/powerpoint/2010/main" val="1811185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792-4C4F-45CE-B2F1-0A96BD62DF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3C16B9-F626-4963-BD0A-17D9EA74383E}"/>
              </a:ext>
            </a:extLst>
          </p:cNvPr>
          <p:cNvSpPr>
            <a:spLocks noGrp="1"/>
          </p:cNvSpPr>
          <p:nvPr>
            <p:ph idx="1"/>
          </p:nvPr>
        </p:nvSpPr>
        <p:spPr/>
        <p:txBody>
          <a:bodyPr/>
          <a:lstStyle/>
          <a:p>
            <a:r>
              <a:rPr lang="en-US" dirty="0"/>
              <a:t>Seasonal </a:t>
            </a:r>
          </a:p>
          <a:p>
            <a:r>
              <a:rPr lang="en-US" dirty="0"/>
              <a:t>Cyclical </a:t>
            </a:r>
          </a:p>
          <a:p>
            <a:r>
              <a:rPr lang="en-US" dirty="0"/>
              <a:t>Frictional </a:t>
            </a:r>
          </a:p>
          <a:p>
            <a:endParaRPr lang="en-US" dirty="0"/>
          </a:p>
        </p:txBody>
      </p:sp>
    </p:spTree>
    <p:extLst>
      <p:ext uri="{BB962C8B-B14F-4D97-AF65-F5344CB8AC3E}">
        <p14:creationId xmlns:p14="http://schemas.microsoft.com/office/powerpoint/2010/main" val="86891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3D99-2C6C-4F08-89BB-88CB76E01DD0}"/>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F179B174-A688-4B92-A35A-0CD360AF03A0}"/>
              </a:ext>
            </a:extLst>
          </p:cNvPr>
          <p:cNvSpPr>
            <a:spLocks noGrp="1"/>
          </p:cNvSpPr>
          <p:nvPr>
            <p:ph idx="1"/>
          </p:nvPr>
        </p:nvSpPr>
        <p:spPr/>
        <p:txBody>
          <a:bodyPr/>
          <a:lstStyle/>
          <a:p>
            <a:r>
              <a:rPr lang="en-US" dirty="0"/>
              <a:t>Decrease Interest Rates- encouraging more consumer and business spending </a:t>
            </a:r>
          </a:p>
          <a:p>
            <a:r>
              <a:rPr lang="en-US" dirty="0"/>
              <a:t>Decrease Reserve Requirements- Allowing more money to be loaned out from the banks </a:t>
            </a:r>
          </a:p>
          <a:p>
            <a:r>
              <a:rPr lang="en-US" dirty="0"/>
              <a:t>Decrease Interest on Reserves- Allowing for more money in banks </a:t>
            </a:r>
          </a:p>
          <a:p>
            <a:r>
              <a:rPr lang="en-US" dirty="0"/>
              <a:t>Buy government bonds</a:t>
            </a:r>
          </a:p>
        </p:txBody>
      </p:sp>
    </p:spTree>
    <p:extLst>
      <p:ext uri="{BB962C8B-B14F-4D97-AF65-F5344CB8AC3E}">
        <p14:creationId xmlns:p14="http://schemas.microsoft.com/office/powerpoint/2010/main" val="4175533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F775-CE94-4080-B777-54E3239FF80E}"/>
              </a:ext>
            </a:extLst>
          </p:cNvPr>
          <p:cNvSpPr>
            <a:spLocks noGrp="1"/>
          </p:cNvSpPr>
          <p:nvPr>
            <p:ph type="title"/>
          </p:nvPr>
        </p:nvSpPr>
        <p:spPr/>
        <p:txBody>
          <a:bodyPr/>
          <a:lstStyle/>
          <a:p>
            <a:r>
              <a:rPr lang="en-US" dirty="0"/>
              <a:t>Q#15</a:t>
            </a:r>
          </a:p>
        </p:txBody>
      </p:sp>
      <p:sp>
        <p:nvSpPr>
          <p:cNvPr id="3" name="Content Placeholder 2">
            <a:extLst>
              <a:ext uri="{FF2B5EF4-FFF2-40B4-BE49-F238E27FC236}">
                <a16:creationId xmlns:a16="http://schemas.microsoft.com/office/drawing/2014/main" id="{6939748A-C0F4-4F8E-BACD-72852CF12B45}"/>
              </a:ext>
            </a:extLst>
          </p:cNvPr>
          <p:cNvSpPr>
            <a:spLocks noGrp="1"/>
          </p:cNvSpPr>
          <p:nvPr>
            <p:ph idx="1"/>
          </p:nvPr>
        </p:nvSpPr>
        <p:spPr/>
        <p:txBody>
          <a:bodyPr/>
          <a:lstStyle/>
          <a:p>
            <a:r>
              <a:rPr lang="en-US" dirty="0"/>
              <a:t>Calculate the % inflation from 2014 to 2017 given the following :</a:t>
            </a:r>
          </a:p>
          <a:p>
            <a:endParaRPr lang="en-US" dirty="0"/>
          </a:p>
          <a:p>
            <a:r>
              <a:rPr lang="en-US" dirty="0"/>
              <a:t>Market Basket 2014- 18,000</a:t>
            </a:r>
          </a:p>
          <a:p>
            <a:r>
              <a:rPr lang="en-US" dirty="0"/>
              <a:t>Market Basket 2017- 22,000</a:t>
            </a:r>
          </a:p>
        </p:txBody>
      </p:sp>
    </p:spTree>
    <p:extLst>
      <p:ext uri="{BB962C8B-B14F-4D97-AF65-F5344CB8AC3E}">
        <p14:creationId xmlns:p14="http://schemas.microsoft.com/office/powerpoint/2010/main" val="56550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76E8-46E9-4679-998A-5DE28F5C79B5}"/>
              </a:ext>
            </a:extLst>
          </p:cNvPr>
          <p:cNvSpPr>
            <a:spLocks noGrp="1"/>
          </p:cNvSpPr>
          <p:nvPr>
            <p:ph type="title"/>
          </p:nvPr>
        </p:nvSpPr>
        <p:spPr/>
        <p:txBody>
          <a:bodyPr/>
          <a:lstStyle/>
          <a:p>
            <a:r>
              <a:rPr lang="en-US" dirty="0"/>
              <a:t>A#15</a:t>
            </a:r>
          </a:p>
        </p:txBody>
      </p:sp>
      <p:sp>
        <p:nvSpPr>
          <p:cNvPr id="3" name="Content Placeholder 2">
            <a:extLst>
              <a:ext uri="{FF2B5EF4-FFF2-40B4-BE49-F238E27FC236}">
                <a16:creationId xmlns:a16="http://schemas.microsoft.com/office/drawing/2014/main" id="{D6B0B812-A023-4503-81AB-C2071FF3990E}"/>
              </a:ext>
            </a:extLst>
          </p:cNvPr>
          <p:cNvSpPr>
            <a:spLocks noGrp="1"/>
          </p:cNvSpPr>
          <p:nvPr>
            <p:ph idx="1"/>
          </p:nvPr>
        </p:nvSpPr>
        <p:spPr/>
        <p:txBody>
          <a:bodyPr/>
          <a:lstStyle/>
          <a:p>
            <a:r>
              <a:rPr lang="en-US" dirty="0"/>
              <a:t>22%</a:t>
            </a:r>
          </a:p>
        </p:txBody>
      </p:sp>
    </p:spTree>
    <p:extLst>
      <p:ext uri="{BB962C8B-B14F-4D97-AF65-F5344CB8AC3E}">
        <p14:creationId xmlns:p14="http://schemas.microsoft.com/office/powerpoint/2010/main" val="4204107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73E4-8A18-4EDA-BDE9-56BF6089A7E6}"/>
              </a:ext>
            </a:extLst>
          </p:cNvPr>
          <p:cNvSpPr>
            <a:spLocks noGrp="1"/>
          </p:cNvSpPr>
          <p:nvPr>
            <p:ph type="title"/>
          </p:nvPr>
        </p:nvSpPr>
        <p:spPr/>
        <p:txBody>
          <a:bodyPr/>
          <a:lstStyle/>
          <a:p>
            <a:r>
              <a:rPr lang="en-US" dirty="0"/>
              <a:t>Q#16</a:t>
            </a:r>
          </a:p>
        </p:txBody>
      </p:sp>
      <p:sp>
        <p:nvSpPr>
          <p:cNvPr id="3" name="Content Placeholder 2">
            <a:extLst>
              <a:ext uri="{FF2B5EF4-FFF2-40B4-BE49-F238E27FC236}">
                <a16:creationId xmlns:a16="http://schemas.microsoft.com/office/drawing/2014/main" id="{A951C8B8-54B1-4444-8D06-934A155FF984}"/>
              </a:ext>
            </a:extLst>
          </p:cNvPr>
          <p:cNvSpPr>
            <a:spLocks noGrp="1"/>
          </p:cNvSpPr>
          <p:nvPr>
            <p:ph idx="1"/>
          </p:nvPr>
        </p:nvSpPr>
        <p:spPr/>
        <p:txBody>
          <a:bodyPr/>
          <a:lstStyle/>
          <a:p>
            <a:r>
              <a:rPr lang="en-US" dirty="0"/>
              <a:t>Calculate the Unemployment rate with the following information </a:t>
            </a:r>
          </a:p>
          <a:p>
            <a:endParaRPr lang="en-US" dirty="0"/>
          </a:p>
          <a:p>
            <a:r>
              <a:rPr lang="en-US" dirty="0"/>
              <a:t>Employed- 4,500 </a:t>
            </a:r>
          </a:p>
          <a:p>
            <a:r>
              <a:rPr lang="en-US" dirty="0"/>
              <a:t>Unemployed- 645</a:t>
            </a:r>
          </a:p>
          <a:p>
            <a:r>
              <a:rPr lang="en-US" dirty="0"/>
              <a:t>Not looking for work- 201</a:t>
            </a:r>
          </a:p>
          <a:p>
            <a:endParaRPr lang="en-US" dirty="0"/>
          </a:p>
        </p:txBody>
      </p:sp>
    </p:spTree>
    <p:extLst>
      <p:ext uri="{BB962C8B-B14F-4D97-AF65-F5344CB8AC3E}">
        <p14:creationId xmlns:p14="http://schemas.microsoft.com/office/powerpoint/2010/main" val="2813218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02BD-57FD-4855-8DF0-BEF1DF30C19E}"/>
              </a:ext>
            </a:extLst>
          </p:cNvPr>
          <p:cNvSpPr>
            <a:spLocks noGrp="1"/>
          </p:cNvSpPr>
          <p:nvPr>
            <p:ph type="title"/>
          </p:nvPr>
        </p:nvSpPr>
        <p:spPr/>
        <p:txBody>
          <a:bodyPr/>
          <a:lstStyle/>
          <a:p>
            <a:r>
              <a:rPr lang="en-US" dirty="0"/>
              <a:t>A#16</a:t>
            </a:r>
          </a:p>
        </p:txBody>
      </p:sp>
      <p:sp>
        <p:nvSpPr>
          <p:cNvPr id="3" name="Content Placeholder 2">
            <a:extLst>
              <a:ext uri="{FF2B5EF4-FFF2-40B4-BE49-F238E27FC236}">
                <a16:creationId xmlns:a16="http://schemas.microsoft.com/office/drawing/2014/main" id="{2411CF88-A5E7-4308-8DBC-39DA7D2C282E}"/>
              </a:ext>
            </a:extLst>
          </p:cNvPr>
          <p:cNvSpPr>
            <a:spLocks noGrp="1"/>
          </p:cNvSpPr>
          <p:nvPr>
            <p:ph idx="1"/>
          </p:nvPr>
        </p:nvSpPr>
        <p:spPr/>
        <p:txBody>
          <a:bodyPr/>
          <a:lstStyle/>
          <a:p>
            <a:r>
              <a:rPr lang="en-US" dirty="0"/>
              <a:t>12.5%</a:t>
            </a:r>
          </a:p>
        </p:txBody>
      </p:sp>
    </p:spTree>
    <p:extLst>
      <p:ext uri="{BB962C8B-B14F-4D97-AF65-F5344CB8AC3E}">
        <p14:creationId xmlns:p14="http://schemas.microsoft.com/office/powerpoint/2010/main" val="495274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072B-918F-460B-9007-DD657E69F109}"/>
              </a:ext>
            </a:extLst>
          </p:cNvPr>
          <p:cNvSpPr>
            <a:spLocks noGrp="1"/>
          </p:cNvSpPr>
          <p:nvPr>
            <p:ph type="title"/>
          </p:nvPr>
        </p:nvSpPr>
        <p:spPr/>
        <p:txBody>
          <a:bodyPr/>
          <a:lstStyle/>
          <a:p>
            <a:r>
              <a:rPr lang="en-US" dirty="0"/>
              <a:t>Q#17 </a:t>
            </a:r>
          </a:p>
        </p:txBody>
      </p:sp>
      <p:sp>
        <p:nvSpPr>
          <p:cNvPr id="3" name="Content Placeholder 2">
            <a:extLst>
              <a:ext uri="{FF2B5EF4-FFF2-40B4-BE49-F238E27FC236}">
                <a16:creationId xmlns:a16="http://schemas.microsoft.com/office/drawing/2014/main" id="{D53ABD1F-FD62-43FF-90A9-046CF5E71EBA}"/>
              </a:ext>
            </a:extLst>
          </p:cNvPr>
          <p:cNvSpPr>
            <a:spLocks noGrp="1"/>
          </p:cNvSpPr>
          <p:nvPr>
            <p:ph idx="1"/>
          </p:nvPr>
        </p:nvSpPr>
        <p:spPr/>
        <p:txBody>
          <a:bodyPr/>
          <a:lstStyle/>
          <a:p>
            <a:r>
              <a:rPr lang="en-US" dirty="0"/>
              <a:t>Which of the following would contribute to GDP AND what part of GDP </a:t>
            </a:r>
          </a:p>
          <a:p>
            <a:endParaRPr lang="en-US" dirty="0"/>
          </a:p>
          <a:p>
            <a:r>
              <a:rPr lang="en-US" dirty="0"/>
              <a:t>You spend $55 on a new pair of jeans.</a:t>
            </a:r>
          </a:p>
          <a:p>
            <a:r>
              <a:rPr lang="en-US" dirty="0"/>
              <a:t>You buy a home built in the 1950s.</a:t>
            </a:r>
          </a:p>
          <a:p>
            <a:r>
              <a:rPr lang="en-US" dirty="0"/>
              <a:t>Your grandmother receives a $100 Social Security check. </a:t>
            </a:r>
          </a:p>
          <a:p>
            <a:r>
              <a:rPr lang="en-US" dirty="0"/>
              <a:t>You buy a 2000 Ford Mustang from your economics teacher. </a:t>
            </a:r>
          </a:p>
        </p:txBody>
      </p:sp>
    </p:spTree>
    <p:extLst>
      <p:ext uri="{BB962C8B-B14F-4D97-AF65-F5344CB8AC3E}">
        <p14:creationId xmlns:p14="http://schemas.microsoft.com/office/powerpoint/2010/main" val="542200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1DDA-FDC3-46C1-BB74-C449140B5009}"/>
              </a:ext>
            </a:extLst>
          </p:cNvPr>
          <p:cNvSpPr>
            <a:spLocks noGrp="1"/>
          </p:cNvSpPr>
          <p:nvPr>
            <p:ph type="title"/>
          </p:nvPr>
        </p:nvSpPr>
        <p:spPr/>
        <p:txBody>
          <a:bodyPr/>
          <a:lstStyle/>
          <a:p>
            <a:r>
              <a:rPr lang="en-US" dirty="0"/>
              <a:t>A#17 </a:t>
            </a:r>
          </a:p>
        </p:txBody>
      </p:sp>
      <p:sp>
        <p:nvSpPr>
          <p:cNvPr id="3" name="Content Placeholder 2">
            <a:extLst>
              <a:ext uri="{FF2B5EF4-FFF2-40B4-BE49-F238E27FC236}">
                <a16:creationId xmlns:a16="http://schemas.microsoft.com/office/drawing/2014/main" id="{3D1A27D6-8B9A-4DED-BFDE-BD4D2B481EC7}"/>
              </a:ext>
            </a:extLst>
          </p:cNvPr>
          <p:cNvSpPr>
            <a:spLocks noGrp="1"/>
          </p:cNvSpPr>
          <p:nvPr>
            <p:ph idx="1"/>
          </p:nvPr>
        </p:nvSpPr>
        <p:spPr/>
        <p:txBody>
          <a:bodyPr/>
          <a:lstStyle/>
          <a:p>
            <a:r>
              <a:rPr lang="en-US" dirty="0"/>
              <a:t>Only the 1</a:t>
            </a:r>
            <a:r>
              <a:rPr lang="en-US" baseline="30000" dirty="0"/>
              <a:t>st</a:t>
            </a:r>
            <a:r>
              <a:rPr lang="en-US" dirty="0"/>
              <a:t> one does and it is consumer expenditures </a:t>
            </a:r>
          </a:p>
        </p:txBody>
      </p:sp>
    </p:spTree>
    <p:extLst>
      <p:ext uri="{BB962C8B-B14F-4D97-AF65-F5344CB8AC3E}">
        <p14:creationId xmlns:p14="http://schemas.microsoft.com/office/powerpoint/2010/main" val="1965015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DA87-97ED-426A-9250-97C333CF7209}"/>
              </a:ext>
            </a:extLst>
          </p:cNvPr>
          <p:cNvSpPr>
            <a:spLocks noGrp="1"/>
          </p:cNvSpPr>
          <p:nvPr>
            <p:ph type="title"/>
          </p:nvPr>
        </p:nvSpPr>
        <p:spPr/>
        <p:txBody>
          <a:bodyPr/>
          <a:lstStyle/>
          <a:p>
            <a:r>
              <a:rPr lang="en-US" dirty="0"/>
              <a:t>Q#18 </a:t>
            </a:r>
          </a:p>
        </p:txBody>
      </p:sp>
      <p:sp>
        <p:nvSpPr>
          <p:cNvPr id="3" name="Content Placeholder 2">
            <a:extLst>
              <a:ext uri="{FF2B5EF4-FFF2-40B4-BE49-F238E27FC236}">
                <a16:creationId xmlns:a16="http://schemas.microsoft.com/office/drawing/2014/main" id="{0D26F650-87BF-4E34-9E68-C03C6C2CC103}"/>
              </a:ext>
            </a:extLst>
          </p:cNvPr>
          <p:cNvSpPr>
            <a:spLocks noGrp="1"/>
          </p:cNvSpPr>
          <p:nvPr>
            <p:ph idx="1"/>
          </p:nvPr>
        </p:nvSpPr>
        <p:spPr/>
        <p:txBody>
          <a:bodyPr/>
          <a:lstStyle/>
          <a:p>
            <a:r>
              <a:rPr lang="en-US" dirty="0"/>
              <a:t>Name the 4 Monetary Tools </a:t>
            </a:r>
          </a:p>
        </p:txBody>
      </p:sp>
    </p:spTree>
    <p:extLst>
      <p:ext uri="{BB962C8B-B14F-4D97-AF65-F5344CB8AC3E}">
        <p14:creationId xmlns:p14="http://schemas.microsoft.com/office/powerpoint/2010/main" val="4110832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403E-C07E-4CA4-ACD0-CE6D03D7C63B}"/>
              </a:ext>
            </a:extLst>
          </p:cNvPr>
          <p:cNvSpPr>
            <a:spLocks noGrp="1"/>
          </p:cNvSpPr>
          <p:nvPr>
            <p:ph type="title"/>
          </p:nvPr>
        </p:nvSpPr>
        <p:spPr/>
        <p:txBody>
          <a:bodyPr/>
          <a:lstStyle/>
          <a:p>
            <a:r>
              <a:rPr lang="en-US" dirty="0"/>
              <a:t>A#18</a:t>
            </a:r>
          </a:p>
        </p:txBody>
      </p:sp>
      <p:sp>
        <p:nvSpPr>
          <p:cNvPr id="3" name="Content Placeholder 2">
            <a:extLst>
              <a:ext uri="{FF2B5EF4-FFF2-40B4-BE49-F238E27FC236}">
                <a16:creationId xmlns:a16="http://schemas.microsoft.com/office/drawing/2014/main" id="{E72DA020-4099-40C1-99A4-EB918ACBF95D}"/>
              </a:ext>
            </a:extLst>
          </p:cNvPr>
          <p:cNvSpPr>
            <a:spLocks noGrp="1"/>
          </p:cNvSpPr>
          <p:nvPr>
            <p:ph idx="1"/>
          </p:nvPr>
        </p:nvSpPr>
        <p:spPr/>
        <p:txBody>
          <a:bodyPr/>
          <a:lstStyle/>
          <a:p>
            <a:r>
              <a:rPr lang="en-US" dirty="0"/>
              <a:t>Open Market Operations </a:t>
            </a:r>
          </a:p>
          <a:p>
            <a:r>
              <a:rPr lang="en-US" dirty="0"/>
              <a:t>Discount Rate </a:t>
            </a:r>
          </a:p>
          <a:p>
            <a:r>
              <a:rPr lang="en-US" dirty="0"/>
              <a:t>Interest on Reserves </a:t>
            </a:r>
          </a:p>
          <a:p>
            <a:r>
              <a:rPr lang="en-US" dirty="0"/>
              <a:t>Reserve Requirement </a:t>
            </a:r>
          </a:p>
        </p:txBody>
      </p:sp>
    </p:spTree>
    <p:extLst>
      <p:ext uri="{BB962C8B-B14F-4D97-AF65-F5344CB8AC3E}">
        <p14:creationId xmlns:p14="http://schemas.microsoft.com/office/powerpoint/2010/main" val="2926818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8977-9478-4551-8473-4CF3D7B4515D}"/>
              </a:ext>
            </a:extLst>
          </p:cNvPr>
          <p:cNvSpPr>
            <a:spLocks noGrp="1"/>
          </p:cNvSpPr>
          <p:nvPr>
            <p:ph type="title"/>
          </p:nvPr>
        </p:nvSpPr>
        <p:spPr/>
        <p:txBody>
          <a:bodyPr/>
          <a:lstStyle/>
          <a:p>
            <a:r>
              <a:rPr lang="en-US" dirty="0"/>
              <a:t>Q#19 </a:t>
            </a:r>
          </a:p>
        </p:txBody>
      </p:sp>
      <p:sp>
        <p:nvSpPr>
          <p:cNvPr id="3" name="Content Placeholder 2">
            <a:extLst>
              <a:ext uri="{FF2B5EF4-FFF2-40B4-BE49-F238E27FC236}">
                <a16:creationId xmlns:a16="http://schemas.microsoft.com/office/drawing/2014/main" id="{6553DDC4-031E-454B-BF92-3BB4C4F38D1D}"/>
              </a:ext>
            </a:extLst>
          </p:cNvPr>
          <p:cNvSpPr>
            <a:spLocks noGrp="1"/>
          </p:cNvSpPr>
          <p:nvPr>
            <p:ph idx="1"/>
          </p:nvPr>
        </p:nvSpPr>
        <p:spPr/>
        <p:txBody>
          <a:bodyPr/>
          <a:lstStyle/>
          <a:p>
            <a:r>
              <a:rPr lang="en-US" dirty="0"/>
              <a:t>Calculate the % change of Real GDP given the following </a:t>
            </a:r>
          </a:p>
          <a:p>
            <a:r>
              <a:rPr lang="en-US" dirty="0"/>
              <a:t>2001- nominal GDP 12 million </a:t>
            </a:r>
          </a:p>
          <a:p>
            <a:r>
              <a:rPr lang="en-US" dirty="0"/>
              <a:t>2002 nominal GDP 18 million </a:t>
            </a:r>
          </a:p>
        </p:txBody>
      </p:sp>
    </p:spTree>
    <p:extLst>
      <p:ext uri="{BB962C8B-B14F-4D97-AF65-F5344CB8AC3E}">
        <p14:creationId xmlns:p14="http://schemas.microsoft.com/office/powerpoint/2010/main" val="1488626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FFC1-CCA4-4EFD-9060-305A0C6567B6}"/>
              </a:ext>
            </a:extLst>
          </p:cNvPr>
          <p:cNvSpPr>
            <a:spLocks noGrp="1"/>
          </p:cNvSpPr>
          <p:nvPr>
            <p:ph type="title"/>
          </p:nvPr>
        </p:nvSpPr>
        <p:spPr/>
        <p:txBody>
          <a:bodyPr/>
          <a:lstStyle/>
          <a:p>
            <a:r>
              <a:rPr lang="en-US" dirty="0"/>
              <a:t>A#19 </a:t>
            </a:r>
          </a:p>
        </p:txBody>
      </p:sp>
      <p:sp>
        <p:nvSpPr>
          <p:cNvPr id="3" name="Content Placeholder 2">
            <a:extLst>
              <a:ext uri="{FF2B5EF4-FFF2-40B4-BE49-F238E27FC236}">
                <a16:creationId xmlns:a16="http://schemas.microsoft.com/office/drawing/2014/main" id="{7365C94F-EA50-4103-B441-DBCA9A7FDDC9}"/>
              </a:ext>
            </a:extLst>
          </p:cNvPr>
          <p:cNvSpPr>
            <a:spLocks noGrp="1"/>
          </p:cNvSpPr>
          <p:nvPr>
            <p:ph idx="1"/>
          </p:nvPr>
        </p:nvSpPr>
        <p:spPr/>
        <p:txBody>
          <a:bodyPr/>
          <a:lstStyle/>
          <a:p>
            <a:r>
              <a:rPr lang="en-US" dirty="0"/>
              <a:t>50% </a:t>
            </a:r>
          </a:p>
        </p:txBody>
      </p:sp>
    </p:spTree>
    <p:extLst>
      <p:ext uri="{BB962C8B-B14F-4D97-AF65-F5344CB8AC3E}">
        <p14:creationId xmlns:p14="http://schemas.microsoft.com/office/powerpoint/2010/main" val="11871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4A2A-00DF-4510-BFFA-A3D7B91A6828}"/>
              </a:ext>
            </a:extLst>
          </p:cNvPr>
          <p:cNvSpPr>
            <a:spLocks noGrp="1"/>
          </p:cNvSpPr>
          <p:nvPr>
            <p:ph type="title"/>
          </p:nvPr>
        </p:nvSpPr>
        <p:spPr>
          <a:xfrm>
            <a:off x="2231136" y="217932"/>
            <a:ext cx="7729728" cy="1188720"/>
          </a:xfrm>
        </p:spPr>
        <p:txBody>
          <a:bodyPr>
            <a:normAutofit fontScale="90000"/>
          </a:bodyPr>
          <a:lstStyle/>
          <a:p>
            <a:r>
              <a:rPr lang="en-US" dirty="0"/>
              <a:t>Which two scenarios would be most negatively affected by unanticipated Inflation?</a:t>
            </a:r>
          </a:p>
        </p:txBody>
      </p:sp>
      <p:pic>
        <p:nvPicPr>
          <p:cNvPr id="4" name="Content Placeholder 3">
            <a:extLst>
              <a:ext uri="{FF2B5EF4-FFF2-40B4-BE49-F238E27FC236}">
                <a16:creationId xmlns:a16="http://schemas.microsoft.com/office/drawing/2014/main" id="{8B72E2F9-9D3B-4FCC-9BF6-FBEA224B7751}"/>
              </a:ext>
            </a:extLst>
          </p:cNvPr>
          <p:cNvPicPr>
            <a:picLocks noGrp="1" noChangeAspect="1"/>
          </p:cNvPicPr>
          <p:nvPr>
            <p:ph idx="1"/>
          </p:nvPr>
        </p:nvPicPr>
        <p:blipFill rotWithShape="1">
          <a:blip r:embed="rId2"/>
          <a:srcRect l="21536" t="33347" r="32589" b="37175"/>
          <a:stretch/>
        </p:blipFill>
        <p:spPr>
          <a:xfrm>
            <a:off x="-1" y="1813561"/>
            <a:ext cx="12200125" cy="4409684"/>
          </a:xfrm>
          <a:prstGeom prst="rect">
            <a:avLst/>
          </a:prstGeom>
        </p:spPr>
      </p:pic>
    </p:spTree>
    <p:extLst>
      <p:ext uri="{BB962C8B-B14F-4D97-AF65-F5344CB8AC3E}">
        <p14:creationId xmlns:p14="http://schemas.microsoft.com/office/powerpoint/2010/main" val="3960650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F8AD-D146-44F4-88EA-A5B233F75047}"/>
              </a:ext>
            </a:extLst>
          </p:cNvPr>
          <p:cNvSpPr>
            <a:spLocks noGrp="1"/>
          </p:cNvSpPr>
          <p:nvPr>
            <p:ph type="title"/>
          </p:nvPr>
        </p:nvSpPr>
        <p:spPr/>
        <p:txBody>
          <a:bodyPr/>
          <a:lstStyle/>
          <a:p>
            <a:r>
              <a:rPr lang="en-US" dirty="0"/>
              <a:t>Q#20 </a:t>
            </a:r>
          </a:p>
        </p:txBody>
      </p:sp>
      <p:sp>
        <p:nvSpPr>
          <p:cNvPr id="3" name="Content Placeholder 2">
            <a:extLst>
              <a:ext uri="{FF2B5EF4-FFF2-40B4-BE49-F238E27FC236}">
                <a16:creationId xmlns:a16="http://schemas.microsoft.com/office/drawing/2014/main" id="{7125DC26-0C9A-451F-A26C-092E2EB92928}"/>
              </a:ext>
            </a:extLst>
          </p:cNvPr>
          <p:cNvSpPr>
            <a:spLocks noGrp="1"/>
          </p:cNvSpPr>
          <p:nvPr>
            <p:ph idx="1"/>
          </p:nvPr>
        </p:nvSpPr>
        <p:spPr/>
        <p:txBody>
          <a:bodyPr/>
          <a:lstStyle/>
          <a:p>
            <a:r>
              <a:rPr lang="en-US" dirty="0"/>
              <a:t>What are the three functions of Money?</a:t>
            </a:r>
          </a:p>
        </p:txBody>
      </p:sp>
    </p:spTree>
    <p:extLst>
      <p:ext uri="{BB962C8B-B14F-4D97-AF65-F5344CB8AC3E}">
        <p14:creationId xmlns:p14="http://schemas.microsoft.com/office/powerpoint/2010/main" val="2071003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DBB0-EB1B-4938-B636-A471E04ADEEC}"/>
              </a:ext>
            </a:extLst>
          </p:cNvPr>
          <p:cNvSpPr>
            <a:spLocks noGrp="1"/>
          </p:cNvSpPr>
          <p:nvPr>
            <p:ph type="title"/>
          </p:nvPr>
        </p:nvSpPr>
        <p:spPr/>
        <p:txBody>
          <a:bodyPr/>
          <a:lstStyle/>
          <a:p>
            <a:r>
              <a:rPr lang="en-US" dirty="0"/>
              <a:t>A#20 </a:t>
            </a:r>
          </a:p>
        </p:txBody>
      </p:sp>
      <p:sp>
        <p:nvSpPr>
          <p:cNvPr id="3" name="Content Placeholder 2">
            <a:extLst>
              <a:ext uri="{FF2B5EF4-FFF2-40B4-BE49-F238E27FC236}">
                <a16:creationId xmlns:a16="http://schemas.microsoft.com/office/drawing/2014/main" id="{1678BB21-4602-443E-977B-1695BB510794}"/>
              </a:ext>
            </a:extLst>
          </p:cNvPr>
          <p:cNvSpPr>
            <a:spLocks noGrp="1"/>
          </p:cNvSpPr>
          <p:nvPr>
            <p:ph idx="1"/>
          </p:nvPr>
        </p:nvSpPr>
        <p:spPr/>
        <p:txBody>
          <a:bodyPr/>
          <a:lstStyle/>
          <a:p>
            <a:r>
              <a:rPr lang="en-US" dirty="0"/>
              <a:t>Store of Value </a:t>
            </a:r>
          </a:p>
          <a:p>
            <a:r>
              <a:rPr lang="en-US" dirty="0"/>
              <a:t>Medium of Exchange </a:t>
            </a:r>
          </a:p>
          <a:p>
            <a:r>
              <a:rPr lang="en-US" dirty="0"/>
              <a:t>Unit of Account </a:t>
            </a:r>
          </a:p>
        </p:txBody>
      </p:sp>
    </p:spTree>
    <p:extLst>
      <p:ext uri="{BB962C8B-B14F-4D97-AF65-F5344CB8AC3E}">
        <p14:creationId xmlns:p14="http://schemas.microsoft.com/office/powerpoint/2010/main" val="2866617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807-5DF6-4171-8A24-3C598097FB34}"/>
              </a:ext>
            </a:extLst>
          </p:cNvPr>
          <p:cNvSpPr>
            <a:spLocks noGrp="1"/>
          </p:cNvSpPr>
          <p:nvPr>
            <p:ph type="title"/>
          </p:nvPr>
        </p:nvSpPr>
        <p:spPr/>
        <p:txBody>
          <a:bodyPr/>
          <a:lstStyle/>
          <a:p>
            <a:r>
              <a:rPr lang="en-US" dirty="0"/>
              <a:t>Q#21</a:t>
            </a:r>
          </a:p>
        </p:txBody>
      </p:sp>
      <p:sp>
        <p:nvSpPr>
          <p:cNvPr id="3" name="Content Placeholder 2">
            <a:extLst>
              <a:ext uri="{FF2B5EF4-FFF2-40B4-BE49-F238E27FC236}">
                <a16:creationId xmlns:a16="http://schemas.microsoft.com/office/drawing/2014/main" id="{727A71ED-913B-4542-88C2-FC16200BE729}"/>
              </a:ext>
            </a:extLst>
          </p:cNvPr>
          <p:cNvSpPr>
            <a:spLocks noGrp="1"/>
          </p:cNvSpPr>
          <p:nvPr>
            <p:ph idx="1"/>
          </p:nvPr>
        </p:nvSpPr>
        <p:spPr/>
        <p:txBody>
          <a:bodyPr/>
          <a:lstStyle/>
          <a:p>
            <a:r>
              <a:rPr lang="en-US" dirty="0"/>
              <a:t>Which function of money is represented by the following? ‘</a:t>
            </a:r>
          </a:p>
          <a:p>
            <a:endParaRPr lang="en-US" dirty="0"/>
          </a:p>
          <a:p>
            <a:r>
              <a:rPr lang="en-US" dirty="0"/>
              <a:t>At the department store last week, you bought Mr. Kaddah a birthday present for $21.25.  You paid in cash and gave the cashier a twenty, a one , and a quarter. </a:t>
            </a:r>
          </a:p>
        </p:txBody>
      </p:sp>
    </p:spTree>
    <p:extLst>
      <p:ext uri="{BB962C8B-B14F-4D97-AF65-F5344CB8AC3E}">
        <p14:creationId xmlns:p14="http://schemas.microsoft.com/office/powerpoint/2010/main" val="4290859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67D2-FA8B-4D46-A61C-BEA740482533}"/>
              </a:ext>
            </a:extLst>
          </p:cNvPr>
          <p:cNvSpPr>
            <a:spLocks noGrp="1"/>
          </p:cNvSpPr>
          <p:nvPr>
            <p:ph type="title"/>
          </p:nvPr>
        </p:nvSpPr>
        <p:spPr/>
        <p:txBody>
          <a:bodyPr/>
          <a:lstStyle/>
          <a:p>
            <a:r>
              <a:rPr lang="en-US" dirty="0"/>
              <a:t>A#21</a:t>
            </a:r>
          </a:p>
        </p:txBody>
      </p:sp>
      <p:sp>
        <p:nvSpPr>
          <p:cNvPr id="3" name="Content Placeholder 2">
            <a:extLst>
              <a:ext uri="{FF2B5EF4-FFF2-40B4-BE49-F238E27FC236}">
                <a16:creationId xmlns:a16="http://schemas.microsoft.com/office/drawing/2014/main" id="{51415CC5-614E-4C82-92AA-A3EFAFB1290D}"/>
              </a:ext>
            </a:extLst>
          </p:cNvPr>
          <p:cNvSpPr>
            <a:spLocks noGrp="1"/>
          </p:cNvSpPr>
          <p:nvPr>
            <p:ph idx="1"/>
          </p:nvPr>
        </p:nvSpPr>
        <p:spPr/>
        <p:txBody>
          <a:bodyPr/>
          <a:lstStyle/>
          <a:p>
            <a:r>
              <a:rPr lang="en-US" dirty="0"/>
              <a:t>Medium of Exchange </a:t>
            </a:r>
          </a:p>
        </p:txBody>
      </p:sp>
    </p:spTree>
    <p:extLst>
      <p:ext uri="{BB962C8B-B14F-4D97-AF65-F5344CB8AC3E}">
        <p14:creationId xmlns:p14="http://schemas.microsoft.com/office/powerpoint/2010/main" val="2937561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F5B0-9054-4161-92E0-8D26E05E8512}"/>
              </a:ext>
            </a:extLst>
          </p:cNvPr>
          <p:cNvSpPr>
            <a:spLocks noGrp="1"/>
          </p:cNvSpPr>
          <p:nvPr>
            <p:ph type="title"/>
          </p:nvPr>
        </p:nvSpPr>
        <p:spPr/>
        <p:txBody>
          <a:bodyPr/>
          <a:lstStyle/>
          <a:p>
            <a:r>
              <a:rPr lang="en-US" dirty="0"/>
              <a:t>Q#22</a:t>
            </a:r>
          </a:p>
        </p:txBody>
      </p:sp>
      <p:sp>
        <p:nvSpPr>
          <p:cNvPr id="3" name="Content Placeholder 2">
            <a:extLst>
              <a:ext uri="{FF2B5EF4-FFF2-40B4-BE49-F238E27FC236}">
                <a16:creationId xmlns:a16="http://schemas.microsoft.com/office/drawing/2014/main" id="{037078A8-ED55-4CB4-AB65-CDF305C02CE9}"/>
              </a:ext>
            </a:extLst>
          </p:cNvPr>
          <p:cNvSpPr>
            <a:spLocks noGrp="1"/>
          </p:cNvSpPr>
          <p:nvPr>
            <p:ph idx="1"/>
          </p:nvPr>
        </p:nvSpPr>
        <p:spPr/>
        <p:txBody>
          <a:bodyPr/>
          <a:lstStyle/>
          <a:p>
            <a:r>
              <a:rPr lang="en-US" dirty="0"/>
              <a:t>What function of money is explained in the following scenario ?</a:t>
            </a:r>
          </a:p>
          <a:p>
            <a:endParaRPr lang="en-US" dirty="0"/>
          </a:p>
          <a:p>
            <a:r>
              <a:rPr lang="en-US" dirty="0"/>
              <a:t>Last year, you sold your </a:t>
            </a:r>
            <a:r>
              <a:rPr lang="en-US" dirty="0" err="1"/>
              <a:t>Pokemon</a:t>
            </a:r>
            <a:r>
              <a:rPr lang="en-US" dirty="0"/>
              <a:t> collection and got $500 cash. You’ve been saving that money in your piggy bank so that you can buy a car in a few year. </a:t>
            </a:r>
          </a:p>
        </p:txBody>
      </p:sp>
    </p:spTree>
    <p:extLst>
      <p:ext uri="{BB962C8B-B14F-4D97-AF65-F5344CB8AC3E}">
        <p14:creationId xmlns:p14="http://schemas.microsoft.com/office/powerpoint/2010/main" val="426127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4104-8E22-4D94-964E-C6FE865DFE1F}"/>
              </a:ext>
            </a:extLst>
          </p:cNvPr>
          <p:cNvSpPr>
            <a:spLocks noGrp="1"/>
          </p:cNvSpPr>
          <p:nvPr>
            <p:ph type="title"/>
          </p:nvPr>
        </p:nvSpPr>
        <p:spPr/>
        <p:txBody>
          <a:bodyPr/>
          <a:lstStyle/>
          <a:p>
            <a:r>
              <a:rPr lang="en-US" dirty="0"/>
              <a:t>A#22</a:t>
            </a:r>
          </a:p>
        </p:txBody>
      </p:sp>
      <p:sp>
        <p:nvSpPr>
          <p:cNvPr id="3" name="Content Placeholder 2">
            <a:extLst>
              <a:ext uri="{FF2B5EF4-FFF2-40B4-BE49-F238E27FC236}">
                <a16:creationId xmlns:a16="http://schemas.microsoft.com/office/drawing/2014/main" id="{9A0EE9FD-6018-4400-BC1F-D655110ECBA7}"/>
              </a:ext>
            </a:extLst>
          </p:cNvPr>
          <p:cNvSpPr>
            <a:spLocks noGrp="1"/>
          </p:cNvSpPr>
          <p:nvPr>
            <p:ph idx="1"/>
          </p:nvPr>
        </p:nvSpPr>
        <p:spPr/>
        <p:txBody>
          <a:bodyPr/>
          <a:lstStyle/>
          <a:p>
            <a:r>
              <a:rPr lang="en-US" dirty="0"/>
              <a:t>Store of value </a:t>
            </a:r>
          </a:p>
        </p:txBody>
      </p:sp>
    </p:spTree>
    <p:extLst>
      <p:ext uri="{BB962C8B-B14F-4D97-AF65-F5344CB8AC3E}">
        <p14:creationId xmlns:p14="http://schemas.microsoft.com/office/powerpoint/2010/main" val="1484828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7CC1-841B-4587-B784-02E3E55DCEB9}"/>
              </a:ext>
            </a:extLst>
          </p:cNvPr>
          <p:cNvSpPr>
            <a:spLocks noGrp="1"/>
          </p:cNvSpPr>
          <p:nvPr>
            <p:ph type="title"/>
          </p:nvPr>
        </p:nvSpPr>
        <p:spPr/>
        <p:txBody>
          <a:bodyPr/>
          <a:lstStyle/>
          <a:p>
            <a:r>
              <a:rPr lang="en-US" dirty="0"/>
              <a:t>Q#23</a:t>
            </a:r>
          </a:p>
        </p:txBody>
      </p:sp>
      <p:sp>
        <p:nvSpPr>
          <p:cNvPr id="3" name="Content Placeholder 2">
            <a:extLst>
              <a:ext uri="{FF2B5EF4-FFF2-40B4-BE49-F238E27FC236}">
                <a16:creationId xmlns:a16="http://schemas.microsoft.com/office/drawing/2014/main" id="{E2E4E4EE-CE1A-475C-A32F-45CD145F360C}"/>
              </a:ext>
            </a:extLst>
          </p:cNvPr>
          <p:cNvSpPr>
            <a:spLocks noGrp="1"/>
          </p:cNvSpPr>
          <p:nvPr>
            <p:ph idx="1"/>
          </p:nvPr>
        </p:nvSpPr>
        <p:spPr/>
        <p:txBody>
          <a:bodyPr/>
          <a:lstStyle/>
          <a:p>
            <a:r>
              <a:rPr lang="en-US" dirty="0"/>
              <a:t>What function of money is represented by the following ?</a:t>
            </a:r>
          </a:p>
          <a:p>
            <a:endParaRPr lang="en-US" dirty="0"/>
          </a:p>
          <a:p>
            <a:r>
              <a:rPr lang="en-US" dirty="0"/>
              <a:t>You are deciding whether to buy half a dozen donuts for $5.00 or the dozen donuts for $8.50. </a:t>
            </a:r>
          </a:p>
        </p:txBody>
      </p:sp>
    </p:spTree>
    <p:extLst>
      <p:ext uri="{BB962C8B-B14F-4D97-AF65-F5344CB8AC3E}">
        <p14:creationId xmlns:p14="http://schemas.microsoft.com/office/powerpoint/2010/main" val="2705956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5157-F8EC-483A-8501-21C0F0160181}"/>
              </a:ext>
            </a:extLst>
          </p:cNvPr>
          <p:cNvSpPr>
            <a:spLocks noGrp="1"/>
          </p:cNvSpPr>
          <p:nvPr>
            <p:ph type="title"/>
          </p:nvPr>
        </p:nvSpPr>
        <p:spPr/>
        <p:txBody>
          <a:bodyPr/>
          <a:lstStyle/>
          <a:p>
            <a:r>
              <a:rPr lang="en-US" dirty="0"/>
              <a:t>A#23</a:t>
            </a:r>
          </a:p>
        </p:txBody>
      </p:sp>
      <p:sp>
        <p:nvSpPr>
          <p:cNvPr id="3" name="Content Placeholder 2">
            <a:extLst>
              <a:ext uri="{FF2B5EF4-FFF2-40B4-BE49-F238E27FC236}">
                <a16:creationId xmlns:a16="http://schemas.microsoft.com/office/drawing/2014/main" id="{A45B64FC-D018-4184-A097-9576AAB0E645}"/>
              </a:ext>
            </a:extLst>
          </p:cNvPr>
          <p:cNvSpPr>
            <a:spLocks noGrp="1"/>
          </p:cNvSpPr>
          <p:nvPr>
            <p:ph idx="1"/>
          </p:nvPr>
        </p:nvSpPr>
        <p:spPr/>
        <p:txBody>
          <a:bodyPr/>
          <a:lstStyle/>
          <a:p>
            <a:r>
              <a:rPr lang="en-US" dirty="0"/>
              <a:t>Unit of Account </a:t>
            </a:r>
          </a:p>
        </p:txBody>
      </p:sp>
    </p:spTree>
    <p:extLst>
      <p:ext uri="{BB962C8B-B14F-4D97-AF65-F5344CB8AC3E}">
        <p14:creationId xmlns:p14="http://schemas.microsoft.com/office/powerpoint/2010/main" val="3326496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917D-2DFD-4DCA-A677-B71A9BFB7625}"/>
              </a:ext>
            </a:extLst>
          </p:cNvPr>
          <p:cNvSpPr>
            <a:spLocks noGrp="1"/>
          </p:cNvSpPr>
          <p:nvPr>
            <p:ph type="title"/>
          </p:nvPr>
        </p:nvSpPr>
        <p:spPr/>
        <p:txBody>
          <a:bodyPr/>
          <a:lstStyle/>
          <a:p>
            <a:r>
              <a:rPr lang="en-US" dirty="0"/>
              <a:t>Q#24</a:t>
            </a:r>
          </a:p>
        </p:txBody>
      </p:sp>
      <p:sp>
        <p:nvSpPr>
          <p:cNvPr id="3" name="Content Placeholder 2">
            <a:extLst>
              <a:ext uri="{FF2B5EF4-FFF2-40B4-BE49-F238E27FC236}">
                <a16:creationId xmlns:a16="http://schemas.microsoft.com/office/drawing/2014/main" id="{A04190E0-DB88-45A2-868A-DC0E9EDED8AC}"/>
              </a:ext>
            </a:extLst>
          </p:cNvPr>
          <p:cNvSpPr>
            <a:spLocks noGrp="1"/>
          </p:cNvSpPr>
          <p:nvPr>
            <p:ph idx="1"/>
          </p:nvPr>
        </p:nvSpPr>
        <p:spPr/>
        <p:txBody>
          <a:bodyPr/>
          <a:lstStyle/>
          <a:p>
            <a:pPr lvl="0"/>
            <a:r>
              <a:rPr lang="en-US" dirty="0"/>
              <a:t>Market Basket 1977= $7000</a:t>
            </a:r>
          </a:p>
          <a:p>
            <a:r>
              <a:rPr lang="en-US" dirty="0"/>
              <a:t>Market Basket 2015= $8001</a:t>
            </a:r>
          </a:p>
          <a:p>
            <a:r>
              <a:rPr lang="en-US" dirty="0"/>
              <a:t>CPI in 2015 =</a:t>
            </a:r>
          </a:p>
          <a:p>
            <a:r>
              <a:rPr lang="en-US" dirty="0"/>
              <a:t>Inflation Rate=</a:t>
            </a:r>
          </a:p>
          <a:p>
            <a:endParaRPr lang="en-US" dirty="0"/>
          </a:p>
        </p:txBody>
      </p:sp>
    </p:spTree>
    <p:extLst>
      <p:ext uri="{BB962C8B-B14F-4D97-AF65-F5344CB8AC3E}">
        <p14:creationId xmlns:p14="http://schemas.microsoft.com/office/powerpoint/2010/main" val="353485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D23E-4E39-4CB7-B669-B2F1F43CB13F}"/>
              </a:ext>
            </a:extLst>
          </p:cNvPr>
          <p:cNvSpPr>
            <a:spLocks noGrp="1"/>
          </p:cNvSpPr>
          <p:nvPr>
            <p:ph type="title"/>
          </p:nvPr>
        </p:nvSpPr>
        <p:spPr/>
        <p:txBody>
          <a:bodyPr/>
          <a:lstStyle/>
          <a:p>
            <a:r>
              <a:rPr lang="en-US" dirty="0"/>
              <a:t>A#24</a:t>
            </a:r>
          </a:p>
        </p:txBody>
      </p:sp>
      <p:sp>
        <p:nvSpPr>
          <p:cNvPr id="3" name="Content Placeholder 2">
            <a:extLst>
              <a:ext uri="{FF2B5EF4-FFF2-40B4-BE49-F238E27FC236}">
                <a16:creationId xmlns:a16="http://schemas.microsoft.com/office/drawing/2014/main" id="{FAD48DCD-F651-401B-9CA1-F69ABC676CA4}"/>
              </a:ext>
            </a:extLst>
          </p:cNvPr>
          <p:cNvSpPr>
            <a:spLocks noGrp="1"/>
          </p:cNvSpPr>
          <p:nvPr>
            <p:ph idx="1"/>
          </p:nvPr>
        </p:nvSpPr>
        <p:spPr/>
        <p:txBody>
          <a:bodyPr/>
          <a:lstStyle/>
          <a:p>
            <a:r>
              <a:rPr lang="en-US" dirty="0"/>
              <a:t>CPI – 114 </a:t>
            </a:r>
          </a:p>
          <a:p>
            <a:r>
              <a:rPr lang="en-US" dirty="0"/>
              <a:t>Inflation 14% </a:t>
            </a:r>
          </a:p>
          <a:p>
            <a:endParaRPr lang="en-US" dirty="0"/>
          </a:p>
        </p:txBody>
      </p:sp>
    </p:spTree>
    <p:extLst>
      <p:ext uri="{BB962C8B-B14F-4D97-AF65-F5344CB8AC3E}">
        <p14:creationId xmlns:p14="http://schemas.microsoft.com/office/powerpoint/2010/main" val="525809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50F7-EEFC-488B-B0B1-E532C73E1E9A}"/>
              </a:ext>
            </a:extLst>
          </p:cNvPr>
          <p:cNvSpPr>
            <a:spLocks noGrp="1"/>
          </p:cNvSpPr>
          <p:nvPr>
            <p:ph type="title"/>
          </p:nvPr>
        </p:nvSpPr>
        <p:spPr/>
        <p:txBody>
          <a:bodyPr/>
          <a:lstStyle/>
          <a:p>
            <a:r>
              <a:rPr lang="en-US" dirty="0"/>
              <a:t>Answer #2</a:t>
            </a:r>
          </a:p>
        </p:txBody>
      </p:sp>
      <p:sp>
        <p:nvSpPr>
          <p:cNvPr id="3" name="Content Placeholder 2">
            <a:extLst>
              <a:ext uri="{FF2B5EF4-FFF2-40B4-BE49-F238E27FC236}">
                <a16:creationId xmlns:a16="http://schemas.microsoft.com/office/drawing/2014/main" id="{33D5A99F-E8D1-491D-B2A5-97C4B232D7AF}"/>
              </a:ext>
            </a:extLst>
          </p:cNvPr>
          <p:cNvSpPr>
            <a:spLocks noGrp="1"/>
          </p:cNvSpPr>
          <p:nvPr>
            <p:ph idx="1"/>
          </p:nvPr>
        </p:nvSpPr>
        <p:spPr/>
        <p:txBody>
          <a:bodyPr/>
          <a:lstStyle/>
          <a:p>
            <a:r>
              <a:rPr lang="en-US" dirty="0"/>
              <a:t>A and B </a:t>
            </a:r>
          </a:p>
        </p:txBody>
      </p:sp>
    </p:spTree>
    <p:extLst>
      <p:ext uri="{BB962C8B-B14F-4D97-AF65-F5344CB8AC3E}">
        <p14:creationId xmlns:p14="http://schemas.microsoft.com/office/powerpoint/2010/main" val="1454327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9C0E-47E5-4D80-AA17-2EDA4A341324}"/>
              </a:ext>
            </a:extLst>
          </p:cNvPr>
          <p:cNvSpPr>
            <a:spLocks noGrp="1"/>
          </p:cNvSpPr>
          <p:nvPr>
            <p:ph type="title"/>
          </p:nvPr>
        </p:nvSpPr>
        <p:spPr/>
        <p:txBody>
          <a:bodyPr/>
          <a:lstStyle/>
          <a:p>
            <a:r>
              <a:rPr lang="en-US" dirty="0"/>
              <a:t>Q#25</a:t>
            </a:r>
          </a:p>
        </p:txBody>
      </p:sp>
      <p:sp>
        <p:nvSpPr>
          <p:cNvPr id="3" name="Content Placeholder 2">
            <a:extLst>
              <a:ext uri="{FF2B5EF4-FFF2-40B4-BE49-F238E27FC236}">
                <a16:creationId xmlns:a16="http://schemas.microsoft.com/office/drawing/2014/main" id="{D8413343-0E79-4362-8D87-2A0BFBE543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1135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DD03-3BDB-4E86-9C09-60EEC9A4862B}"/>
              </a:ext>
            </a:extLst>
          </p:cNvPr>
          <p:cNvSpPr>
            <a:spLocks noGrp="1"/>
          </p:cNvSpPr>
          <p:nvPr>
            <p:ph type="title"/>
          </p:nvPr>
        </p:nvSpPr>
        <p:spPr/>
        <p:txBody>
          <a:bodyPr/>
          <a:lstStyle/>
          <a:p>
            <a:r>
              <a:rPr lang="en-US" dirty="0"/>
              <a:t>A#25</a:t>
            </a:r>
          </a:p>
        </p:txBody>
      </p:sp>
      <p:sp>
        <p:nvSpPr>
          <p:cNvPr id="3" name="Content Placeholder 2">
            <a:extLst>
              <a:ext uri="{FF2B5EF4-FFF2-40B4-BE49-F238E27FC236}">
                <a16:creationId xmlns:a16="http://schemas.microsoft.com/office/drawing/2014/main" id="{499F78FB-0113-4313-87D5-41A89067598C}"/>
              </a:ext>
            </a:extLst>
          </p:cNvPr>
          <p:cNvSpPr>
            <a:spLocks noGrp="1"/>
          </p:cNvSpPr>
          <p:nvPr>
            <p:ph idx="1"/>
          </p:nvPr>
        </p:nvSpPr>
        <p:spPr/>
        <p:txBody>
          <a:bodyPr/>
          <a:lstStyle/>
          <a:p>
            <a:r>
              <a:rPr lang="en-US" dirty="0"/>
              <a:t>Which part of GDP is represented in the following </a:t>
            </a:r>
          </a:p>
          <a:p>
            <a:endParaRPr lang="en-US" dirty="0"/>
          </a:p>
          <a:p>
            <a:r>
              <a:rPr lang="en-US" dirty="0"/>
              <a:t>You spend $7.00 to attend a movie. </a:t>
            </a:r>
          </a:p>
          <a:p>
            <a:r>
              <a:rPr lang="en-US" dirty="0"/>
              <a:t>The government increases its defense expenditures by $1,000,000,000. </a:t>
            </a:r>
          </a:p>
          <a:p>
            <a:r>
              <a:rPr lang="en-US" dirty="0"/>
              <a:t>You buy a new Toyota that was made in Japan</a:t>
            </a:r>
          </a:p>
          <a:p>
            <a:r>
              <a:rPr lang="en-US" dirty="0"/>
              <a:t>An accountant pays a tailor $175 to sew a suit for her. _____</a:t>
            </a:r>
          </a:p>
        </p:txBody>
      </p:sp>
    </p:spTree>
    <p:extLst>
      <p:ext uri="{BB962C8B-B14F-4D97-AF65-F5344CB8AC3E}">
        <p14:creationId xmlns:p14="http://schemas.microsoft.com/office/powerpoint/2010/main" val="1053653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9388-45C1-450C-8583-56379C1C6102}"/>
              </a:ext>
            </a:extLst>
          </p:cNvPr>
          <p:cNvSpPr>
            <a:spLocks noGrp="1"/>
          </p:cNvSpPr>
          <p:nvPr>
            <p:ph type="title"/>
          </p:nvPr>
        </p:nvSpPr>
        <p:spPr/>
        <p:txBody>
          <a:bodyPr/>
          <a:lstStyle/>
          <a:p>
            <a:r>
              <a:rPr lang="en-US" dirty="0"/>
              <a:t>A#25</a:t>
            </a:r>
          </a:p>
        </p:txBody>
      </p:sp>
      <p:sp>
        <p:nvSpPr>
          <p:cNvPr id="3" name="Content Placeholder 2">
            <a:extLst>
              <a:ext uri="{FF2B5EF4-FFF2-40B4-BE49-F238E27FC236}">
                <a16:creationId xmlns:a16="http://schemas.microsoft.com/office/drawing/2014/main" id="{1A0725A9-5316-4894-9937-56359B956550}"/>
              </a:ext>
            </a:extLst>
          </p:cNvPr>
          <p:cNvSpPr>
            <a:spLocks noGrp="1"/>
          </p:cNvSpPr>
          <p:nvPr>
            <p:ph idx="1"/>
          </p:nvPr>
        </p:nvSpPr>
        <p:spPr/>
        <p:txBody>
          <a:bodyPr/>
          <a:lstStyle/>
          <a:p>
            <a:r>
              <a:rPr lang="en-US" dirty="0"/>
              <a:t>1. C</a:t>
            </a:r>
          </a:p>
          <a:p>
            <a:r>
              <a:rPr lang="en-US" dirty="0"/>
              <a:t>2. G</a:t>
            </a:r>
          </a:p>
          <a:p>
            <a:r>
              <a:rPr lang="en-US" dirty="0"/>
              <a:t>3. Does not count </a:t>
            </a:r>
          </a:p>
          <a:p>
            <a:r>
              <a:rPr lang="en-US" dirty="0"/>
              <a:t>4. C or I </a:t>
            </a:r>
          </a:p>
        </p:txBody>
      </p:sp>
    </p:spTree>
    <p:extLst>
      <p:ext uri="{BB962C8B-B14F-4D97-AF65-F5344CB8AC3E}">
        <p14:creationId xmlns:p14="http://schemas.microsoft.com/office/powerpoint/2010/main" val="1497076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59E5-A248-438B-B99B-9EB1A48147E1}"/>
              </a:ext>
            </a:extLst>
          </p:cNvPr>
          <p:cNvSpPr>
            <a:spLocks noGrp="1"/>
          </p:cNvSpPr>
          <p:nvPr>
            <p:ph type="title"/>
          </p:nvPr>
        </p:nvSpPr>
        <p:spPr/>
        <p:txBody>
          <a:bodyPr/>
          <a:lstStyle/>
          <a:p>
            <a:r>
              <a:rPr lang="en-US" dirty="0"/>
              <a:t>Q#26 </a:t>
            </a:r>
          </a:p>
        </p:txBody>
      </p:sp>
      <p:sp>
        <p:nvSpPr>
          <p:cNvPr id="3" name="Content Placeholder 2">
            <a:extLst>
              <a:ext uri="{FF2B5EF4-FFF2-40B4-BE49-F238E27FC236}">
                <a16:creationId xmlns:a16="http://schemas.microsoft.com/office/drawing/2014/main" id="{4F5399DD-5004-4814-945F-C77B79BEF737}"/>
              </a:ext>
            </a:extLst>
          </p:cNvPr>
          <p:cNvSpPr>
            <a:spLocks noGrp="1"/>
          </p:cNvSpPr>
          <p:nvPr>
            <p:ph idx="1"/>
          </p:nvPr>
        </p:nvSpPr>
        <p:spPr/>
        <p:txBody>
          <a:bodyPr/>
          <a:lstStyle/>
          <a:p>
            <a:r>
              <a:rPr lang="en-US" dirty="0"/>
              <a:t>What are the three groups that make up the Federal Reserve ?</a:t>
            </a:r>
          </a:p>
        </p:txBody>
      </p:sp>
    </p:spTree>
    <p:extLst>
      <p:ext uri="{BB962C8B-B14F-4D97-AF65-F5344CB8AC3E}">
        <p14:creationId xmlns:p14="http://schemas.microsoft.com/office/powerpoint/2010/main" val="1072674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4111-A49E-423B-9BC2-925C9DC67A70}"/>
              </a:ext>
            </a:extLst>
          </p:cNvPr>
          <p:cNvSpPr>
            <a:spLocks noGrp="1"/>
          </p:cNvSpPr>
          <p:nvPr>
            <p:ph type="title"/>
          </p:nvPr>
        </p:nvSpPr>
        <p:spPr/>
        <p:txBody>
          <a:bodyPr/>
          <a:lstStyle/>
          <a:p>
            <a:r>
              <a:rPr lang="en-US" dirty="0"/>
              <a:t>A#26</a:t>
            </a:r>
          </a:p>
        </p:txBody>
      </p:sp>
      <p:sp>
        <p:nvSpPr>
          <p:cNvPr id="3" name="Content Placeholder 2">
            <a:extLst>
              <a:ext uri="{FF2B5EF4-FFF2-40B4-BE49-F238E27FC236}">
                <a16:creationId xmlns:a16="http://schemas.microsoft.com/office/drawing/2014/main" id="{4ACBF569-4073-458E-B759-3FCAE336BBCA}"/>
              </a:ext>
            </a:extLst>
          </p:cNvPr>
          <p:cNvSpPr>
            <a:spLocks noGrp="1"/>
          </p:cNvSpPr>
          <p:nvPr>
            <p:ph idx="1"/>
          </p:nvPr>
        </p:nvSpPr>
        <p:spPr/>
        <p:txBody>
          <a:bodyPr/>
          <a:lstStyle/>
          <a:p>
            <a:r>
              <a:rPr lang="en-US" dirty="0"/>
              <a:t>(12 Districts, Federal Open Market Committee (FOMC), and Board of Governors</a:t>
            </a:r>
          </a:p>
        </p:txBody>
      </p:sp>
    </p:spTree>
    <p:extLst>
      <p:ext uri="{BB962C8B-B14F-4D97-AF65-F5344CB8AC3E}">
        <p14:creationId xmlns:p14="http://schemas.microsoft.com/office/powerpoint/2010/main" val="1193136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AFD8-E545-410B-97CF-B4597B5EA689}"/>
              </a:ext>
            </a:extLst>
          </p:cNvPr>
          <p:cNvSpPr>
            <a:spLocks noGrp="1"/>
          </p:cNvSpPr>
          <p:nvPr>
            <p:ph type="title"/>
          </p:nvPr>
        </p:nvSpPr>
        <p:spPr/>
        <p:txBody>
          <a:bodyPr/>
          <a:lstStyle/>
          <a:p>
            <a:r>
              <a:rPr lang="en-US" dirty="0"/>
              <a:t>Q#27</a:t>
            </a:r>
          </a:p>
        </p:txBody>
      </p:sp>
      <p:pic>
        <p:nvPicPr>
          <p:cNvPr id="7" name="Content Placeholder 6">
            <a:extLst>
              <a:ext uri="{FF2B5EF4-FFF2-40B4-BE49-F238E27FC236}">
                <a16:creationId xmlns:a16="http://schemas.microsoft.com/office/drawing/2014/main" id="{E78CAA23-5109-4985-A669-9741DF9DD685}"/>
              </a:ext>
            </a:extLst>
          </p:cNvPr>
          <p:cNvPicPr>
            <a:picLocks noGrp="1" noChangeAspect="1"/>
          </p:cNvPicPr>
          <p:nvPr>
            <p:ph idx="1"/>
          </p:nvPr>
        </p:nvPicPr>
        <p:blipFill rotWithShape="1">
          <a:blip r:embed="rId2"/>
          <a:srcRect l="20456" t="22420" r="21288" b="24363"/>
          <a:stretch/>
        </p:blipFill>
        <p:spPr>
          <a:xfrm>
            <a:off x="2441528" y="2411427"/>
            <a:ext cx="7576411" cy="3893168"/>
          </a:xfrm>
          <a:prstGeom prst="rect">
            <a:avLst/>
          </a:prstGeom>
        </p:spPr>
      </p:pic>
    </p:spTree>
    <p:extLst>
      <p:ext uri="{BB962C8B-B14F-4D97-AF65-F5344CB8AC3E}">
        <p14:creationId xmlns:p14="http://schemas.microsoft.com/office/powerpoint/2010/main" val="2500214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E101-0AF7-4690-9C3B-B9890A27F194}"/>
              </a:ext>
            </a:extLst>
          </p:cNvPr>
          <p:cNvSpPr>
            <a:spLocks noGrp="1"/>
          </p:cNvSpPr>
          <p:nvPr>
            <p:ph type="title"/>
          </p:nvPr>
        </p:nvSpPr>
        <p:spPr/>
        <p:txBody>
          <a:bodyPr/>
          <a:lstStyle/>
          <a:p>
            <a:r>
              <a:rPr lang="en-US" dirty="0"/>
              <a:t>A#27</a:t>
            </a:r>
          </a:p>
        </p:txBody>
      </p:sp>
      <p:graphicFrame>
        <p:nvGraphicFramePr>
          <p:cNvPr id="4" name="Content Placeholder 3">
            <a:extLst>
              <a:ext uri="{FF2B5EF4-FFF2-40B4-BE49-F238E27FC236}">
                <a16:creationId xmlns:a16="http://schemas.microsoft.com/office/drawing/2014/main" id="{C26D46D4-93B9-45FC-8037-EC1AC88E6BE2}"/>
              </a:ext>
            </a:extLst>
          </p:cNvPr>
          <p:cNvGraphicFramePr>
            <a:graphicFrameLocks noGrp="1"/>
          </p:cNvGraphicFramePr>
          <p:nvPr>
            <p:ph idx="1"/>
            <p:extLst>
              <p:ext uri="{D42A27DB-BD31-4B8C-83A1-F6EECF244321}">
                <p14:modId xmlns:p14="http://schemas.microsoft.com/office/powerpoint/2010/main" val="3367800477"/>
              </p:ext>
            </p:extLst>
          </p:nvPr>
        </p:nvGraphicFramePr>
        <p:xfrm>
          <a:off x="1642683" y="2625143"/>
          <a:ext cx="7833092" cy="3128540"/>
        </p:xfrm>
        <a:graphic>
          <a:graphicData uri="http://schemas.openxmlformats.org/drawingml/2006/table">
            <a:tbl>
              <a:tblPr>
                <a:tableStyleId>{5C22544A-7EE6-4342-B048-85BDC9FD1C3A}</a:tableStyleId>
              </a:tblPr>
              <a:tblGrid>
                <a:gridCol w="1181182">
                  <a:extLst>
                    <a:ext uri="{9D8B030D-6E8A-4147-A177-3AD203B41FA5}">
                      <a16:colId xmlns:a16="http://schemas.microsoft.com/office/drawing/2014/main" val="310819110"/>
                    </a:ext>
                  </a:extLst>
                </a:gridCol>
                <a:gridCol w="1181182">
                  <a:extLst>
                    <a:ext uri="{9D8B030D-6E8A-4147-A177-3AD203B41FA5}">
                      <a16:colId xmlns:a16="http://schemas.microsoft.com/office/drawing/2014/main" val="3114641715"/>
                    </a:ext>
                  </a:extLst>
                </a:gridCol>
                <a:gridCol w="1119012">
                  <a:extLst>
                    <a:ext uri="{9D8B030D-6E8A-4147-A177-3AD203B41FA5}">
                      <a16:colId xmlns:a16="http://schemas.microsoft.com/office/drawing/2014/main" val="3518685578"/>
                    </a:ext>
                  </a:extLst>
                </a:gridCol>
                <a:gridCol w="1119012">
                  <a:extLst>
                    <a:ext uri="{9D8B030D-6E8A-4147-A177-3AD203B41FA5}">
                      <a16:colId xmlns:a16="http://schemas.microsoft.com/office/drawing/2014/main" val="334663858"/>
                    </a:ext>
                  </a:extLst>
                </a:gridCol>
                <a:gridCol w="1119012">
                  <a:extLst>
                    <a:ext uri="{9D8B030D-6E8A-4147-A177-3AD203B41FA5}">
                      <a16:colId xmlns:a16="http://schemas.microsoft.com/office/drawing/2014/main" val="1047023523"/>
                    </a:ext>
                  </a:extLst>
                </a:gridCol>
                <a:gridCol w="1056846">
                  <a:extLst>
                    <a:ext uri="{9D8B030D-6E8A-4147-A177-3AD203B41FA5}">
                      <a16:colId xmlns:a16="http://schemas.microsoft.com/office/drawing/2014/main" val="274401437"/>
                    </a:ext>
                  </a:extLst>
                </a:gridCol>
                <a:gridCol w="1056846">
                  <a:extLst>
                    <a:ext uri="{9D8B030D-6E8A-4147-A177-3AD203B41FA5}">
                      <a16:colId xmlns:a16="http://schemas.microsoft.com/office/drawing/2014/main" val="4192807951"/>
                    </a:ext>
                  </a:extLst>
                </a:gridCol>
              </a:tblGrid>
              <a:tr h="486007">
                <a:tc rowSpan="2">
                  <a:txBody>
                    <a:bodyPr/>
                    <a:lstStyle/>
                    <a:p>
                      <a:pPr marL="0" marR="0">
                        <a:lnSpc>
                          <a:spcPct val="115000"/>
                        </a:lnSpc>
                        <a:spcBef>
                          <a:spcPts val="0"/>
                        </a:spcBef>
                        <a:spcAft>
                          <a:spcPts val="1000"/>
                        </a:spcAft>
                      </a:pPr>
                      <a:r>
                        <a:rPr lang="en-US" sz="1100">
                          <a:effectLst/>
                        </a:rPr>
                        <a:t> </a:t>
                      </a:r>
                      <a:endParaRPr lang="en-US" sz="800">
                        <a:effectLst/>
                      </a:endParaRPr>
                    </a:p>
                    <a:p>
                      <a:pPr marL="0" marR="0" algn="ctr">
                        <a:lnSpc>
                          <a:spcPct val="115000"/>
                        </a:lnSpc>
                        <a:spcBef>
                          <a:spcPts val="0"/>
                        </a:spcBef>
                        <a:spcAft>
                          <a:spcPts val="1000"/>
                        </a:spcAft>
                      </a:pPr>
                      <a:r>
                        <a:rPr lang="en-US" sz="1100">
                          <a:effectLst/>
                        </a:rPr>
                        <a:t>Policy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gridSpan="2">
                  <a:txBody>
                    <a:bodyPr/>
                    <a:lstStyle/>
                    <a:p>
                      <a:pPr marL="0" marR="0">
                        <a:lnSpc>
                          <a:spcPct val="115000"/>
                        </a:lnSpc>
                        <a:spcBef>
                          <a:spcPts val="0"/>
                        </a:spcBef>
                        <a:spcAft>
                          <a:spcPts val="1000"/>
                        </a:spcAft>
                      </a:pPr>
                      <a:r>
                        <a:rPr lang="en-US" sz="1100">
                          <a:effectLst/>
                        </a:rPr>
                        <a:t> </a:t>
                      </a:r>
                      <a:endParaRPr lang="en-US" sz="800">
                        <a:effectLst/>
                      </a:endParaRPr>
                    </a:p>
                    <a:p>
                      <a:pPr marL="0" marR="0" algn="ctr">
                        <a:lnSpc>
                          <a:spcPct val="115000"/>
                        </a:lnSpc>
                        <a:spcBef>
                          <a:spcPts val="0"/>
                        </a:spcBef>
                        <a:spcAft>
                          <a:spcPts val="1000"/>
                        </a:spcAft>
                      </a:pPr>
                      <a:r>
                        <a:rPr lang="en-US" sz="1100">
                          <a:effectLst/>
                        </a:rPr>
                        <a:t>Fiscal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hMerge="1">
                  <a:txBody>
                    <a:bodyPr/>
                    <a:lstStyle/>
                    <a:p>
                      <a:endParaRPr lang="en-US"/>
                    </a:p>
                  </a:txBody>
                  <a:tcPr/>
                </a:tc>
                <a:tc gridSpan="4">
                  <a:txBody>
                    <a:bodyPr/>
                    <a:lstStyle/>
                    <a:p>
                      <a:pPr marL="0" marR="0">
                        <a:lnSpc>
                          <a:spcPct val="115000"/>
                        </a:lnSpc>
                        <a:spcBef>
                          <a:spcPts val="0"/>
                        </a:spcBef>
                        <a:spcAft>
                          <a:spcPts val="1000"/>
                        </a:spcAft>
                      </a:pPr>
                      <a:r>
                        <a:rPr lang="en-US" sz="1100">
                          <a:effectLst/>
                        </a:rPr>
                        <a:t> </a:t>
                      </a:r>
                      <a:endParaRPr lang="en-US" sz="800">
                        <a:effectLst/>
                      </a:endParaRPr>
                    </a:p>
                    <a:p>
                      <a:pPr marL="0" marR="0">
                        <a:lnSpc>
                          <a:spcPct val="115000"/>
                        </a:lnSpc>
                        <a:spcBef>
                          <a:spcPts val="0"/>
                        </a:spcBef>
                        <a:spcAft>
                          <a:spcPts val="1000"/>
                        </a:spcAft>
                      </a:pPr>
                      <a:r>
                        <a:rPr lang="en-US" sz="1000">
                          <a:effectLst/>
                        </a:rPr>
                        <a:t>Monetary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0465809"/>
                  </a:ext>
                </a:extLst>
              </a:tr>
              <a:tr h="594408">
                <a:tc vMerge="1">
                  <a:txBody>
                    <a:bodyPr/>
                    <a:lstStyle/>
                    <a:p>
                      <a:endParaRPr lang="en-US"/>
                    </a:p>
                  </a:txBody>
                  <a:tcPr/>
                </a:tc>
                <a:tc>
                  <a:txBody>
                    <a:bodyPr/>
                    <a:lstStyle/>
                    <a:p>
                      <a:pPr marL="0" marR="0" algn="ctr">
                        <a:lnSpc>
                          <a:spcPct val="115000"/>
                        </a:lnSpc>
                        <a:spcBef>
                          <a:spcPts val="0"/>
                        </a:spcBef>
                        <a:spcAft>
                          <a:spcPts val="1000"/>
                        </a:spcAft>
                      </a:pPr>
                      <a:r>
                        <a:rPr lang="en-US" sz="800">
                          <a:effectLst/>
                        </a:rPr>
                        <a:t>Taxes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1000"/>
                        </a:spcAft>
                      </a:pPr>
                      <a:r>
                        <a:rPr lang="en-US" sz="800">
                          <a:effectLst/>
                        </a:rPr>
                        <a:t>Spending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0"/>
                        </a:spcAft>
                      </a:pPr>
                      <a:r>
                        <a:rPr lang="en-US" sz="800">
                          <a:effectLst/>
                        </a:rPr>
                        <a:t>OMO</a:t>
                      </a:r>
                    </a:p>
                    <a:p>
                      <a:pPr marL="0" marR="0" algn="ctr">
                        <a:lnSpc>
                          <a:spcPct val="115000"/>
                        </a:lnSpc>
                        <a:spcBef>
                          <a:spcPts val="0"/>
                        </a:spcBef>
                        <a:spcAft>
                          <a:spcPts val="0"/>
                        </a:spcAft>
                      </a:pPr>
                      <a:r>
                        <a:rPr lang="en-US" sz="800">
                          <a:effectLst/>
                        </a:rPr>
                        <a:t>(Bonds)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Discount Rate</a:t>
                      </a:r>
                    </a:p>
                    <a:p>
                      <a:pPr marL="0" marR="0">
                        <a:lnSpc>
                          <a:spcPct val="115000"/>
                        </a:lnSpc>
                        <a:spcBef>
                          <a:spcPts val="0"/>
                        </a:spcBef>
                        <a:spcAft>
                          <a:spcPts val="0"/>
                        </a:spcAft>
                      </a:pPr>
                      <a:r>
                        <a:rPr lang="en-US" sz="800">
                          <a:effectLst/>
                        </a:rPr>
                        <a:t>(Interest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1000"/>
                        </a:spcAft>
                      </a:pPr>
                      <a:r>
                        <a:rPr lang="en-US" sz="800">
                          <a:effectLst/>
                        </a:rPr>
                        <a:t>Reserves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1000"/>
                        </a:spcAft>
                      </a:pPr>
                      <a:r>
                        <a:rPr lang="en-US" sz="800">
                          <a:effectLst/>
                        </a:rPr>
                        <a:t>Interest on reserves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extLst>
                  <a:ext uri="{0D108BD9-81ED-4DB2-BD59-A6C34878D82A}">
                    <a16:rowId xmlns:a16="http://schemas.microsoft.com/office/drawing/2014/main" val="4247170472"/>
                  </a:ext>
                </a:extLst>
              </a:tr>
              <a:tr h="1040213">
                <a:tc>
                  <a:txBody>
                    <a:bodyPr/>
                    <a:lstStyle/>
                    <a:p>
                      <a:pPr marL="0" marR="0">
                        <a:lnSpc>
                          <a:spcPct val="115000"/>
                        </a:lnSpc>
                        <a:spcBef>
                          <a:spcPts val="0"/>
                        </a:spcBef>
                        <a:spcAft>
                          <a:spcPts val="1000"/>
                        </a:spcAft>
                      </a:pPr>
                      <a:r>
                        <a:rPr lang="en-US" sz="800">
                          <a:effectLst/>
                        </a:rPr>
                        <a:t>Expansionary</a:t>
                      </a:r>
                    </a:p>
                    <a:p>
                      <a:pPr marL="0" marR="0">
                        <a:lnSpc>
                          <a:spcPct val="115000"/>
                        </a:lnSpc>
                        <a:spcBef>
                          <a:spcPts val="0"/>
                        </a:spcBef>
                        <a:spcAft>
                          <a:spcPts val="1000"/>
                        </a:spcAft>
                      </a:pPr>
                      <a:r>
                        <a:rPr lang="en-US" sz="800">
                          <a:effectLst/>
                        </a:rPr>
                        <a:t>During a contraction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 Lower Taxes</a:t>
                      </a:r>
                    </a:p>
                    <a:p>
                      <a:pPr marL="0" marR="0">
                        <a:lnSpc>
                          <a:spcPct val="115000"/>
                        </a:lnSpc>
                        <a:spcBef>
                          <a:spcPts val="0"/>
                        </a:spcBef>
                        <a:spcAft>
                          <a:spcPts val="0"/>
                        </a:spcAft>
                      </a:pPr>
                      <a:r>
                        <a:rPr lang="en-US" sz="800">
                          <a:effectLst/>
                        </a:rPr>
                        <a:t>(Consumers &amp; Businesses)</a:t>
                      </a:r>
                    </a:p>
                    <a:p>
                      <a:pPr marL="0" marR="0">
                        <a:lnSpc>
                          <a:spcPct val="115000"/>
                        </a:lnSpc>
                        <a:spcBef>
                          <a:spcPts val="0"/>
                        </a:spcBef>
                        <a:spcAft>
                          <a:spcPts val="10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 Increase</a:t>
                      </a:r>
                    </a:p>
                    <a:p>
                      <a:pPr marL="0" marR="0">
                        <a:lnSpc>
                          <a:spcPct val="115000"/>
                        </a:lnSpc>
                        <a:spcBef>
                          <a:spcPts val="0"/>
                        </a:spcBef>
                        <a:spcAft>
                          <a:spcPts val="0"/>
                        </a:spcAft>
                      </a:pPr>
                      <a:r>
                        <a:rPr lang="en-US" sz="800">
                          <a:effectLst/>
                        </a:rPr>
                        <a:t>Gov. spending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1000"/>
                        </a:spcAft>
                      </a:pPr>
                      <a:r>
                        <a:rPr lang="en-US" sz="800">
                          <a:effectLst/>
                        </a:rPr>
                        <a:t>OMO</a:t>
                      </a:r>
                    </a:p>
                    <a:p>
                      <a:pPr marL="0" marR="0">
                        <a:lnSpc>
                          <a:spcPct val="115000"/>
                        </a:lnSpc>
                        <a:spcBef>
                          <a:spcPts val="0"/>
                        </a:spcBef>
                        <a:spcAft>
                          <a:spcPts val="1000"/>
                        </a:spcAft>
                      </a:pPr>
                      <a:r>
                        <a:rPr lang="en-US" sz="800">
                          <a:effectLst/>
                        </a:rPr>
                        <a:t>Buy Bonds</a:t>
                      </a:r>
                    </a:p>
                    <a:p>
                      <a:pPr marL="0" marR="0">
                        <a:lnSpc>
                          <a:spcPct val="115000"/>
                        </a:lnSpc>
                        <a:spcBef>
                          <a:spcPts val="0"/>
                        </a:spcBef>
                        <a:spcAft>
                          <a:spcPts val="10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gn="ctr">
                        <a:lnSpc>
                          <a:spcPct val="115000"/>
                        </a:lnSpc>
                        <a:spcBef>
                          <a:spcPts val="0"/>
                        </a:spcBef>
                        <a:spcAft>
                          <a:spcPts val="1000"/>
                        </a:spcAft>
                      </a:pPr>
                      <a:r>
                        <a:rPr lang="en-US" sz="800">
                          <a:effectLst/>
                        </a:rPr>
                        <a:t>Discount Rate</a:t>
                      </a:r>
                    </a:p>
                    <a:p>
                      <a:pPr marL="0" marR="0">
                        <a:lnSpc>
                          <a:spcPct val="115000"/>
                        </a:lnSpc>
                        <a:spcBef>
                          <a:spcPts val="0"/>
                        </a:spcBef>
                        <a:spcAft>
                          <a:spcPts val="1000"/>
                        </a:spcAft>
                      </a:pPr>
                      <a:r>
                        <a:rPr lang="en-US" sz="800">
                          <a:effectLst/>
                        </a:rPr>
                        <a:t>↓ DR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Reserve Requirement Ratio</a:t>
                      </a:r>
                    </a:p>
                    <a:p>
                      <a:pPr marL="0" marR="0">
                        <a:lnSpc>
                          <a:spcPct val="115000"/>
                        </a:lnSpc>
                        <a:spcBef>
                          <a:spcPts val="0"/>
                        </a:spcBef>
                        <a:spcAft>
                          <a:spcPts val="1000"/>
                        </a:spcAft>
                      </a:pPr>
                      <a:r>
                        <a:rPr lang="en-US" sz="800">
                          <a:effectLst/>
                        </a:rPr>
                        <a:t>↓ RRR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Interest on reserves </a:t>
                      </a:r>
                    </a:p>
                    <a:p>
                      <a:pPr marL="0" marR="0">
                        <a:lnSpc>
                          <a:spcPct val="115000"/>
                        </a:lnSpc>
                        <a:spcBef>
                          <a:spcPts val="0"/>
                        </a:spcBef>
                        <a:spcAft>
                          <a:spcPts val="0"/>
                        </a:spcAft>
                      </a:pPr>
                      <a:r>
                        <a:rPr lang="en-US" sz="800">
                          <a:effectLst/>
                        </a:rPr>
                        <a:t>↓ IR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extLst>
                  <a:ext uri="{0D108BD9-81ED-4DB2-BD59-A6C34878D82A}">
                    <a16:rowId xmlns:a16="http://schemas.microsoft.com/office/drawing/2014/main" val="33268697"/>
                  </a:ext>
                </a:extLst>
              </a:tr>
              <a:tr h="981347">
                <a:tc>
                  <a:txBody>
                    <a:bodyPr/>
                    <a:lstStyle/>
                    <a:p>
                      <a:pPr marL="0" marR="0">
                        <a:lnSpc>
                          <a:spcPct val="115000"/>
                        </a:lnSpc>
                        <a:spcBef>
                          <a:spcPts val="0"/>
                        </a:spcBef>
                        <a:spcAft>
                          <a:spcPts val="1000"/>
                        </a:spcAft>
                      </a:pPr>
                      <a:r>
                        <a:rPr lang="en-US" sz="800">
                          <a:effectLst/>
                        </a:rPr>
                        <a:t>Contractionary</a:t>
                      </a:r>
                    </a:p>
                    <a:p>
                      <a:pPr marL="0" marR="0">
                        <a:lnSpc>
                          <a:spcPct val="115000"/>
                        </a:lnSpc>
                        <a:spcBef>
                          <a:spcPts val="0"/>
                        </a:spcBef>
                        <a:spcAft>
                          <a:spcPts val="1000"/>
                        </a:spcAft>
                      </a:pPr>
                      <a:r>
                        <a:rPr lang="en-US" sz="800">
                          <a:effectLst/>
                        </a:rPr>
                        <a:t>During expansion to fight inflation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1000"/>
                        </a:spcAft>
                      </a:pPr>
                      <a:r>
                        <a:rPr lang="en-US" sz="800">
                          <a:effectLst/>
                        </a:rPr>
                        <a:t>↑ Increase Taxes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0"/>
                        </a:spcAft>
                      </a:pPr>
                      <a:r>
                        <a:rPr lang="en-US" sz="800">
                          <a:effectLst/>
                        </a:rPr>
                        <a:t>↓ Decrease</a:t>
                      </a:r>
                    </a:p>
                    <a:p>
                      <a:pPr marL="0" marR="0">
                        <a:lnSpc>
                          <a:spcPct val="115000"/>
                        </a:lnSpc>
                        <a:spcBef>
                          <a:spcPts val="0"/>
                        </a:spcBef>
                        <a:spcAft>
                          <a:spcPts val="0"/>
                        </a:spcAft>
                      </a:pPr>
                      <a:r>
                        <a:rPr lang="en-US" sz="800">
                          <a:effectLst/>
                        </a:rPr>
                        <a:t>Gov. spending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1000"/>
                        </a:spcAft>
                      </a:pPr>
                      <a:r>
                        <a:rPr lang="en-US" sz="800">
                          <a:effectLst/>
                        </a:rPr>
                        <a:t>OMO</a:t>
                      </a:r>
                    </a:p>
                    <a:p>
                      <a:pPr marL="0" marR="0">
                        <a:lnSpc>
                          <a:spcPct val="115000"/>
                        </a:lnSpc>
                        <a:spcBef>
                          <a:spcPts val="0"/>
                        </a:spcBef>
                        <a:spcAft>
                          <a:spcPts val="1000"/>
                        </a:spcAft>
                      </a:pPr>
                      <a:r>
                        <a:rPr lang="en-US" sz="800">
                          <a:effectLst/>
                        </a:rPr>
                        <a:t>Sell Bonds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1000"/>
                        </a:spcAft>
                      </a:pPr>
                      <a:r>
                        <a:rPr lang="en-US" sz="800">
                          <a:effectLst/>
                        </a:rPr>
                        <a:t>Discount Rate</a:t>
                      </a:r>
                    </a:p>
                    <a:p>
                      <a:pPr marL="0" marR="0">
                        <a:lnSpc>
                          <a:spcPct val="115000"/>
                        </a:lnSpc>
                        <a:spcBef>
                          <a:spcPts val="0"/>
                        </a:spcBef>
                        <a:spcAft>
                          <a:spcPts val="1000"/>
                        </a:spcAft>
                      </a:pPr>
                      <a:r>
                        <a:rPr lang="en-US" sz="800">
                          <a:effectLst/>
                        </a:rPr>
                        <a:t>↑ DR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1000"/>
                        </a:spcAft>
                      </a:pPr>
                      <a:r>
                        <a:rPr lang="en-US" sz="800">
                          <a:effectLst/>
                        </a:rPr>
                        <a:t> </a:t>
                      </a:r>
                    </a:p>
                    <a:p>
                      <a:pPr marL="0" marR="0">
                        <a:lnSpc>
                          <a:spcPct val="115000"/>
                        </a:lnSpc>
                        <a:spcBef>
                          <a:spcPts val="0"/>
                        </a:spcBef>
                        <a:spcAft>
                          <a:spcPts val="1000"/>
                        </a:spcAft>
                      </a:pPr>
                      <a:r>
                        <a:rPr lang="en-US" sz="800">
                          <a:effectLst/>
                        </a:rPr>
                        <a:t>↑ RRR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tc>
                  <a:txBody>
                    <a:bodyPr/>
                    <a:lstStyle/>
                    <a:p>
                      <a:pPr marL="0" marR="0">
                        <a:lnSpc>
                          <a:spcPct val="115000"/>
                        </a:lnSpc>
                        <a:spcBef>
                          <a:spcPts val="0"/>
                        </a:spcBef>
                        <a:spcAft>
                          <a:spcPts val="1000"/>
                        </a:spcAft>
                      </a:pPr>
                      <a:r>
                        <a:rPr lang="en-US" sz="800" dirty="0">
                          <a:effectLst/>
                        </a:rPr>
                        <a:t> </a:t>
                      </a:r>
                    </a:p>
                    <a:p>
                      <a:pPr marL="0" marR="0">
                        <a:lnSpc>
                          <a:spcPct val="115000"/>
                        </a:lnSpc>
                        <a:spcBef>
                          <a:spcPts val="0"/>
                        </a:spcBef>
                        <a:spcAft>
                          <a:spcPts val="1000"/>
                        </a:spcAft>
                      </a:pPr>
                      <a:r>
                        <a:rPr lang="en-US" sz="800" dirty="0">
                          <a:effectLst/>
                        </a:rPr>
                        <a:t>↑IR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7" marR="48457" marT="0" marB="0"/>
                </a:tc>
                <a:extLst>
                  <a:ext uri="{0D108BD9-81ED-4DB2-BD59-A6C34878D82A}">
                    <a16:rowId xmlns:a16="http://schemas.microsoft.com/office/drawing/2014/main" val="2404410748"/>
                  </a:ext>
                </a:extLst>
              </a:tr>
            </a:tbl>
          </a:graphicData>
        </a:graphic>
      </p:graphicFrame>
    </p:spTree>
    <p:extLst>
      <p:ext uri="{BB962C8B-B14F-4D97-AF65-F5344CB8AC3E}">
        <p14:creationId xmlns:p14="http://schemas.microsoft.com/office/powerpoint/2010/main" val="1946118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F0C7-93A7-4E83-96E3-A358BB6F856F}"/>
              </a:ext>
            </a:extLst>
          </p:cNvPr>
          <p:cNvSpPr>
            <a:spLocks noGrp="1"/>
          </p:cNvSpPr>
          <p:nvPr>
            <p:ph type="title"/>
          </p:nvPr>
        </p:nvSpPr>
        <p:spPr/>
        <p:txBody>
          <a:bodyPr/>
          <a:lstStyle/>
          <a:p>
            <a:r>
              <a:rPr lang="en-US" dirty="0"/>
              <a:t>Q#28</a:t>
            </a:r>
          </a:p>
        </p:txBody>
      </p:sp>
      <p:sp>
        <p:nvSpPr>
          <p:cNvPr id="3" name="Content Placeholder 2">
            <a:extLst>
              <a:ext uri="{FF2B5EF4-FFF2-40B4-BE49-F238E27FC236}">
                <a16:creationId xmlns:a16="http://schemas.microsoft.com/office/drawing/2014/main" id="{E8C07C76-F750-4BBB-A50D-1E795ED34DEA}"/>
              </a:ext>
            </a:extLst>
          </p:cNvPr>
          <p:cNvSpPr>
            <a:spLocks noGrp="1"/>
          </p:cNvSpPr>
          <p:nvPr>
            <p:ph idx="1"/>
          </p:nvPr>
        </p:nvSpPr>
        <p:spPr/>
        <p:txBody>
          <a:bodyPr/>
          <a:lstStyle/>
          <a:p>
            <a:r>
              <a:rPr lang="en-US" dirty="0"/>
              <a:t>What would be happening in the business cycle during expansionary phase? ( at least 2 examples) </a:t>
            </a:r>
          </a:p>
        </p:txBody>
      </p:sp>
    </p:spTree>
    <p:extLst>
      <p:ext uri="{BB962C8B-B14F-4D97-AF65-F5344CB8AC3E}">
        <p14:creationId xmlns:p14="http://schemas.microsoft.com/office/powerpoint/2010/main" val="3291005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5217-AC0B-4E7C-B863-9A34C4DB7F20}"/>
              </a:ext>
            </a:extLst>
          </p:cNvPr>
          <p:cNvSpPr>
            <a:spLocks noGrp="1"/>
          </p:cNvSpPr>
          <p:nvPr>
            <p:ph type="title"/>
          </p:nvPr>
        </p:nvSpPr>
        <p:spPr/>
        <p:txBody>
          <a:bodyPr/>
          <a:lstStyle/>
          <a:p>
            <a:r>
              <a:rPr lang="en-US" dirty="0"/>
              <a:t>A#28 </a:t>
            </a:r>
          </a:p>
        </p:txBody>
      </p:sp>
      <p:sp>
        <p:nvSpPr>
          <p:cNvPr id="3" name="Content Placeholder 2">
            <a:extLst>
              <a:ext uri="{FF2B5EF4-FFF2-40B4-BE49-F238E27FC236}">
                <a16:creationId xmlns:a16="http://schemas.microsoft.com/office/drawing/2014/main" id="{955FF225-4BA3-4892-85A8-B7C5440E9C1B}"/>
              </a:ext>
            </a:extLst>
          </p:cNvPr>
          <p:cNvSpPr>
            <a:spLocks noGrp="1"/>
          </p:cNvSpPr>
          <p:nvPr>
            <p:ph idx="1"/>
          </p:nvPr>
        </p:nvSpPr>
        <p:spPr/>
        <p:txBody>
          <a:bodyPr/>
          <a:lstStyle/>
          <a:p>
            <a:pPr>
              <a:buNone/>
            </a:pPr>
            <a:r>
              <a:rPr lang="en-US" altLang="en-US" b="1" u="sng" dirty="0">
                <a:solidFill>
                  <a:srgbClr val="000000"/>
                </a:solidFill>
              </a:rPr>
              <a:t>Expansion</a:t>
            </a:r>
          </a:p>
          <a:p>
            <a:r>
              <a:rPr lang="en-US" altLang="en-US" dirty="0">
                <a:solidFill>
                  <a:srgbClr val="000000"/>
                </a:solidFill>
              </a:rPr>
              <a:t>Business investments increase</a:t>
            </a:r>
          </a:p>
          <a:p>
            <a:r>
              <a:rPr lang="en-US" altLang="en-US" dirty="0">
                <a:solidFill>
                  <a:srgbClr val="000000"/>
                </a:solidFill>
              </a:rPr>
              <a:t>Interest rates go from low to high</a:t>
            </a:r>
          </a:p>
          <a:p>
            <a:r>
              <a:rPr lang="en-US" altLang="en-US" dirty="0">
                <a:solidFill>
                  <a:srgbClr val="000000"/>
                </a:solidFill>
              </a:rPr>
              <a:t>Consumer confidence increases</a:t>
            </a:r>
          </a:p>
          <a:p>
            <a:r>
              <a:rPr lang="en-US" altLang="en-US" dirty="0">
                <a:solidFill>
                  <a:srgbClr val="000000"/>
                </a:solidFill>
              </a:rPr>
              <a:t>Low unemployment</a:t>
            </a:r>
          </a:p>
          <a:p>
            <a:r>
              <a:rPr lang="en-US" altLang="en-US" dirty="0">
                <a:solidFill>
                  <a:srgbClr val="000000"/>
                </a:solidFill>
              </a:rPr>
              <a:t>Inflation may rise</a:t>
            </a:r>
          </a:p>
          <a:p>
            <a:endParaRPr lang="en-US" dirty="0"/>
          </a:p>
        </p:txBody>
      </p:sp>
    </p:spTree>
    <p:extLst>
      <p:ext uri="{BB962C8B-B14F-4D97-AF65-F5344CB8AC3E}">
        <p14:creationId xmlns:p14="http://schemas.microsoft.com/office/powerpoint/2010/main" val="1533613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B78-D351-4C3F-A4C1-52D94279C4E1}"/>
              </a:ext>
            </a:extLst>
          </p:cNvPr>
          <p:cNvSpPr>
            <a:spLocks noGrp="1"/>
          </p:cNvSpPr>
          <p:nvPr>
            <p:ph type="title"/>
          </p:nvPr>
        </p:nvSpPr>
        <p:spPr/>
        <p:txBody>
          <a:bodyPr/>
          <a:lstStyle/>
          <a:p>
            <a:r>
              <a:rPr lang="en-US" dirty="0"/>
              <a:t>Q#29 </a:t>
            </a:r>
          </a:p>
        </p:txBody>
      </p:sp>
      <p:sp>
        <p:nvSpPr>
          <p:cNvPr id="3" name="Content Placeholder 2">
            <a:extLst>
              <a:ext uri="{FF2B5EF4-FFF2-40B4-BE49-F238E27FC236}">
                <a16:creationId xmlns:a16="http://schemas.microsoft.com/office/drawing/2014/main" id="{9BFA6C12-F89B-473C-B7F2-FEC67FE647FD}"/>
              </a:ext>
            </a:extLst>
          </p:cNvPr>
          <p:cNvSpPr>
            <a:spLocks noGrp="1"/>
          </p:cNvSpPr>
          <p:nvPr>
            <p:ph idx="1"/>
          </p:nvPr>
        </p:nvSpPr>
        <p:spPr/>
        <p:txBody>
          <a:bodyPr/>
          <a:lstStyle/>
          <a:p>
            <a:r>
              <a:rPr lang="en-US" dirty="0"/>
              <a:t>What would be happening in the business cycle during contractionary phase? ( at least 2 examples) </a:t>
            </a:r>
          </a:p>
          <a:p>
            <a:endParaRPr lang="en-US" dirty="0"/>
          </a:p>
        </p:txBody>
      </p:sp>
    </p:spTree>
    <p:extLst>
      <p:ext uri="{BB962C8B-B14F-4D97-AF65-F5344CB8AC3E}">
        <p14:creationId xmlns:p14="http://schemas.microsoft.com/office/powerpoint/2010/main" val="259719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69F1-1EA5-4AD0-A107-1530C208DEE3}"/>
              </a:ext>
            </a:extLst>
          </p:cNvPr>
          <p:cNvSpPr>
            <a:spLocks noGrp="1"/>
          </p:cNvSpPr>
          <p:nvPr>
            <p:ph type="title"/>
          </p:nvPr>
        </p:nvSpPr>
        <p:spPr/>
        <p:txBody>
          <a:bodyPr/>
          <a:lstStyle/>
          <a:p>
            <a:r>
              <a:rPr lang="en-US" dirty="0"/>
              <a:t>Question #3 </a:t>
            </a:r>
          </a:p>
        </p:txBody>
      </p:sp>
      <p:sp>
        <p:nvSpPr>
          <p:cNvPr id="3" name="Content Placeholder 2">
            <a:extLst>
              <a:ext uri="{FF2B5EF4-FFF2-40B4-BE49-F238E27FC236}">
                <a16:creationId xmlns:a16="http://schemas.microsoft.com/office/drawing/2014/main" id="{6970A24E-6E81-46A5-9DEB-A3DF17008E1E}"/>
              </a:ext>
            </a:extLst>
          </p:cNvPr>
          <p:cNvSpPr>
            <a:spLocks noGrp="1"/>
          </p:cNvSpPr>
          <p:nvPr>
            <p:ph idx="1"/>
          </p:nvPr>
        </p:nvSpPr>
        <p:spPr/>
        <p:txBody>
          <a:bodyPr>
            <a:normAutofit/>
          </a:bodyPr>
          <a:lstStyle/>
          <a:p>
            <a:r>
              <a:rPr lang="en-US" sz="3600" dirty="0"/>
              <a:t>In year 1, the cost of the market basket was $760. In year 2, the cost of the same basket was $800. What was the consumer price index for year 2?</a:t>
            </a:r>
          </a:p>
        </p:txBody>
      </p:sp>
    </p:spTree>
    <p:extLst>
      <p:ext uri="{BB962C8B-B14F-4D97-AF65-F5344CB8AC3E}">
        <p14:creationId xmlns:p14="http://schemas.microsoft.com/office/powerpoint/2010/main" val="3032225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103F-28F2-43E2-BB14-680F3D9C2F76}"/>
              </a:ext>
            </a:extLst>
          </p:cNvPr>
          <p:cNvSpPr>
            <a:spLocks noGrp="1"/>
          </p:cNvSpPr>
          <p:nvPr>
            <p:ph type="title"/>
          </p:nvPr>
        </p:nvSpPr>
        <p:spPr/>
        <p:txBody>
          <a:bodyPr/>
          <a:lstStyle/>
          <a:p>
            <a:r>
              <a:rPr lang="en-US" dirty="0"/>
              <a:t>A#29 </a:t>
            </a:r>
          </a:p>
        </p:txBody>
      </p:sp>
      <p:sp>
        <p:nvSpPr>
          <p:cNvPr id="3" name="Content Placeholder 2">
            <a:extLst>
              <a:ext uri="{FF2B5EF4-FFF2-40B4-BE49-F238E27FC236}">
                <a16:creationId xmlns:a16="http://schemas.microsoft.com/office/drawing/2014/main" id="{8EF66DA2-E2F5-4AC5-87B1-60D276ED0270}"/>
              </a:ext>
            </a:extLst>
          </p:cNvPr>
          <p:cNvSpPr>
            <a:spLocks noGrp="1"/>
          </p:cNvSpPr>
          <p:nvPr>
            <p:ph idx="1"/>
          </p:nvPr>
        </p:nvSpPr>
        <p:spPr/>
        <p:txBody>
          <a:bodyPr/>
          <a:lstStyle/>
          <a:p>
            <a:r>
              <a:rPr lang="en-US" altLang="en-US" sz="2200" dirty="0">
                <a:solidFill>
                  <a:schemeClr val="tx1"/>
                </a:solidFill>
              </a:rPr>
              <a:t>Drop in business spending</a:t>
            </a:r>
          </a:p>
          <a:p>
            <a:r>
              <a:rPr lang="en-US" altLang="en-US" sz="2200" dirty="0">
                <a:solidFill>
                  <a:schemeClr val="tx1"/>
                </a:solidFill>
              </a:rPr>
              <a:t>High unemployment   (6 - 10% in recession)</a:t>
            </a:r>
          </a:p>
          <a:p>
            <a:r>
              <a:rPr lang="en-US" altLang="en-US" sz="2200" dirty="0">
                <a:solidFill>
                  <a:schemeClr val="tx1"/>
                </a:solidFill>
              </a:rPr>
              <a:t>Interest rates go from high to low</a:t>
            </a:r>
          </a:p>
          <a:p>
            <a:r>
              <a:rPr lang="en-US" altLang="en-US" sz="2200" dirty="0">
                <a:solidFill>
                  <a:schemeClr val="tx1"/>
                </a:solidFill>
              </a:rPr>
              <a:t>Consumer confidence</a:t>
            </a:r>
          </a:p>
          <a:p>
            <a:pPr lvl="1"/>
            <a:r>
              <a:rPr lang="en-US" altLang="en-US" sz="2200" dirty="0">
                <a:solidFill>
                  <a:schemeClr val="tx1"/>
                </a:solidFill>
              </a:rPr>
              <a:t>Saving for a rainy day</a:t>
            </a:r>
          </a:p>
          <a:p>
            <a:r>
              <a:rPr lang="en-US" altLang="en-US" sz="2200" dirty="0">
                <a:solidFill>
                  <a:srgbClr val="800000"/>
                </a:solidFill>
              </a:rPr>
              <a:t>Deflation</a:t>
            </a:r>
            <a:r>
              <a:rPr lang="en-US" altLang="en-US" sz="2200" dirty="0">
                <a:solidFill>
                  <a:schemeClr val="tx1"/>
                </a:solidFill>
              </a:rPr>
              <a:t> may occur</a:t>
            </a:r>
          </a:p>
          <a:p>
            <a:endParaRPr lang="en-US" dirty="0"/>
          </a:p>
        </p:txBody>
      </p:sp>
    </p:spTree>
    <p:extLst>
      <p:ext uri="{BB962C8B-B14F-4D97-AF65-F5344CB8AC3E}">
        <p14:creationId xmlns:p14="http://schemas.microsoft.com/office/powerpoint/2010/main" val="2261045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F44B-D477-4C8E-BA42-0A2E06EA348F}"/>
              </a:ext>
            </a:extLst>
          </p:cNvPr>
          <p:cNvSpPr>
            <a:spLocks noGrp="1"/>
          </p:cNvSpPr>
          <p:nvPr>
            <p:ph type="title"/>
          </p:nvPr>
        </p:nvSpPr>
        <p:spPr/>
        <p:txBody>
          <a:bodyPr/>
          <a:lstStyle/>
          <a:p>
            <a:r>
              <a:rPr lang="en-US" dirty="0"/>
              <a:t>Q#30 </a:t>
            </a:r>
          </a:p>
        </p:txBody>
      </p:sp>
      <p:sp>
        <p:nvSpPr>
          <p:cNvPr id="3" name="Content Placeholder 2">
            <a:extLst>
              <a:ext uri="{FF2B5EF4-FFF2-40B4-BE49-F238E27FC236}">
                <a16:creationId xmlns:a16="http://schemas.microsoft.com/office/drawing/2014/main" id="{09A7F399-04CB-49DB-BA1A-95FE00C3360C}"/>
              </a:ext>
            </a:extLst>
          </p:cNvPr>
          <p:cNvSpPr>
            <a:spLocks noGrp="1"/>
          </p:cNvSpPr>
          <p:nvPr>
            <p:ph idx="1"/>
          </p:nvPr>
        </p:nvSpPr>
        <p:spPr/>
        <p:txBody>
          <a:bodyPr/>
          <a:lstStyle/>
          <a:p>
            <a:r>
              <a:rPr lang="en-US" dirty="0"/>
              <a:t>How do we calculate the unemployment rate?</a:t>
            </a:r>
          </a:p>
          <a:p>
            <a:endParaRPr lang="en-US" dirty="0"/>
          </a:p>
        </p:txBody>
      </p:sp>
    </p:spTree>
    <p:extLst>
      <p:ext uri="{BB962C8B-B14F-4D97-AF65-F5344CB8AC3E}">
        <p14:creationId xmlns:p14="http://schemas.microsoft.com/office/powerpoint/2010/main" val="1306807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270E-C6AA-4D32-AA35-318FE3701691}"/>
              </a:ext>
            </a:extLst>
          </p:cNvPr>
          <p:cNvSpPr>
            <a:spLocks noGrp="1"/>
          </p:cNvSpPr>
          <p:nvPr>
            <p:ph type="title"/>
          </p:nvPr>
        </p:nvSpPr>
        <p:spPr/>
        <p:txBody>
          <a:bodyPr/>
          <a:lstStyle/>
          <a:p>
            <a:r>
              <a:rPr lang="en-US" dirty="0"/>
              <a:t>A#30 </a:t>
            </a:r>
          </a:p>
        </p:txBody>
      </p:sp>
      <p:sp>
        <p:nvSpPr>
          <p:cNvPr id="3" name="Content Placeholder 2">
            <a:extLst>
              <a:ext uri="{FF2B5EF4-FFF2-40B4-BE49-F238E27FC236}">
                <a16:creationId xmlns:a16="http://schemas.microsoft.com/office/drawing/2014/main" id="{DFBBD9CD-0291-411E-A3F0-12D2EB975764}"/>
              </a:ext>
            </a:extLst>
          </p:cNvPr>
          <p:cNvSpPr>
            <a:spLocks noGrp="1"/>
          </p:cNvSpPr>
          <p:nvPr>
            <p:ph idx="1"/>
          </p:nvPr>
        </p:nvSpPr>
        <p:spPr/>
        <p:txBody>
          <a:bodyPr/>
          <a:lstStyle/>
          <a:p>
            <a:r>
              <a:rPr lang="en-US" dirty="0"/>
              <a:t>Unemployed/ labor force </a:t>
            </a:r>
          </a:p>
        </p:txBody>
      </p:sp>
    </p:spTree>
    <p:extLst>
      <p:ext uri="{BB962C8B-B14F-4D97-AF65-F5344CB8AC3E}">
        <p14:creationId xmlns:p14="http://schemas.microsoft.com/office/powerpoint/2010/main" val="75640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CDAE-E3E4-467C-8B42-BE17631FBCE5}"/>
              </a:ext>
            </a:extLst>
          </p:cNvPr>
          <p:cNvSpPr>
            <a:spLocks noGrp="1"/>
          </p:cNvSpPr>
          <p:nvPr>
            <p:ph type="title"/>
          </p:nvPr>
        </p:nvSpPr>
        <p:spPr>
          <a:xfrm>
            <a:off x="2036927" y="1117973"/>
            <a:ext cx="7729728" cy="1188720"/>
          </a:xfrm>
        </p:spPr>
        <p:txBody>
          <a:bodyPr/>
          <a:lstStyle/>
          <a:p>
            <a:r>
              <a:rPr lang="en-US" dirty="0"/>
              <a:t>Answer #3</a:t>
            </a:r>
          </a:p>
        </p:txBody>
      </p:sp>
      <p:sp>
        <p:nvSpPr>
          <p:cNvPr id="3" name="Content Placeholder 2">
            <a:extLst>
              <a:ext uri="{FF2B5EF4-FFF2-40B4-BE49-F238E27FC236}">
                <a16:creationId xmlns:a16="http://schemas.microsoft.com/office/drawing/2014/main" id="{3117889E-6F4C-4A9D-A2FF-166F924940D5}"/>
              </a:ext>
            </a:extLst>
          </p:cNvPr>
          <p:cNvSpPr>
            <a:spLocks noGrp="1"/>
          </p:cNvSpPr>
          <p:nvPr>
            <p:ph idx="1"/>
          </p:nvPr>
        </p:nvSpPr>
        <p:spPr/>
        <p:txBody>
          <a:bodyPr/>
          <a:lstStyle/>
          <a:p>
            <a:r>
              <a:rPr lang="en-US" dirty="0"/>
              <a:t>CPI=105</a:t>
            </a:r>
          </a:p>
        </p:txBody>
      </p:sp>
    </p:spTree>
    <p:extLst>
      <p:ext uri="{BB962C8B-B14F-4D97-AF65-F5344CB8AC3E}">
        <p14:creationId xmlns:p14="http://schemas.microsoft.com/office/powerpoint/2010/main" val="19056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D0E0-45DF-417B-8CC6-697D96C4989C}"/>
              </a:ext>
            </a:extLst>
          </p:cNvPr>
          <p:cNvSpPr>
            <a:spLocks noGrp="1"/>
          </p:cNvSpPr>
          <p:nvPr>
            <p:ph type="title"/>
          </p:nvPr>
        </p:nvSpPr>
        <p:spPr/>
        <p:txBody>
          <a:bodyPr/>
          <a:lstStyle/>
          <a:p>
            <a:r>
              <a:rPr lang="en-US" dirty="0"/>
              <a:t>Question #4 </a:t>
            </a:r>
          </a:p>
        </p:txBody>
      </p:sp>
      <p:sp>
        <p:nvSpPr>
          <p:cNvPr id="3" name="Content Placeholder 2">
            <a:extLst>
              <a:ext uri="{FF2B5EF4-FFF2-40B4-BE49-F238E27FC236}">
                <a16:creationId xmlns:a16="http://schemas.microsoft.com/office/drawing/2014/main" id="{C1097F34-DB13-4DB6-87BF-607E6E250AC4}"/>
              </a:ext>
            </a:extLst>
          </p:cNvPr>
          <p:cNvSpPr>
            <a:spLocks noGrp="1"/>
          </p:cNvSpPr>
          <p:nvPr>
            <p:ph idx="1"/>
          </p:nvPr>
        </p:nvSpPr>
        <p:spPr/>
        <p:txBody>
          <a:bodyPr/>
          <a:lstStyle/>
          <a:p>
            <a:r>
              <a:rPr lang="en-US" sz="2400" dirty="0"/>
              <a:t>What type of unemployment is represented in this scenario:</a:t>
            </a:r>
          </a:p>
          <a:p>
            <a:endParaRPr lang="en-US" dirty="0"/>
          </a:p>
          <a:p>
            <a:r>
              <a:rPr lang="en-US" sz="2800" dirty="0"/>
              <a:t>A computer programmer has been laid off during an economic downturn </a:t>
            </a:r>
          </a:p>
        </p:txBody>
      </p:sp>
    </p:spTree>
    <p:extLst>
      <p:ext uri="{BB962C8B-B14F-4D97-AF65-F5344CB8AC3E}">
        <p14:creationId xmlns:p14="http://schemas.microsoft.com/office/powerpoint/2010/main" val="360408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B54F-DFBF-4288-B756-1AA933368255}"/>
              </a:ext>
            </a:extLst>
          </p:cNvPr>
          <p:cNvSpPr>
            <a:spLocks noGrp="1"/>
          </p:cNvSpPr>
          <p:nvPr>
            <p:ph type="title"/>
          </p:nvPr>
        </p:nvSpPr>
        <p:spPr/>
        <p:txBody>
          <a:bodyPr/>
          <a:lstStyle/>
          <a:p>
            <a:r>
              <a:rPr lang="en-US" dirty="0"/>
              <a:t>Answer # 4 </a:t>
            </a:r>
          </a:p>
        </p:txBody>
      </p:sp>
      <p:sp>
        <p:nvSpPr>
          <p:cNvPr id="3" name="Content Placeholder 2">
            <a:extLst>
              <a:ext uri="{FF2B5EF4-FFF2-40B4-BE49-F238E27FC236}">
                <a16:creationId xmlns:a16="http://schemas.microsoft.com/office/drawing/2014/main" id="{A87B2003-0A4A-4537-AD73-FEF6BA60D9AE}"/>
              </a:ext>
            </a:extLst>
          </p:cNvPr>
          <p:cNvSpPr>
            <a:spLocks noGrp="1"/>
          </p:cNvSpPr>
          <p:nvPr>
            <p:ph idx="1"/>
          </p:nvPr>
        </p:nvSpPr>
        <p:spPr/>
        <p:txBody>
          <a:bodyPr>
            <a:normAutofit/>
          </a:bodyPr>
          <a:lstStyle/>
          <a:p>
            <a:r>
              <a:rPr lang="en-US" sz="3600" dirty="0"/>
              <a:t>Cyclical Unemployment </a:t>
            </a:r>
          </a:p>
        </p:txBody>
      </p:sp>
    </p:spTree>
    <p:extLst>
      <p:ext uri="{BB962C8B-B14F-4D97-AF65-F5344CB8AC3E}">
        <p14:creationId xmlns:p14="http://schemas.microsoft.com/office/powerpoint/2010/main" val="49462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296</TotalTime>
  <Words>1095</Words>
  <Application>Microsoft Office PowerPoint</Application>
  <PresentationFormat>Widescreen</PresentationFormat>
  <Paragraphs>233</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Gill Sans MT</vt:lpstr>
      <vt:lpstr>Times New Roman</vt:lpstr>
      <vt:lpstr>Parcel</vt:lpstr>
      <vt:lpstr>Unit 3 Review Game</vt:lpstr>
      <vt:lpstr>Question #1</vt:lpstr>
      <vt:lpstr>Answer </vt:lpstr>
      <vt:lpstr>Which two scenarios would be most negatively affected by unanticipated Inflation?</vt:lpstr>
      <vt:lpstr>Answer #2</vt:lpstr>
      <vt:lpstr>Question #3 </vt:lpstr>
      <vt:lpstr>Answer #3</vt:lpstr>
      <vt:lpstr>Question #4 </vt:lpstr>
      <vt:lpstr>Answer # 4 </vt:lpstr>
      <vt:lpstr>Q#5</vt:lpstr>
      <vt:lpstr>A#5</vt:lpstr>
      <vt:lpstr>Q#6</vt:lpstr>
      <vt:lpstr>A#6 </vt:lpstr>
      <vt:lpstr>Q#7 </vt:lpstr>
      <vt:lpstr>A#7 </vt:lpstr>
      <vt:lpstr>Q#8 </vt:lpstr>
      <vt:lpstr>A#8 </vt:lpstr>
      <vt:lpstr>Q#9 </vt:lpstr>
      <vt:lpstr>A#9 </vt:lpstr>
      <vt:lpstr>Q#10 </vt:lpstr>
      <vt:lpstr>A#10</vt:lpstr>
      <vt:lpstr>Q#11</vt:lpstr>
      <vt:lpstr>A#11</vt:lpstr>
      <vt:lpstr>Q#12</vt:lpstr>
      <vt:lpstr>A#12</vt:lpstr>
      <vt:lpstr>Q#13</vt:lpstr>
      <vt:lpstr>A#13</vt:lpstr>
      <vt:lpstr>Q#14</vt:lpstr>
      <vt:lpstr>PowerPoint Presentation</vt:lpstr>
      <vt:lpstr>Q#15</vt:lpstr>
      <vt:lpstr>A#15</vt:lpstr>
      <vt:lpstr>Q#16</vt:lpstr>
      <vt:lpstr>A#16</vt:lpstr>
      <vt:lpstr>Q#17 </vt:lpstr>
      <vt:lpstr>A#17 </vt:lpstr>
      <vt:lpstr>Q#18 </vt:lpstr>
      <vt:lpstr>A#18</vt:lpstr>
      <vt:lpstr>Q#19 </vt:lpstr>
      <vt:lpstr>A#19 </vt:lpstr>
      <vt:lpstr>Q#20 </vt:lpstr>
      <vt:lpstr>A#20 </vt:lpstr>
      <vt:lpstr>Q#21</vt:lpstr>
      <vt:lpstr>A#21</vt:lpstr>
      <vt:lpstr>Q#22</vt:lpstr>
      <vt:lpstr>A#22</vt:lpstr>
      <vt:lpstr>Q#23</vt:lpstr>
      <vt:lpstr>A#23</vt:lpstr>
      <vt:lpstr>Q#24</vt:lpstr>
      <vt:lpstr>A#24</vt:lpstr>
      <vt:lpstr>Q#25</vt:lpstr>
      <vt:lpstr>A#25</vt:lpstr>
      <vt:lpstr>A#25</vt:lpstr>
      <vt:lpstr>Q#26 </vt:lpstr>
      <vt:lpstr>A#26</vt:lpstr>
      <vt:lpstr>Q#27</vt:lpstr>
      <vt:lpstr>A#27</vt:lpstr>
      <vt:lpstr>Q#28</vt:lpstr>
      <vt:lpstr>A#28 </vt:lpstr>
      <vt:lpstr>Q#29 </vt:lpstr>
      <vt:lpstr>A#29 </vt:lpstr>
      <vt:lpstr>Q#30 </vt:lpstr>
      <vt:lpstr>A#30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Review Game</dc:title>
  <dc:creator>Samer Kaddah</dc:creator>
  <cp:lastModifiedBy>Dennis Roberts</cp:lastModifiedBy>
  <cp:revision>13</cp:revision>
  <dcterms:created xsi:type="dcterms:W3CDTF">2018-10-22T01:53:46Z</dcterms:created>
  <dcterms:modified xsi:type="dcterms:W3CDTF">2018-10-22T19:43:44Z</dcterms:modified>
</cp:coreProperties>
</file>