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9" r:id="rId3"/>
    <p:sldId id="260" r:id="rId4"/>
    <p:sldId id="261" r:id="rId5"/>
    <p:sldId id="262" r:id="rId6"/>
    <p:sldId id="264" r:id="rId7"/>
    <p:sldId id="268" r:id="rId8"/>
    <p:sldId id="269" r:id="rId9"/>
    <p:sldId id="270" r:id="rId10"/>
    <p:sldId id="267" r:id="rId11"/>
    <p:sldId id="272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Objects="1">
      <p:cViewPr varScale="1">
        <p:scale>
          <a:sx n="76" d="100"/>
          <a:sy n="76" d="100"/>
        </p:scale>
        <p:origin x="272" y="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AD6EE87-EBD5-4F12-A48A-63ACA297AC8F}" type="datetimeFigureOut">
              <a:rPr lang="en-US" dirty="0"/>
              <a:t>3/15/2019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3" name="Straight Connector 12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blipFill dpi="0"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133350" ty="-6350" sx="50000" sy="5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dirty="0"/>
              <a:t>3/15/2019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dirty="0"/>
              <a:t>3/15/2019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dirty="0"/>
              <a:t>3/15/2019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dirty="0"/>
              <a:t>3/15/2019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2" name="Straight Connector 11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0" y="-1"/>
            <a:ext cx="12192000" cy="4572000"/>
          </a:xfrm>
          <a:prstGeom prst="rect">
            <a:avLst/>
          </a:prstGeom>
          <a:blipFill dpi="0" rotWithShape="1">
            <a:blip r:embed="rId2"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srcRect/>
            <a:tile tx="-133350" ty="-6350" sx="50000" sy="5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dirty="0"/>
              <a:t>3/15/2019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dirty="0"/>
              <a:t>3/15/2019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dirty="0"/>
              <a:t>3/15/2019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dirty="0"/>
              <a:t>3/15/2019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dirty="0"/>
              <a:t>3/15/2019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dirty="0"/>
              <a:t>3/15/2019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0298CD5-6C1E-4009-B41F-6DF62E31D3BE}" type="datetimeFigureOut">
              <a:rPr lang="en-US" dirty="0"/>
              <a:pPr/>
              <a:t>3/15/2019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Campaign finance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7747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527 organizations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Char char="•"/>
            </a:pPr>
            <a:r>
              <a:rPr lang="en-US" dirty="0" smtClean="0"/>
              <a:t>Committees that are tax exempt in election campaign if they aren't affiliated with a political party</a:t>
            </a:r>
          </a:p>
          <a:p>
            <a:pPr>
              <a:buFont typeface="Arial" charset="0"/>
              <a:buChar char="•"/>
            </a:pPr>
            <a:r>
              <a:rPr lang="en-US" dirty="0" smtClean="0"/>
              <a:t>Take stance on issues, not candidates</a:t>
            </a:r>
          </a:p>
          <a:p>
            <a:pPr>
              <a:buFont typeface="Arial" charset="0"/>
              <a:buChar char="•"/>
            </a:pPr>
            <a:r>
              <a:rPr lang="en-US" dirty="0" smtClean="0"/>
              <a:t>Regulated by the IRS, not FEC </a:t>
            </a:r>
          </a:p>
          <a:p>
            <a:pPr>
              <a:buFont typeface="Arial" charset="0"/>
              <a:buChar char="•"/>
            </a:pPr>
            <a:r>
              <a:rPr lang="en-US" dirty="0" smtClean="0"/>
              <a:t>Used now because BCRA eliminated soft money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69113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Citizens United v. FEC (2010)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Government cannot ban political spending by corporations in a candidate's election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29102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Fundraising Tactics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 Interest Groups </a:t>
            </a:r>
          </a:p>
          <a:p>
            <a:r>
              <a:rPr lang="en-US" dirty="0" smtClean="0"/>
              <a:t>Organization of people with similar goals trying to influence legislation that affects their interests </a:t>
            </a:r>
          </a:p>
          <a:p>
            <a:endParaRPr lang="en-US" dirty="0"/>
          </a:p>
          <a:p>
            <a:r>
              <a:rPr lang="en-US" dirty="0" smtClean="0"/>
              <a:t>Campaign finance reform limits the direct impact Interest Groups can have financially on elections, so PACs were formed.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19798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Political action committee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Char char="•"/>
            </a:pPr>
            <a:r>
              <a:rPr lang="en-US" dirty="0" smtClean="0"/>
              <a:t>Main purpose: raise money and distribute funds to influence candidates and advocate the goals of its members </a:t>
            </a:r>
          </a:p>
          <a:p>
            <a:pPr>
              <a:buFont typeface="Arial" charset="0"/>
              <a:buChar char="•"/>
            </a:pPr>
            <a:r>
              <a:rPr lang="en-US" dirty="0" smtClean="0"/>
              <a:t>Funds only accepted from individuals – no corporate or union funds</a:t>
            </a:r>
          </a:p>
          <a:p>
            <a:pPr>
              <a:buFont typeface="Arial" charset="0"/>
              <a:buChar char="•"/>
            </a:pPr>
            <a:r>
              <a:rPr lang="en-US" dirty="0" smtClean="0"/>
              <a:t>$5,000 max to individual candidate</a:t>
            </a:r>
          </a:p>
          <a:p>
            <a:pPr>
              <a:buFont typeface="Arial" charset="0"/>
              <a:buChar char="•"/>
            </a:pPr>
            <a:r>
              <a:rPr lang="en-US" dirty="0" smtClean="0"/>
              <a:t>$15,000 max to a party committee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273363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Fundraising tactics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Super PACs (Independent Expenditure Committees) </a:t>
            </a:r>
          </a:p>
          <a:p>
            <a:pPr>
              <a:buFont typeface="Arial" charset="0"/>
              <a:buChar char="•"/>
            </a:pPr>
            <a:r>
              <a:rPr lang="en-US" dirty="0" smtClean="0"/>
              <a:t>Can raise unlimited sums of money from unlimited sources (individuals, corporations, unions, etc.) </a:t>
            </a:r>
            <a:endParaRPr lang="en-US" dirty="0" smtClean="0"/>
          </a:p>
          <a:p>
            <a:pPr>
              <a:buFont typeface="Arial" charset="0"/>
              <a:buChar char="•"/>
            </a:pPr>
            <a:r>
              <a:rPr lang="en-US" dirty="0" smtClean="0"/>
              <a:t>Can spend unlimited funds to influence election but cannot contribute directly to or coordinate with an individual candidate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932094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Finance reform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515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Federal election commission (</a:t>
            </a:r>
            <a:r>
              <a:rPr lang="en-US" dirty="0" err="1" smtClean="0"/>
              <a:t>fec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Char char="•"/>
            </a:pPr>
            <a:r>
              <a:rPr lang="en-US" dirty="0" smtClean="0"/>
              <a:t>Created after Watergate (1974) </a:t>
            </a:r>
          </a:p>
          <a:p>
            <a:pPr>
              <a:buFont typeface="Arial" charset="0"/>
              <a:buChar char="•"/>
            </a:pPr>
            <a:r>
              <a:rPr lang="en-US" dirty="0" smtClean="0"/>
              <a:t>Monitors fundraising tactics of PACs, Super PACs, Campaigns and Party Committees</a:t>
            </a:r>
            <a:endParaRPr lang="en-US" dirty="0" smtClean="0"/>
          </a:p>
          <a:p>
            <a:pPr>
              <a:buFont typeface="Arial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43164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Hard money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Funds contributed directly to a political candidate</a:t>
            </a:r>
          </a:p>
          <a:p>
            <a:r>
              <a:rPr lang="en-US" dirty="0" smtClean="0"/>
              <a:t>Must come from individual donations or from a PAC</a:t>
            </a:r>
          </a:p>
          <a:p>
            <a:r>
              <a:rPr lang="en-US" dirty="0" smtClean="0"/>
              <a:t>Monitored by the FEC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50321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Soft money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Char char="•"/>
            </a:pPr>
            <a:r>
              <a:rPr lang="en-US" dirty="0" smtClean="0"/>
              <a:t>Funds contributed to a political party or PAC</a:t>
            </a:r>
          </a:p>
          <a:p>
            <a:pPr>
              <a:buFont typeface="Arial" charset="0"/>
              <a:buChar char="•"/>
            </a:pPr>
            <a:r>
              <a:rPr lang="en-US" dirty="0" smtClean="0"/>
              <a:t>No contribution limits and can come from any source (individuals, PAC, corporations)</a:t>
            </a:r>
          </a:p>
          <a:p>
            <a:pPr>
              <a:buFont typeface="Arial" charset="0"/>
              <a:buChar char="•"/>
            </a:pPr>
            <a:r>
              <a:rPr lang="en-US" dirty="0" smtClean="0"/>
              <a:t>Can only be used for “party building activities” such as advocating for certain laws</a:t>
            </a:r>
          </a:p>
          <a:p>
            <a:pPr>
              <a:buFont typeface="Arial" charset="0"/>
              <a:buChar char="•"/>
            </a:pPr>
            <a:r>
              <a:rPr lang="en-US" dirty="0" smtClean="0"/>
              <a:t>Cannot be donated directly to individual politicians or their campaigns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6252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Bipartisan Campaign reform act/</a:t>
            </a:r>
            <a:r>
              <a:rPr lang="en-US" dirty="0" err="1" smtClean="0"/>
              <a:t>McCain-feingold</a:t>
            </a:r>
            <a:r>
              <a:rPr lang="en-US" dirty="0" smtClean="0"/>
              <a:t> law (2002)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Char char="•"/>
            </a:pPr>
            <a:r>
              <a:rPr lang="en-US" dirty="0" smtClean="0"/>
              <a:t>Banned use of soft money in federal campaigns</a:t>
            </a:r>
          </a:p>
          <a:p>
            <a:pPr>
              <a:buFont typeface="Arial" charset="0"/>
              <a:buChar char="•"/>
            </a:pPr>
            <a:r>
              <a:rPr lang="en-US" dirty="0" smtClean="0"/>
              <a:t>Increased limits on individual and group contributions to candidates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482915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99CB38"/>
      </a:accent1>
      <a:accent2>
        <a:srgbClr val="63A537"/>
      </a:accent2>
      <a:accent3>
        <a:srgbClr val="E6D024"/>
      </a:accent3>
      <a:accent4>
        <a:srgbClr val="CC9700"/>
      </a:accent4>
      <a:accent5>
        <a:srgbClr val="4EB3CF"/>
      </a:accent5>
      <a:accent6>
        <a:srgbClr val="378DA6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29F68FFC-748B-4FC3-BF39-7F84A6D5840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HDIntegralV1</Template>
  <TotalTime>105</TotalTime>
  <Words>315</Words>
  <Application>Microsoft Office PowerPoint</Application>
  <PresentationFormat>Widescreen</PresentationFormat>
  <Paragraphs>38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Tw Cen MT</vt:lpstr>
      <vt:lpstr>Tw Cen MT Condensed</vt:lpstr>
      <vt:lpstr>Wingdings 3</vt:lpstr>
      <vt:lpstr>Integral</vt:lpstr>
      <vt:lpstr>Campaign finance </vt:lpstr>
      <vt:lpstr>Fundraising Tactics </vt:lpstr>
      <vt:lpstr>Political action committee</vt:lpstr>
      <vt:lpstr>Fundraising tactics </vt:lpstr>
      <vt:lpstr>Finance reform </vt:lpstr>
      <vt:lpstr>Federal election commission (fec)</vt:lpstr>
      <vt:lpstr>Hard money</vt:lpstr>
      <vt:lpstr>Soft money</vt:lpstr>
      <vt:lpstr>Bipartisan Campaign reform act/McCain-feingold law (2002)</vt:lpstr>
      <vt:lpstr>527 organizations </vt:lpstr>
      <vt:lpstr>Citizens United v. FEC (2010)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martie hornsby</dc:creator>
  <cp:lastModifiedBy>Dennis Roberts</cp:lastModifiedBy>
  <cp:revision>41</cp:revision>
  <dcterms:created xsi:type="dcterms:W3CDTF">2015-01-25T19:15:28Z</dcterms:created>
  <dcterms:modified xsi:type="dcterms:W3CDTF">2019-03-15T12:50:48Z</dcterms:modified>
</cp:coreProperties>
</file>