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13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6EBDB1FB-81F4-4CDF-A368-9D311B6D581B}" type="datetimeFigureOut">
              <a:rPr lang="en-US" smtClean="0"/>
              <a:t>10/29/2018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9E8281-199F-4F63-BBFC-9F4E859B9FE0}" type="slidenum">
              <a:rPr lang="en-US" smtClean="0"/>
              <a:t>‹#›</a:t>
            </a:fld>
            <a:endParaRPr lang="en-US"/>
          </a:p>
        </p:txBody>
      </p:sp>
    </p:spTree>
    <p:extLst>
      <p:ext uri="{BB962C8B-B14F-4D97-AF65-F5344CB8AC3E}">
        <p14:creationId xmlns:p14="http://schemas.microsoft.com/office/powerpoint/2010/main" val="252282217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BDB1FB-81F4-4CDF-A368-9D311B6D581B}"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E8281-199F-4F63-BBFC-9F4E859B9FE0}" type="slidenum">
              <a:rPr lang="en-US" smtClean="0"/>
              <a:t>‹#›</a:t>
            </a:fld>
            <a:endParaRPr lang="en-US"/>
          </a:p>
        </p:txBody>
      </p:sp>
    </p:spTree>
    <p:extLst>
      <p:ext uri="{BB962C8B-B14F-4D97-AF65-F5344CB8AC3E}">
        <p14:creationId xmlns:p14="http://schemas.microsoft.com/office/powerpoint/2010/main" val="337660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BDB1FB-81F4-4CDF-A368-9D311B6D581B}"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E8281-199F-4F63-BBFC-9F4E859B9FE0}" type="slidenum">
              <a:rPr lang="en-US" smtClean="0"/>
              <a:t>‹#›</a:t>
            </a:fld>
            <a:endParaRPr lang="en-US"/>
          </a:p>
        </p:txBody>
      </p:sp>
    </p:spTree>
    <p:extLst>
      <p:ext uri="{BB962C8B-B14F-4D97-AF65-F5344CB8AC3E}">
        <p14:creationId xmlns:p14="http://schemas.microsoft.com/office/powerpoint/2010/main" val="2515751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BDB1FB-81F4-4CDF-A368-9D311B6D581B}" type="datetimeFigureOut">
              <a:rPr lang="en-US" smtClean="0"/>
              <a:t>10/29/2018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9E8281-199F-4F63-BBFC-9F4E859B9FE0}" type="slidenum">
              <a:rPr lang="en-US" smtClean="0"/>
              <a:t>‹#›</a:t>
            </a:fld>
            <a:endParaRPr lang="en-US"/>
          </a:p>
        </p:txBody>
      </p:sp>
    </p:spTree>
    <p:extLst>
      <p:ext uri="{BB962C8B-B14F-4D97-AF65-F5344CB8AC3E}">
        <p14:creationId xmlns:p14="http://schemas.microsoft.com/office/powerpoint/2010/main" val="3946232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6EBDB1FB-81F4-4CDF-A368-9D311B6D581B}" type="datetimeFigureOut">
              <a:rPr lang="en-US" smtClean="0"/>
              <a:t>10/29/2018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9E8281-199F-4F63-BBFC-9F4E859B9FE0}" type="slidenum">
              <a:rPr lang="en-US" smtClean="0"/>
              <a:t>‹#›</a:t>
            </a:fld>
            <a:endParaRPr lang="en-US"/>
          </a:p>
        </p:txBody>
      </p:sp>
    </p:spTree>
    <p:extLst>
      <p:ext uri="{BB962C8B-B14F-4D97-AF65-F5344CB8AC3E}">
        <p14:creationId xmlns:p14="http://schemas.microsoft.com/office/powerpoint/2010/main" val="248974924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6EBDB1FB-81F4-4CDF-A368-9D311B6D581B}" type="datetimeFigureOut">
              <a:rPr lang="en-US" smtClean="0"/>
              <a:t>10/29/2018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6C9E8281-199F-4F63-BBFC-9F4E859B9FE0}" type="slidenum">
              <a:rPr lang="en-US" smtClean="0"/>
              <a:t>‹#›</a:t>
            </a:fld>
            <a:endParaRPr lang="en-US"/>
          </a:p>
        </p:txBody>
      </p:sp>
    </p:spTree>
    <p:extLst>
      <p:ext uri="{BB962C8B-B14F-4D97-AF65-F5344CB8AC3E}">
        <p14:creationId xmlns:p14="http://schemas.microsoft.com/office/powerpoint/2010/main" val="1031420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6EBDB1FB-81F4-4CDF-A368-9D311B6D581B}" type="datetimeFigureOut">
              <a:rPr lang="en-US" smtClean="0"/>
              <a:t>10/29/2018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9E8281-199F-4F63-BBFC-9F4E859B9FE0}"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614212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BDB1FB-81F4-4CDF-A368-9D311B6D581B}" type="datetimeFigureOut">
              <a:rPr lang="en-US" smtClean="0"/>
              <a:t>10/29/2018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9E8281-199F-4F63-BBFC-9F4E859B9FE0}" type="slidenum">
              <a:rPr lang="en-US" smtClean="0"/>
              <a:t>‹#›</a:t>
            </a:fld>
            <a:endParaRPr lang="en-US"/>
          </a:p>
        </p:txBody>
      </p:sp>
    </p:spTree>
    <p:extLst>
      <p:ext uri="{BB962C8B-B14F-4D97-AF65-F5344CB8AC3E}">
        <p14:creationId xmlns:p14="http://schemas.microsoft.com/office/powerpoint/2010/main" val="2857571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BDB1FB-81F4-4CDF-A368-9D311B6D581B}" type="datetimeFigureOut">
              <a:rPr lang="en-US" smtClean="0"/>
              <a:t>10/29/2018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9E8281-199F-4F63-BBFC-9F4E859B9FE0}" type="slidenum">
              <a:rPr lang="en-US" smtClean="0"/>
              <a:t>‹#›</a:t>
            </a:fld>
            <a:endParaRPr lang="en-US"/>
          </a:p>
        </p:txBody>
      </p:sp>
    </p:spTree>
    <p:extLst>
      <p:ext uri="{BB962C8B-B14F-4D97-AF65-F5344CB8AC3E}">
        <p14:creationId xmlns:p14="http://schemas.microsoft.com/office/powerpoint/2010/main" val="2420661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6EBDB1FB-81F4-4CDF-A368-9D311B6D581B}" type="datetimeFigureOut">
              <a:rPr lang="en-US" smtClean="0"/>
              <a:t>10/29/2018</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6C9E8281-199F-4F63-BBFC-9F4E859B9FE0}" type="slidenum">
              <a:rPr lang="en-US" smtClean="0"/>
              <a:t>‹#›</a:t>
            </a:fld>
            <a:endParaRPr lang="en-US"/>
          </a:p>
        </p:txBody>
      </p:sp>
    </p:spTree>
    <p:extLst>
      <p:ext uri="{BB962C8B-B14F-4D97-AF65-F5344CB8AC3E}">
        <p14:creationId xmlns:p14="http://schemas.microsoft.com/office/powerpoint/2010/main" val="859390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6EBDB1FB-81F4-4CDF-A368-9D311B6D581B}" type="datetimeFigureOut">
              <a:rPr lang="en-US" smtClean="0"/>
              <a:t>10/29/2018</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6C9E8281-199F-4F63-BBFC-9F4E859B9FE0}" type="slidenum">
              <a:rPr lang="en-US" smtClean="0"/>
              <a:t>‹#›</a:t>
            </a:fld>
            <a:endParaRPr lang="en-US"/>
          </a:p>
        </p:txBody>
      </p:sp>
    </p:spTree>
    <p:extLst>
      <p:ext uri="{BB962C8B-B14F-4D97-AF65-F5344CB8AC3E}">
        <p14:creationId xmlns:p14="http://schemas.microsoft.com/office/powerpoint/2010/main" val="2978061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6EBDB1FB-81F4-4CDF-A368-9D311B6D581B}" type="datetimeFigureOut">
              <a:rPr lang="en-US" smtClean="0"/>
              <a:t>10/29/2018</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C9E8281-199F-4F63-BBFC-9F4E859B9FE0}" type="slidenum">
              <a:rPr lang="en-US" smtClean="0"/>
              <a:t>‹#›</a:t>
            </a:fld>
            <a:endParaRPr lang="en-US"/>
          </a:p>
        </p:txBody>
      </p:sp>
    </p:spTree>
    <p:extLst>
      <p:ext uri="{BB962C8B-B14F-4D97-AF65-F5344CB8AC3E}">
        <p14:creationId xmlns:p14="http://schemas.microsoft.com/office/powerpoint/2010/main" val="33586099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03EF6-BDAA-497B-8044-2FB07538C85D}"/>
              </a:ext>
            </a:extLst>
          </p:cNvPr>
          <p:cNvSpPr>
            <a:spLocks noGrp="1"/>
          </p:cNvSpPr>
          <p:nvPr>
            <p:ph type="ctrTitle"/>
          </p:nvPr>
        </p:nvSpPr>
        <p:spPr/>
        <p:txBody>
          <a:bodyPr/>
          <a:lstStyle/>
          <a:p>
            <a:r>
              <a:rPr lang="en-US" dirty="0"/>
              <a:t>Trade Barriers </a:t>
            </a:r>
          </a:p>
        </p:txBody>
      </p:sp>
      <p:sp>
        <p:nvSpPr>
          <p:cNvPr id="3" name="Subtitle 2">
            <a:extLst>
              <a:ext uri="{FF2B5EF4-FFF2-40B4-BE49-F238E27FC236}">
                <a16:creationId xmlns:a16="http://schemas.microsoft.com/office/drawing/2014/main" id="{FDDC522A-A54F-410D-9522-635445713D9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63309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B9C4-4C2E-477E-88B6-3BE192828C54}"/>
              </a:ext>
            </a:extLst>
          </p:cNvPr>
          <p:cNvSpPr>
            <a:spLocks noGrp="1"/>
          </p:cNvSpPr>
          <p:nvPr>
            <p:ph type="title"/>
          </p:nvPr>
        </p:nvSpPr>
        <p:spPr>
          <a:xfrm>
            <a:off x="804672" y="964692"/>
            <a:ext cx="4476806" cy="1188720"/>
          </a:xfrm>
        </p:spPr>
        <p:txBody>
          <a:bodyPr>
            <a:normAutofit/>
          </a:bodyPr>
          <a:lstStyle/>
          <a:p>
            <a:r>
              <a:rPr lang="en-US" dirty="0"/>
              <a:t>EU </a:t>
            </a:r>
          </a:p>
        </p:txBody>
      </p:sp>
      <p:sp>
        <p:nvSpPr>
          <p:cNvPr id="3" name="Content Placeholder 2">
            <a:extLst>
              <a:ext uri="{FF2B5EF4-FFF2-40B4-BE49-F238E27FC236}">
                <a16:creationId xmlns:a16="http://schemas.microsoft.com/office/drawing/2014/main" id="{C51C0C19-7AB7-4A06-86E4-B0A9BD69E871}"/>
              </a:ext>
            </a:extLst>
          </p:cNvPr>
          <p:cNvSpPr>
            <a:spLocks noGrp="1"/>
          </p:cNvSpPr>
          <p:nvPr>
            <p:ph idx="1"/>
          </p:nvPr>
        </p:nvSpPr>
        <p:spPr>
          <a:xfrm>
            <a:off x="803244" y="2638044"/>
            <a:ext cx="4492932" cy="3263206"/>
          </a:xfrm>
        </p:spPr>
        <p:txBody>
          <a:bodyPr>
            <a:normAutofit/>
          </a:bodyPr>
          <a:lstStyle/>
          <a:p>
            <a:r>
              <a:rPr lang="en-US" dirty="0"/>
              <a:t>the European Union (EU) had 28 member countries. Of the 28, 19 use the common currency the Euro and 26 enjoy the border-free movement of goods and people from country to country. Currently, the United Kingdom intends to leave the European Union within about two years</a:t>
            </a:r>
          </a:p>
        </p:txBody>
      </p:sp>
      <p:sp>
        <p:nvSpPr>
          <p:cNvPr id="75" name="Rectangle 74">
            <a:extLst>
              <a:ext uri="{FF2B5EF4-FFF2-40B4-BE49-F238E27FC236}">
                <a16:creationId xmlns:a16="http://schemas.microsoft.com/office/drawing/2014/main" id="{56533F40-045E-4E3D-9243-864CD4E586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43605" y="964692"/>
            <a:ext cx="5440680"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30402EC6-D845-41B3-BEBE-CB34D9BFEA6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0699" y="1128683"/>
            <a:ext cx="5106493" cy="4608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Image result for EU">
            <a:extLst>
              <a:ext uri="{FF2B5EF4-FFF2-40B4-BE49-F238E27FC236}">
                <a16:creationId xmlns:a16="http://schemas.microsoft.com/office/drawing/2014/main" id="{0D3B8D5F-618E-4A9B-8FA7-7FA0F751EE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2789" y="1838867"/>
            <a:ext cx="4782312" cy="3188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3155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0510C-3E78-43AE-924A-215219FCFAA9}"/>
              </a:ext>
            </a:extLst>
          </p:cNvPr>
          <p:cNvSpPr>
            <a:spLocks noGrp="1"/>
          </p:cNvSpPr>
          <p:nvPr>
            <p:ph type="title"/>
          </p:nvPr>
        </p:nvSpPr>
        <p:spPr/>
        <p:txBody>
          <a:bodyPr/>
          <a:lstStyle/>
          <a:p>
            <a:r>
              <a:rPr lang="en-US" dirty="0"/>
              <a:t>Tariffs </a:t>
            </a:r>
          </a:p>
        </p:txBody>
      </p:sp>
      <p:sp>
        <p:nvSpPr>
          <p:cNvPr id="3" name="Content Placeholder 2">
            <a:extLst>
              <a:ext uri="{FF2B5EF4-FFF2-40B4-BE49-F238E27FC236}">
                <a16:creationId xmlns:a16="http://schemas.microsoft.com/office/drawing/2014/main" id="{B9F7D128-EDD1-4A0C-AF17-8A4D49441003}"/>
              </a:ext>
            </a:extLst>
          </p:cNvPr>
          <p:cNvSpPr>
            <a:spLocks noGrp="1"/>
          </p:cNvSpPr>
          <p:nvPr>
            <p:ph idx="1"/>
          </p:nvPr>
        </p:nvSpPr>
        <p:spPr/>
        <p:txBody>
          <a:bodyPr/>
          <a:lstStyle/>
          <a:p>
            <a:r>
              <a:rPr lang="en-US" dirty="0"/>
              <a:t>A tax or duty to be paid on imports or exports</a:t>
            </a:r>
          </a:p>
          <a:p>
            <a:endParaRPr lang="en-US" dirty="0"/>
          </a:p>
          <a:p>
            <a:r>
              <a:rPr lang="en-US" dirty="0"/>
              <a:t>Pros- more money collected for gov’t; protecting domestic producers of the good </a:t>
            </a:r>
          </a:p>
          <a:p>
            <a:r>
              <a:rPr lang="en-US" dirty="0"/>
              <a:t>Cons- Higher prices for consumers </a:t>
            </a:r>
          </a:p>
        </p:txBody>
      </p:sp>
    </p:spTree>
    <p:extLst>
      <p:ext uri="{BB962C8B-B14F-4D97-AF65-F5344CB8AC3E}">
        <p14:creationId xmlns:p14="http://schemas.microsoft.com/office/powerpoint/2010/main" val="34561431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C22E4-39D9-40A4-B15D-858049864043}"/>
              </a:ext>
            </a:extLst>
          </p:cNvPr>
          <p:cNvSpPr>
            <a:spLocks noGrp="1"/>
          </p:cNvSpPr>
          <p:nvPr>
            <p:ph type="title"/>
          </p:nvPr>
        </p:nvSpPr>
        <p:spPr/>
        <p:txBody>
          <a:bodyPr/>
          <a:lstStyle/>
          <a:p>
            <a:r>
              <a:rPr lang="en-US" dirty="0"/>
              <a:t>Quotas </a:t>
            </a:r>
          </a:p>
        </p:txBody>
      </p:sp>
      <p:sp>
        <p:nvSpPr>
          <p:cNvPr id="3" name="Content Placeholder 2">
            <a:extLst>
              <a:ext uri="{FF2B5EF4-FFF2-40B4-BE49-F238E27FC236}">
                <a16:creationId xmlns:a16="http://schemas.microsoft.com/office/drawing/2014/main" id="{33DA5863-A6BE-460A-886A-1D98A8FE06A9}"/>
              </a:ext>
            </a:extLst>
          </p:cNvPr>
          <p:cNvSpPr>
            <a:spLocks noGrp="1"/>
          </p:cNvSpPr>
          <p:nvPr>
            <p:ph idx="1"/>
          </p:nvPr>
        </p:nvSpPr>
        <p:spPr/>
        <p:txBody>
          <a:bodyPr/>
          <a:lstStyle/>
          <a:p>
            <a:r>
              <a:rPr lang="en-US" dirty="0"/>
              <a:t>Limits the # or monetary value of a good that can enter a country </a:t>
            </a:r>
          </a:p>
          <a:p>
            <a:pPr marL="0" indent="0">
              <a:buNone/>
            </a:pPr>
            <a:endParaRPr lang="en-US" dirty="0"/>
          </a:p>
          <a:p>
            <a:pPr marL="0" indent="0">
              <a:buNone/>
            </a:pPr>
            <a:r>
              <a:rPr lang="en-US" b="1" i="1" u="sng" dirty="0"/>
              <a:t>Pros- </a:t>
            </a:r>
            <a:r>
              <a:rPr lang="en-US" dirty="0"/>
              <a:t>benefit domestic producers by limiting the number of foreign goods with which they must compete</a:t>
            </a:r>
          </a:p>
          <a:p>
            <a:pPr marL="0" indent="0">
              <a:buNone/>
            </a:pPr>
            <a:endParaRPr lang="en-US" dirty="0"/>
          </a:p>
          <a:p>
            <a:pPr marL="0" indent="0">
              <a:buNone/>
            </a:pPr>
            <a:r>
              <a:rPr lang="en-US" b="1" u="sng" dirty="0"/>
              <a:t>Cons-</a:t>
            </a:r>
            <a:r>
              <a:rPr lang="en-US" dirty="0"/>
              <a:t> consumers who want the imported good cannot get it once the quota is met no matter how high a price they are willing to pay</a:t>
            </a:r>
          </a:p>
        </p:txBody>
      </p:sp>
    </p:spTree>
    <p:extLst>
      <p:ext uri="{BB962C8B-B14F-4D97-AF65-F5344CB8AC3E}">
        <p14:creationId xmlns:p14="http://schemas.microsoft.com/office/powerpoint/2010/main" val="3006554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34F69-450E-45E0-B5C6-B4DF62389C31}"/>
              </a:ext>
            </a:extLst>
          </p:cNvPr>
          <p:cNvSpPr>
            <a:spLocks noGrp="1"/>
          </p:cNvSpPr>
          <p:nvPr>
            <p:ph type="title"/>
          </p:nvPr>
        </p:nvSpPr>
        <p:spPr/>
        <p:txBody>
          <a:bodyPr/>
          <a:lstStyle/>
          <a:p>
            <a:r>
              <a:rPr lang="en-US" dirty="0"/>
              <a:t>Embargo</a:t>
            </a:r>
          </a:p>
        </p:txBody>
      </p:sp>
      <p:sp>
        <p:nvSpPr>
          <p:cNvPr id="3" name="Content Placeholder 2">
            <a:extLst>
              <a:ext uri="{FF2B5EF4-FFF2-40B4-BE49-F238E27FC236}">
                <a16:creationId xmlns:a16="http://schemas.microsoft.com/office/drawing/2014/main" id="{2C5F36C4-CADF-4E23-AE4D-A9B11C9741D4}"/>
              </a:ext>
            </a:extLst>
          </p:cNvPr>
          <p:cNvSpPr>
            <a:spLocks noGrp="1"/>
          </p:cNvSpPr>
          <p:nvPr>
            <p:ph idx="1"/>
          </p:nvPr>
        </p:nvSpPr>
        <p:spPr/>
        <p:txBody>
          <a:bodyPr/>
          <a:lstStyle/>
          <a:p>
            <a:r>
              <a:rPr lang="en-US" dirty="0"/>
              <a:t>complete prohibition against bringing a certain good into a country.</a:t>
            </a:r>
          </a:p>
          <a:p>
            <a:endParaRPr lang="en-US" dirty="0"/>
          </a:p>
          <a:p>
            <a:r>
              <a:rPr lang="en-US" dirty="0"/>
              <a:t>Pros- Could influence the other country to behave the way you want them to</a:t>
            </a:r>
          </a:p>
          <a:p>
            <a:endParaRPr lang="en-US" dirty="0"/>
          </a:p>
          <a:p>
            <a:r>
              <a:rPr lang="en-US" dirty="0"/>
              <a:t>Cons- individuals and firms in the embargoing country can no longer enjoy the goods the embargoed country produces and may encounter higher prices from less competition in the market</a:t>
            </a:r>
          </a:p>
        </p:txBody>
      </p:sp>
    </p:spTree>
    <p:extLst>
      <p:ext uri="{BB962C8B-B14F-4D97-AF65-F5344CB8AC3E}">
        <p14:creationId xmlns:p14="http://schemas.microsoft.com/office/powerpoint/2010/main" val="1235464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EFAB2-B37A-47EF-9783-C84716547352}"/>
              </a:ext>
            </a:extLst>
          </p:cNvPr>
          <p:cNvSpPr>
            <a:spLocks noGrp="1"/>
          </p:cNvSpPr>
          <p:nvPr>
            <p:ph type="title"/>
          </p:nvPr>
        </p:nvSpPr>
        <p:spPr/>
        <p:txBody>
          <a:bodyPr/>
          <a:lstStyle/>
          <a:p>
            <a:r>
              <a:rPr lang="en-US" dirty="0"/>
              <a:t>Standards</a:t>
            </a:r>
          </a:p>
        </p:txBody>
      </p:sp>
      <p:sp>
        <p:nvSpPr>
          <p:cNvPr id="3" name="Content Placeholder 2">
            <a:extLst>
              <a:ext uri="{FF2B5EF4-FFF2-40B4-BE49-F238E27FC236}">
                <a16:creationId xmlns:a16="http://schemas.microsoft.com/office/drawing/2014/main" id="{0CCA22BE-72AF-40A8-AFC2-42F9396A494C}"/>
              </a:ext>
            </a:extLst>
          </p:cNvPr>
          <p:cNvSpPr>
            <a:spLocks noGrp="1"/>
          </p:cNvSpPr>
          <p:nvPr>
            <p:ph idx="1"/>
          </p:nvPr>
        </p:nvSpPr>
        <p:spPr/>
        <p:txBody>
          <a:bodyPr>
            <a:normAutofit lnSpcReduction="10000"/>
          </a:bodyPr>
          <a:lstStyle/>
          <a:p>
            <a:r>
              <a:rPr lang="en-US" dirty="0"/>
              <a:t>Minimum qualifications/ requirements  for a good </a:t>
            </a:r>
          </a:p>
          <a:p>
            <a:endParaRPr lang="en-US" dirty="0"/>
          </a:p>
          <a:p>
            <a:r>
              <a:rPr lang="en-US" dirty="0"/>
              <a:t>Pros- can benefit domestic consumers by protecting them from substandard or dangerous products</a:t>
            </a:r>
          </a:p>
          <a:p>
            <a:endParaRPr lang="en-US" dirty="0"/>
          </a:p>
          <a:p>
            <a:r>
              <a:rPr lang="en-US" dirty="0"/>
              <a:t>Cons-  Some countries impose unattainable standards for foreign producers simply to force them out of the domestic market despite the products not posing any threat to domestic consumers. This hurts domestic consumers by increasing prices and hurts the foreign producer who has lost a market for the product</a:t>
            </a:r>
          </a:p>
        </p:txBody>
      </p:sp>
    </p:spTree>
    <p:extLst>
      <p:ext uri="{BB962C8B-B14F-4D97-AF65-F5344CB8AC3E}">
        <p14:creationId xmlns:p14="http://schemas.microsoft.com/office/powerpoint/2010/main" val="491648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831FE-EDC9-4628-B026-702B036F0368}"/>
              </a:ext>
            </a:extLst>
          </p:cNvPr>
          <p:cNvSpPr>
            <a:spLocks noGrp="1"/>
          </p:cNvSpPr>
          <p:nvPr>
            <p:ph type="title"/>
          </p:nvPr>
        </p:nvSpPr>
        <p:spPr/>
        <p:txBody>
          <a:bodyPr/>
          <a:lstStyle/>
          <a:p>
            <a:r>
              <a:rPr lang="en-US" dirty="0"/>
              <a:t>Subsidies </a:t>
            </a:r>
          </a:p>
        </p:txBody>
      </p:sp>
      <p:sp>
        <p:nvSpPr>
          <p:cNvPr id="3" name="Content Placeholder 2">
            <a:extLst>
              <a:ext uri="{FF2B5EF4-FFF2-40B4-BE49-F238E27FC236}">
                <a16:creationId xmlns:a16="http://schemas.microsoft.com/office/drawing/2014/main" id="{F0B1D140-B806-4B3B-A538-ECA6F4B03441}"/>
              </a:ext>
            </a:extLst>
          </p:cNvPr>
          <p:cNvSpPr>
            <a:spLocks noGrp="1"/>
          </p:cNvSpPr>
          <p:nvPr>
            <p:ph idx="1"/>
          </p:nvPr>
        </p:nvSpPr>
        <p:spPr/>
        <p:txBody>
          <a:bodyPr/>
          <a:lstStyle/>
          <a:p>
            <a:r>
              <a:rPr lang="en-US" dirty="0"/>
              <a:t>Government payment to a particular domestic industry </a:t>
            </a:r>
          </a:p>
          <a:p>
            <a:endParaRPr lang="en-US" dirty="0"/>
          </a:p>
          <a:p>
            <a:r>
              <a:rPr lang="en-US" dirty="0"/>
              <a:t>Pros- benefit domestic producers by allowing them to compete at the lower market price established by their foreign competition. keeps prices low for domestic and foreign consumers, protects domestic jobs, and helps firms stay profitable</a:t>
            </a:r>
          </a:p>
          <a:p>
            <a:endParaRPr lang="en-US" dirty="0"/>
          </a:p>
          <a:p>
            <a:r>
              <a:rPr lang="en-US" dirty="0"/>
              <a:t>Cons- damage industries and workers in other countries that would have a comparative advantage in production if the subsidy were not in place</a:t>
            </a:r>
          </a:p>
        </p:txBody>
      </p:sp>
    </p:spTree>
    <p:extLst>
      <p:ext uri="{BB962C8B-B14F-4D97-AF65-F5344CB8AC3E}">
        <p14:creationId xmlns:p14="http://schemas.microsoft.com/office/powerpoint/2010/main" val="1371002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10BCB-D747-4369-A8D3-D3B7021EE91B}"/>
              </a:ext>
            </a:extLst>
          </p:cNvPr>
          <p:cNvSpPr>
            <a:spLocks noGrp="1"/>
          </p:cNvSpPr>
          <p:nvPr>
            <p:ph type="title"/>
          </p:nvPr>
        </p:nvSpPr>
        <p:spPr>
          <a:xfrm>
            <a:off x="804672" y="964692"/>
            <a:ext cx="3066937" cy="1188720"/>
          </a:xfrm>
        </p:spPr>
        <p:txBody>
          <a:bodyPr>
            <a:normAutofit/>
          </a:bodyPr>
          <a:lstStyle/>
          <a:p>
            <a:r>
              <a:rPr lang="en-US" dirty="0"/>
              <a:t>Trading Blocs </a:t>
            </a:r>
          </a:p>
        </p:txBody>
      </p:sp>
      <p:sp>
        <p:nvSpPr>
          <p:cNvPr id="3" name="Content Placeholder 2">
            <a:extLst>
              <a:ext uri="{FF2B5EF4-FFF2-40B4-BE49-F238E27FC236}">
                <a16:creationId xmlns:a16="http://schemas.microsoft.com/office/drawing/2014/main" id="{B985F7AD-E000-4B66-B7BA-A659F0CE5CF0}"/>
              </a:ext>
            </a:extLst>
          </p:cNvPr>
          <p:cNvSpPr>
            <a:spLocks noGrp="1"/>
          </p:cNvSpPr>
          <p:nvPr>
            <p:ph idx="1"/>
          </p:nvPr>
        </p:nvSpPr>
        <p:spPr>
          <a:xfrm>
            <a:off x="803244" y="2638044"/>
            <a:ext cx="3063765" cy="3263206"/>
          </a:xfrm>
        </p:spPr>
        <p:txBody>
          <a:bodyPr>
            <a:normAutofit/>
          </a:bodyPr>
          <a:lstStyle/>
          <a:p>
            <a:pPr>
              <a:lnSpc>
                <a:spcPct val="90000"/>
              </a:lnSpc>
            </a:pPr>
            <a:r>
              <a:rPr lang="en-US" sz="1400"/>
              <a:t>Trading blocs refer to free trade agreements among countries in a region. The goals for trading blocs may include reducing or eliminating trade barriers, increasing specialization and efficiency in production, allowing free movements of workers within the bloc, establishing a common currency, and/or coordinating infrastructure projects to facilitate efficient trade among members</a:t>
            </a:r>
          </a:p>
          <a:p>
            <a:pPr>
              <a:lnSpc>
                <a:spcPct val="90000"/>
              </a:lnSpc>
            </a:pPr>
            <a:endParaRPr lang="en-US" sz="1400"/>
          </a:p>
          <a:p>
            <a:pPr>
              <a:lnSpc>
                <a:spcPct val="90000"/>
              </a:lnSpc>
            </a:pPr>
            <a:r>
              <a:rPr lang="en-US" sz="1400"/>
              <a:t>Examples- NAFTA, EU, ASEAN </a:t>
            </a:r>
          </a:p>
        </p:txBody>
      </p:sp>
      <p:sp>
        <p:nvSpPr>
          <p:cNvPr id="71" name="Rectangle 70">
            <a:extLst>
              <a:ext uri="{FF2B5EF4-FFF2-40B4-BE49-F238E27FC236}">
                <a16:creationId xmlns:a16="http://schemas.microsoft.com/office/drawing/2014/main" id="{6515FC82-3453-4CBE-8895-4CCFF33952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4182" y="964692"/>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C5FD847B-65C0-4027-8DFC-70CB424514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802" y="1128683"/>
            <a:ext cx="6558192" cy="4608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Image result for trading blocs map">
            <a:extLst>
              <a:ext uri="{FF2B5EF4-FFF2-40B4-BE49-F238E27FC236}">
                <a16:creationId xmlns:a16="http://schemas.microsoft.com/office/drawing/2014/main" id="{3CD3CE82-D223-42DD-8DFB-4C7805CEA6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3366" y="1845070"/>
            <a:ext cx="6227064" cy="3175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1524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2B81D-976B-43A9-9890-FF31769DF0E6}"/>
              </a:ext>
            </a:extLst>
          </p:cNvPr>
          <p:cNvSpPr>
            <a:spLocks noGrp="1"/>
          </p:cNvSpPr>
          <p:nvPr>
            <p:ph type="title"/>
          </p:nvPr>
        </p:nvSpPr>
        <p:spPr>
          <a:xfrm>
            <a:off x="804672" y="964692"/>
            <a:ext cx="4476806" cy="1188720"/>
          </a:xfrm>
        </p:spPr>
        <p:txBody>
          <a:bodyPr>
            <a:normAutofit/>
          </a:bodyPr>
          <a:lstStyle/>
          <a:p>
            <a:r>
              <a:rPr lang="en-US" dirty="0"/>
              <a:t>NAFTA </a:t>
            </a:r>
          </a:p>
        </p:txBody>
      </p:sp>
      <p:sp>
        <p:nvSpPr>
          <p:cNvPr id="3" name="Content Placeholder 2">
            <a:extLst>
              <a:ext uri="{FF2B5EF4-FFF2-40B4-BE49-F238E27FC236}">
                <a16:creationId xmlns:a16="http://schemas.microsoft.com/office/drawing/2014/main" id="{0B63D162-8D9B-47EE-BD1B-2FA8BA183FAB}"/>
              </a:ext>
            </a:extLst>
          </p:cNvPr>
          <p:cNvSpPr>
            <a:spLocks noGrp="1"/>
          </p:cNvSpPr>
          <p:nvPr>
            <p:ph idx="1"/>
          </p:nvPr>
        </p:nvSpPr>
        <p:spPr>
          <a:xfrm>
            <a:off x="803244" y="2638044"/>
            <a:ext cx="4492932" cy="3263206"/>
          </a:xfrm>
        </p:spPr>
        <p:txBody>
          <a:bodyPr>
            <a:normAutofit/>
          </a:bodyPr>
          <a:lstStyle/>
          <a:p>
            <a:pPr>
              <a:lnSpc>
                <a:spcPct val="90000"/>
              </a:lnSpc>
            </a:pPr>
            <a:r>
              <a:rPr lang="en-US" sz="1700"/>
              <a:t>The North American Free Trade Agreement (NAFTA) is an agreement among the United States, Canada, and Mexico. This agreement allows for the free trade of many goods among the countries, encourages efficiency and specialization in production, and involves coordination among countries. NAFTA countries do not share a common currency or border free movement of goods and people. </a:t>
            </a:r>
          </a:p>
          <a:p>
            <a:pPr>
              <a:lnSpc>
                <a:spcPct val="90000"/>
              </a:lnSpc>
            </a:pPr>
            <a:endParaRPr lang="en-US" sz="1700"/>
          </a:p>
          <a:p>
            <a:pPr>
              <a:lnSpc>
                <a:spcPct val="90000"/>
              </a:lnSpc>
            </a:pPr>
            <a:r>
              <a:rPr lang="en-US" sz="1700"/>
              <a:t>USMCA- is a pending agreement to replace NAFTA </a:t>
            </a:r>
          </a:p>
        </p:txBody>
      </p:sp>
      <p:sp>
        <p:nvSpPr>
          <p:cNvPr id="71" name="Rectangle 70">
            <a:extLst>
              <a:ext uri="{FF2B5EF4-FFF2-40B4-BE49-F238E27FC236}">
                <a16:creationId xmlns:a16="http://schemas.microsoft.com/office/drawing/2014/main" id="{56533F40-045E-4E3D-9243-864CD4E586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43605" y="964692"/>
            <a:ext cx="5440680"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30402EC6-D845-41B3-BEBE-CB34D9BFEA6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0699" y="1128683"/>
            <a:ext cx="5106493" cy="4608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Image result for NAFTA">
            <a:extLst>
              <a:ext uri="{FF2B5EF4-FFF2-40B4-BE49-F238E27FC236}">
                <a16:creationId xmlns:a16="http://schemas.microsoft.com/office/drawing/2014/main" id="{C552C5EB-5D46-440A-8A0B-30CA2F7096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2789" y="2087946"/>
            <a:ext cx="4782312" cy="2690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4558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846A1-13BA-4100-A2DD-3D819754F693}"/>
              </a:ext>
            </a:extLst>
          </p:cNvPr>
          <p:cNvSpPr>
            <a:spLocks noGrp="1"/>
          </p:cNvSpPr>
          <p:nvPr>
            <p:ph type="title"/>
          </p:nvPr>
        </p:nvSpPr>
        <p:spPr>
          <a:xfrm>
            <a:off x="804672" y="964692"/>
            <a:ext cx="3066937" cy="1188720"/>
          </a:xfrm>
        </p:spPr>
        <p:txBody>
          <a:bodyPr>
            <a:normAutofit/>
          </a:bodyPr>
          <a:lstStyle/>
          <a:p>
            <a:r>
              <a:rPr lang="en-US" dirty="0"/>
              <a:t>ASEAN </a:t>
            </a:r>
          </a:p>
        </p:txBody>
      </p:sp>
      <p:sp>
        <p:nvSpPr>
          <p:cNvPr id="3" name="Content Placeholder 2">
            <a:extLst>
              <a:ext uri="{FF2B5EF4-FFF2-40B4-BE49-F238E27FC236}">
                <a16:creationId xmlns:a16="http://schemas.microsoft.com/office/drawing/2014/main" id="{99B365BC-451A-441B-BA77-D00A3FA985F3}"/>
              </a:ext>
            </a:extLst>
          </p:cNvPr>
          <p:cNvSpPr>
            <a:spLocks noGrp="1"/>
          </p:cNvSpPr>
          <p:nvPr>
            <p:ph idx="1"/>
          </p:nvPr>
        </p:nvSpPr>
        <p:spPr>
          <a:xfrm>
            <a:off x="803244" y="2638044"/>
            <a:ext cx="3063765" cy="3263206"/>
          </a:xfrm>
        </p:spPr>
        <p:txBody>
          <a:bodyPr>
            <a:normAutofit/>
          </a:bodyPr>
          <a:lstStyle/>
          <a:p>
            <a:pPr>
              <a:lnSpc>
                <a:spcPct val="90000"/>
              </a:lnSpc>
            </a:pPr>
            <a:r>
              <a:rPr lang="en-US" dirty="0"/>
              <a:t>The Association of Southeast Asian Nations (ASEAN) is a trade bloc of 10 Southeast Asian countries. Like the NAFTA countries, the ASEAN countries promote free trade, specialization, and coordination among members, but do not have a common currency or border-free travel.</a:t>
            </a:r>
            <a:endParaRPr lang="en-US"/>
          </a:p>
        </p:txBody>
      </p:sp>
      <p:sp>
        <p:nvSpPr>
          <p:cNvPr id="71" name="Rectangle 70">
            <a:extLst>
              <a:ext uri="{FF2B5EF4-FFF2-40B4-BE49-F238E27FC236}">
                <a16:creationId xmlns:a16="http://schemas.microsoft.com/office/drawing/2014/main" id="{6515FC82-3453-4CBE-8895-4CCFF33952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4182" y="964692"/>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C5FD847B-65C0-4027-8DFC-70CB424514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802" y="1128683"/>
            <a:ext cx="6558192" cy="4608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Image result for ASEAN">
            <a:extLst>
              <a:ext uri="{FF2B5EF4-FFF2-40B4-BE49-F238E27FC236}">
                <a16:creationId xmlns:a16="http://schemas.microsoft.com/office/drawing/2014/main" id="{BCD6742C-BE85-4C6B-B218-723AFDD62A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3366" y="1354688"/>
            <a:ext cx="6227064" cy="41565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828808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199</TotalTime>
  <Words>526</Words>
  <Application>Microsoft Office PowerPoint</Application>
  <PresentationFormat>Widescreen</PresentationFormat>
  <Paragraphs>42</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Gill Sans MT</vt:lpstr>
      <vt:lpstr>Parcel</vt:lpstr>
      <vt:lpstr>Trade Barriers </vt:lpstr>
      <vt:lpstr>Tariffs </vt:lpstr>
      <vt:lpstr>Quotas </vt:lpstr>
      <vt:lpstr>Embargo</vt:lpstr>
      <vt:lpstr>Standards</vt:lpstr>
      <vt:lpstr>Subsidies </vt:lpstr>
      <vt:lpstr>Trading Blocs </vt:lpstr>
      <vt:lpstr>NAFTA </vt:lpstr>
      <vt:lpstr>ASEAN </vt:lpstr>
      <vt:lpstr>EU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Trade Barriers</dc:title>
  <dc:creator>Samer Kaddah</dc:creator>
  <cp:lastModifiedBy>Dennis Roberts</cp:lastModifiedBy>
  <cp:revision>3</cp:revision>
  <dcterms:created xsi:type="dcterms:W3CDTF">2018-10-29T02:29:00Z</dcterms:created>
  <dcterms:modified xsi:type="dcterms:W3CDTF">2018-10-29T19:25:49Z</dcterms:modified>
</cp:coreProperties>
</file>