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10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10/9/2018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10/9/2018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10/9/2018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10/9/2018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10/9/2018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10/9/2018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509A250-FF31-4206-8172-F9D3106AACB1}" type="datetimeFigureOut">
              <a:rPr lang="en-US" dirty="0"/>
              <a:t>10/9/2018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Committee System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10910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Power of Committees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Most of the actual legislating in Congress is performed by committees and subcommittees</a:t>
            </a:r>
          </a:p>
          <a:p>
            <a:r>
              <a:rPr lang="en-US" sz="2800" dirty="0" smtClean="0"/>
              <a:t>Committees have final say on actual legislation and determine whether a bill will be called to the floor for a vote</a:t>
            </a:r>
          </a:p>
          <a:p>
            <a:r>
              <a:rPr lang="en-US" sz="2800" dirty="0" smtClean="0"/>
              <a:t>Committee Chairpersons control the scheduling of hearings and which subcommittees will act on legislation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3998687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Standing Committees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Standing Committees – Permanent bodies established in each chamber of Congress. 	</a:t>
            </a:r>
          </a:p>
          <a:p>
            <a:pPr lvl="1"/>
            <a:r>
              <a:rPr lang="en-US" sz="3000" dirty="0" smtClean="0"/>
              <a:t>Most important because all bills are referred to a standing committee</a:t>
            </a:r>
          </a:p>
          <a:p>
            <a:pPr lvl="1"/>
            <a:r>
              <a:rPr lang="en-US" sz="3000" dirty="0" smtClean="0"/>
              <a:t>Each one covers a specific area of specialization and is divided into subcommittees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9097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 Committees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Present in both Chambers of Congress</a:t>
            </a:r>
          </a:p>
          <a:p>
            <a:r>
              <a:rPr lang="en-US" sz="3200" dirty="0" smtClean="0"/>
              <a:t>Created to accomplish a specific task</a:t>
            </a:r>
          </a:p>
          <a:p>
            <a:r>
              <a:rPr lang="en-US" sz="3200" dirty="0" smtClean="0"/>
              <a:t>These Committees are not permanent – once task is accomplished these may be disbanded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106461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351722"/>
            <a:ext cx="8946541" cy="4896677"/>
          </a:xfrm>
        </p:spPr>
        <p:txBody>
          <a:bodyPr/>
          <a:lstStyle/>
          <a:p>
            <a:r>
              <a:rPr lang="en-US" dirty="0" smtClean="0"/>
              <a:t>Other types of Committees</a:t>
            </a:r>
          </a:p>
          <a:p>
            <a:pPr lvl="1"/>
            <a:r>
              <a:rPr lang="en-US" sz="2000" dirty="0" smtClean="0"/>
              <a:t>Joint Committees</a:t>
            </a:r>
          </a:p>
          <a:p>
            <a:pPr lvl="1"/>
            <a:r>
              <a:rPr lang="en-US" sz="2000" dirty="0" smtClean="0"/>
              <a:t>Consist of members from both chambers of Congress</a:t>
            </a:r>
          </a:p>
          <a:p>
            <a:pPr lvl="1"/>
            <a:r>
              <a:rPr lang="en-US" sz="2000" dirty="0" smtClean="0"/>
              <a:t>May be permanent or temporary depending on area of expertise</a:t>
            </a:r>
          </a:p>
          <a:p>
            <a:pPr lvl="1"/>
            <a:endParaRPr lang="en-US" sz="2000" dirty="0"/>
          </a:p>
          <a:p>
            <a:pPr lvl="1"/>
            <a:r>
              <a:rPr lang="en-US" sz="2000" dirty="0" smtClean="0"/>
              <a:t>Conference Committees</a:t>
            </a:r>
          </a:p>
          <a:p>
            <a:pPr lvl="1"/>
            <a:r>
              <a:rPr lang="en-US" sz="2000" dirty="0" smtClean="0"/>
              <a:t>Consist of members of both chambers of Congress</a:t>
            </a:r>
          </a:p>
          <a:p>
            <a:pPr lvl="1"/>
            <a:r>
              <a:rPr lang="en-US" sz="2000" dirty="0" smtClean="0"/>
              <a:t>Purpose is to achieve agreement on pieces of legislation between House and Senate</a:t>
            </a:r>
          </a:p>
          <a:p>
            <a:pPr lvl="1"/>
            <a:r>
              <a:rPr lang="en-US" sz="2000" dirty="0" smtClean="0"/>
              <a:t>Bill cannot be sent to President until it is passed in both houses in identical form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9214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Need to Know Terms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Logrolling – trading votes on legislation</a:t>
            </a:r>
          </a:p>
          <a:p>
            <a:r>
              <a:rPr lang="en-US" sz="2400" dirty="0" smtClean="0"/>
              <a:t>Pork Barrel </a:t>
            </a:r>
            <a:r>
              <a:rPr lang="en-US" sz="2400" dirty="0"/>
              <a:t>Legislation -</a:t>
            </a:r>
            <a:r>
              <a:rPr lang="en-US" sz="2400" dirty="0" smtClean="0"/>
              <a:t> </a:t>
            </a:r>
            <a:r>
              <a:rPr lang="en-US" sz="2400" dirty="0"/>
              <a:t>G</a:t>
            </a:r>
            <a:r>
              <a:rPr lang="en-US" sz="2400" dirty="0" smtClean="0"/>
              <a:t>overnment </a:t>
            </a:r>
            <a:r>
              <a:rPr lang="en-US" sz="2400" dirty="0"/>
              <a:t>spending for localized projects </a:t>
            </a:r>
            <a:r>
              <a:rPr lang="en-US" sz="2400" dirty="0" smtClean="0"/>
              <a:t>secured </a:t>
            </a:r>
            <a:r>
              <a:rPr lang="en-US" sz="2400" dirty="0"/>
              <a:t>primarily to bring money to a representative's </a:t>
            </a:r>
            <a:r>
              <a:rPr lang="en-US" sz="2400" dirty="0" smtClean="0"/>
              <a:t>district</a:t>
            </a:r>
          </a:p>
          <a:p>
            <a:r>
              <a:rPr lang="en-US" sz="2400" dirty="0" smtClean="0"/>
              <a:t>Rider Amendments </a:t>
            </a:r>
            <a:r>
              <a:rPr lang="en-US" sz="2400" dirty="0"/>
              <a:t>- </a:t>
            </a:r>
            <a:r>
              <a:rPr lang="en-US" sz="2400" dirty="0" smtClean="0"/>
              <a:t>Additional </a:t>
            </a:r>
            <a:r>
              <a:rPr lang="en-US" sz="2400" dirty="0"/>
              <a:t>provision added to a </a:t>
            </a:r>
            <a:r>
              <a:rPr lang="en-US" sz="2400" dirty="0" smtClean="0"/>
              <a:t>bill, usually </a:t>
            </a:r>
            <a:r>
              <a:rPr lang="en-US" sz="2400" dirty="0"/>
              <a:t>having little connection with the subject matter of the </a:t>
            </a:r>
            <a:r>
              <a:rPr lang="en-US" sz="2400" dirty="0" smtClean="0"/>
              <a:t>bill</a:t>
            </a:r>
          </a:p>
          <a:p>
            <a:r>
              <a:rPr lang="en-US" sz="2400" dirty="0" smtClean="0"/>
              <a:t>Markup – Committee amends and rewrites proposed legislation</a:t>
            </a:r>
          </a:p>
        </p:txBody>
      </p:sp>
    </p:spTree>
    <p:extLst>
      <p:ext uri="{BB962C8B-B14F-4D97-AF65-F5344CB8AC3E}">
        <p14:creationId xmlns:p14="http://schemas.microsoft.com/office/powerpoint/2010/main" val="2779537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Terms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Holds - Senator informs floor leader that they do not wish a particular bill to reach the floor for consideration</a:t>
            </a:r>
          </a:p>
          <a:p>
            <a:r>
              <a:rPr lang="en-US" sz="2800" dirty="0"/>
              <a:t>Unanimous Consent – If no Senator objects to a proposal it moves forward</a:t>
            </a:r>
          </a:p>
          <a:p>
            <a:r>
              <a:rPr lang="en-US" sz="2800" dirty="0"/>
              <a:t>Pocket Veto – President neither signs nor vetoes a </a:t>
            </a:r>
            <a:r>
              <a:rPr lang="en-US" sz="2800" dirty="0" smtClean="0"/>
              <a:t>bill and after 10 days bill is dead</a:t>
            </a:r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2030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Congressional Gridlock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Government is as divided as ever</a:t>
            </a:r>
          </a:p>
          <a:p>
            <a:r>
              <a:rPr lang="en-US" sz="2800" dirty="0" smtClean="0"/>
              <a:t>This makes it difficult to achieve consensus and to work together to govern effectively</a:t>
            </a:r>
          </a:p>
          <a:p>
            <a:r>
              <a:rPr lang="en-US" sz="2800" dirty="0" smtClean="0"/>
              <a:t>It has become more difficult to pass legislation and perform other basic functions due to the sharp partisan divides between parties</a:t>
            </a:r>
          </a:p>
          <a:p>
            <a:pPr lvl="1"/>
            <a:r>
              <a:rPr lang="en-US" sz="2800" dirty="0" smtClean="0"/>
              <a:t>Merrick Garland</a:t>
            </a:r>
          </a:p>
          <a:p>
            <a:pPr lvl="1"/>
            <a:r>
              <a:rPr lang="en-US" sz="2800" dirty="0" smtClean="0"/>
              <a:t>Brett </a:t>
            </a:r>
            <a:r>
              <a:rPr lang="en-US" sz="2800" dirty="0" err="1" smtClean="0"/>
              <a:t>Kavanaugh</a:t>
            </a:r>
            <a:endParaRPr lang="en-US" sz="2800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26676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370</TotalTime>
  <Words>318</Words>
  <Application>Microsoft Office PowerPoint</Application>
  <PresentationFormat>Widescreen</PresentationFormat>
  <Paragraphs>38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Century Gothic</vt:lpstr>
      <vt:lpstr>Wingdings 3</vt:lpstr>
      <vt:lpstr>Ion</vt:lpstr>
      <vt:lpstr>The Committee System</vt:lpstr>
      <vt:lpstr>Power of Committees</vt:lpstr>
      <vt:lpstr>Standing Committees</vt:lpstr>
      <vt:lpstr>Select Committees</vt:lpstr>
      <vt:lpstr>Other Types</vt:lpstr>
      <vt:lpstr>Need to Know Terms</vt:lpstr>
      <vt:lpstr>Terms cont.</vt:lpstr>
      <vt:lpstr>Congressional Gridlock</vt:lpstr>
    </vt:vector>
  </TitlesOfParts>
  <Company>Cobb County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Committee System</dc:title>
  <dc:creator>Dennis Roberts</dc:creator>
  <cp:lastModifiedBy>Dennis Roberts</cp:lastModifiedBy>
  <cp:revision>11</cp:revision>
  <dcterms:created xsi:type="dcterms:W3CDTF">2018-10-09T11:41:12Z</dcterms:created>
  <dcterms:modified xsi:type="dcterms:W3CDTF">2018-10-09T18:41:20Z</dcterms:modified>
</cp:coreProperties>
</file>