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8" r:id="rId2"/>
    <p:sldId id="329" r:id="rId3"/>
    <p:sldId id="330" r:id="rId4"/>
    <p:sldId id="331" r:id="rId5"/>
    <p:sldId id="332" r:id="rId6"/>
    <p:sldId id="335" r:id="rId7"/>
    <p:sldId id="334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42AA3B-5D0C-4FD3-BE1B-B491A6A50C2B}">
          <p14:sldIdLst>
            <p14:sldId id="318"/>
            <p14:sldId id="329"/>
            <p14:sldId id="330"/>
            <p14:sldId id="331"/>
            <p14:sldId id="332"/>
            <p14:sldId id="335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er Kaddah" initials="SK" lastIdx="1" clrIdx="0">
    <p:extLst>
      <p:ext uri="{19B8F6BF-5375-455C-9EA6-DF929625EA0E}">
        <p15:presenceInfo xmlns:p15="http://schemas.microsoft.com/office/powerpoint/2012/main" userId="S-1-5-21-2101088238-2819444276-2041968236-1017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136" y="5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40BC-B1D5-858BEC8E35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18000"/>
                  </a:schemeClr>
                </a:gs>
                <a:gs pos="50000">
                  <a:schemeClr val="accent2">
                    <a:satMod val="89000"/>
                    <a:lumMod val="91000"/>
                  </a:schemeClr>
                </a:gs>
                <a:gs pos="100000">
                  <a:schemeClr val="accent2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9-40BC-B1D5-858BEC8E3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089384"/>
        <c:axId val="511088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F9-40BC-B1D5-858BEC8E3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089384"/>
        <c:axId val="511088600"/>
      </c:lineChart>
      <c:catAx>
        <c:axId val="51108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88600"/>
        <c:crosses val="autoZero"/>
        <c:auto val="1"/>
        <c:lblAlgn val="ctr"/>
        <c:lblOffset val="100"/>
        <c:noMultiLvlLbl val="0"/>
      </c:catAx>
      <c:valAx>
        <c:axId val="51108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089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2T18:09:32.72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0.10965</cdr:y>
    </cdr:from>
    <cdr:to>
      <cdr:x>1</cdr:x>
      <cdr:y>0.96484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C231A71-E91A-4170-B519-CF3C6415CAD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9098" b="5383"/>
        <a:stretch xmlns:a="http://schemas.openxmlformats.org/drawingml/2006/main"/>
      </cdr:blipFill>
      <cdr:spPr>
        <a:xfrm xmlns:a="http://schemas.openxmlformats.org/drawingml/2006/main">
          <a:off x="0" y="459202"/>
          <a:ext cx="9829800" cy="35814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tick=H4sIAAAAAAAAAOPQeMSozC3w8sc9YSmpSWtOXmMU4RJyy8xLzEtO9UnMS8nMSw9ITE_lAQCCiJIYKAAAAA&amp;q=finance&amp;tbm=fin" TargetMode="External"/><Relationship Id="rId2" Type="http://schemas.openxmlformats.org/officeDocument/2006/relationships/hyperlink" Target="https://finance.yahoo.com/industr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Stock Market Project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Research and Information Guide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Yahoo Finance 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https://finance.yahoo.com/industries</a:t>
            </a:r>
            <a:endParaRPr lang="en-US" dirty="0"/>
          </a:p>
          <a:p>
            <a:r>
              <a:rPr lang="en-US" dirty="0"/>
              <a:t>This is a great resource to find all of your information in one place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Google Finance is also another great tool to use.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https://www.google.com/search?stick=H4sIAAAAAAAAAOPQeMSozC3w8sc9YSmpSWtOXmMU4RJyy8xLzEtO9UnMS8nMSw9ITE_lAQCCiJIYKAAAAA&amp;q=finance&amp;tbm=fin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 descr="Custom combination chart representing 2 series and 1 line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400694"/>
              </p:ext>
            </p:extLst>
          </p:nvPr>
        </p:nvGraphicFramePr>
        <p:xfrm>
          <a:off x="1370013" y="609600"/>
          <a:ext cx="6781799" cy="555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0E0C70-64EB-4C0D-8977-841DC75E470B}"/>
              </a:ext>
            </a:extLst>
          </p:cNvPr>
          <p:cNvCxnSpPr>
            <a:cxnSpLocks/>
          </p:cNvCxnSpPr>
          <p:nvPr/>
        </p:nvCxnSpPr>
        <p:spPr>
          <a:xfrm flipH="1">
            <a:off x="3960812" y="990600"/>
            <a:ext cx="58674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84D6B8-7B4E-4433-97C1-62F6DE7EBE39}"/>
              </a:ext>
            </a:extLst>
          </p:cNvPr>
          <p:cNvSpPr txBox="1"/>
          <p:nvPr/>
        </p:nvSpPr>
        <p:spPr>
          <a:xfrm>
            <a:off x="9836148" y="457200"/>
            <a:ext cx="228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clicking on the search bar you can look for companies by name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1EC3FC-0161-4E29-A05B-971EE0F5E1C9}"/>
              </a:ext>
            </a:extLst>
          </p:cNvPr>
          <p:cNvCxnSpPr>
            <a:cxnSpLocks/>
          </p:cNvCxnSpPr>
          <p:nvPr/>
        </p:nvCxnSpPr>
        <p:spPr>
          <a:xfrm flipH="1" flipV="1">
            <a:off x="4570412" y="1905000"/>
            <a:ext cx="48768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2FBDFA9-D739-45DB-9A6C-E74061E871A9}"/>
              </a:ext>
            </a:extLst>
          </p:cNvPr>
          <p:cNvSpPr txBox="1"/>
          <p:nvPr/>
        </p:nvSpPr>
        <p:spPr>
          <a:xfrm>
            <a:off x="9836148" y="2057400"/>
            <a:ext cx="1973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not sure what companies you want to use, you can click on industries to see the top trends in various areas. </a:t>
            </a:r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B58CEED-17BC-4133-BDEB-A302CF2C23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484" r="3119" b="6731"/>
          <a:stretch/>
        </p:blipFill>
        <p:spPr>
          <a:xfrm>
            <a:off x="1141413" y="1600200"/>
            <a:ext cx="9144000" cy="44481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F86D86-D73C-49C4-AB75-3D43B22BA254}"/>
              </a:ext>
            </a:extLst>
          </p:cNvPr>
          <p:cNvCxnSpPr/>
          <p:nvPr/>
        </p:nvCxnSpPr>
        <p:spPr>
          <a:xfrm>
            <a:off x="1370012" y="1143000"/>
            <a:ext cx="228600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7CBFB1-ACB3-40E7-A609-61F495931192}"/>
              </a:ext>
            </a:extLst>
          </p:cNvPr>
          <p:cNvSpPr txBox="1"/>
          <p:nvPr/>
        </p:nvSpPr>
        <p:spPr>
          <a:xfrm>
            <a:off x="1065212" y="41162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number shows the current price for 1 share of the company.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1B57D3-3D89-49D7-846F-1BCA9676270D}"/>
              </a:ext>
            </a:extLst>
          </p:cNvPr>
          <p:cNvCxnSpPr>
            <a:cxnSpLocks/>
          </p:cNvCxnSpPr>
          <p:nvPr/>
        </p:nvCxnSpPr>
        <p:spPr>
          <a:xfrm flipH="1">
            <a:off x="3122612" y="1295400"/>
            <a:ext cx="13716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ACD877-7E9A-4642-BB8A-FEAC48A056A2}"/>
              </a:ext>
            </a:extLst>
          </p:cNvPr>
          <p:cNvSpPr txBox="1"/>
          <p:nvPr/>
        </p:nvSpPr>
        <p:spPr>
          <a:xfrm>
            <a:off x="4511674" y="20946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percent change for the day to that point.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970A53-F9EE-4534-AA35-3576ED659C1F}"/>
              </a:ext>
            </a:extLst>
          </p:cNvPr>
          <p:cNvCxnSpPr>
            <a:cxnSpLocks/>
          </p:cNvCxnSpPr>
          <p:nvPr/>
        </p:nvCxnSpPr>
        <p:spPr>
          <a:xfrm flipH="1">
            <a:off x="2741612" y="1362760"/>
            <a:ext cx="4038600" cy="2371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D3A241-2451-448B-BC35-FB5253E46C7E}"/>
              </a:ext>
            </a:extLst>
          </p:cNvPr>
          <p:cNvSpPr txBox="1"/>
          <p:nvPr/>
        </p:nvSpPr>
        <p:spPr>
          <a:xfrm>
            <a:off x="6797674" y="228599"/>
            <a:ext cx="373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closing price from the day before. This is the price we will use for buying and eventually selling.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4C288D-247F-4FA0-8714-7E7E4F6510AB}"/>
              </a:ext>
            </a:extLst>
          </p:cNvPr>
          <p:cNvCxnSpPr>
            <a:cxnSpLocks/>
          </p:cNvCxnSpPr>
          <p:nvPr/>
        </p:nvCxnSpPr>
        <p:spPr>
          <a:xfrm flipH="1" flipV="1">
            <a:off x="2838450" y="5181600"/>
            <a:ext cx="284162" cy="1038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2F7664-4422-49E4-9DFD-3A56DFE206F2}"/>
              </a:ext>
            </a:extLst>
          </p:cNvPr>
          <p:cNvSpPr txBox="1"/>
          <p:nvPr/>
        </p:nvSpPr>
        <p:spPr>
          <a:xfrm>
            <a:off x="3427412" y="604837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shows the 52 week (1year) high and low price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1B6DA3-FD74-4E3C-B2E3-37C6E1F31977}"/>
              </a:ext>
            </a:extLst>
          </p:cNvPr>
          <p:cNvCxnSpPr>
            <a:cxnSpLocks/>
          </p:cNvCxnSpPr>
          <p:nvPr/>
        </p:nvCxnSpPr>
        <p:spPr>
          <a:xfrm flipH="1">
            <a:off x="5541168" y="3071902"/>
            <a:ext cx="4764088" cy="652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9AD7B93-CD56-422D-BC78-E880380C728E}"/>
              </a:ext>
            </a:extLst>
          </p:cNvPr>
          <p:cNvSpPr txBox="1"/>
          <p:nvPr/>
        </p:nvSpPr>
        <p:spPr>
          <a:xfrm>
            <a:off x="10509250" y="1362938"/>
            <a:ext cx="13716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default this graph shows you the ups and downs for the day. You should look at longer trends by clicking the other options at the top in order to get a better idea of the stock.  </a:t>
            </a:r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F97A4D4-396C-478F-A613-5E79E90659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025" r="2447" b="6319"/>
          <a:stretch/>
        </p:blipFill>
        <p:spPr>
          <a:xfrm>
            <a:off x="1809750" y="1524000"/>
            <a:ext cx="8569324" cy="418299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BEA1E6-01EA-42F3-832E-6098E357EAD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2360612" y="1337503"/>
            <a:ext cx="838200" cy="1939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3CC3DB-6E6E-4F64-9CA1-7F27FDDF2017}"/>
              </a:ext>
            </a:extLst>
          </p:cNvPr>
          <p:cNvSpPr txBox="1"/>
          <p:nvPr/>
        </p:nvSpPr>
        <p:spPr>
          <a:xfrm>
            <a:off x="1293812" y="137174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read more about your company and for journal entry #1, you can click the news tab to read the latest news about that company.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2AE249-B8EE-4116-9E61-FEA7F88A53D8}"/>
              </a:ext>
            </a:extLst>
          </p:cNvPr>
          <p:cNvCxnSpPr>
            <a:cxnSpLocks/>
          </p:cNvCxnSpPr>
          <p:nvPr/>
        </p:nvCxnSpPr>
        <p:spPr>
          <a:xfrm>
            <a:off x="8435975" y="1337503"/>
            <a:ext cx="0" cy="1558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3E566B3-9711-4F4A-9BC4-AA563965CCE4}"/>
              </a:ext>
            </a:extLst>
          </p:cNvPr>
          <p:cNvSpPr txBox="1"/>
          <p:nvPr/>
        </p:nvSpPr>
        <p:spPr>
          <a:xfrm>
            <a:off x="6704013" y="137174"/>
            <a:ext cx="4495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interested in other companies that are similar to the one you are looking up, you can look to the right and find this section to have a quick comparison .</a:t>
            </a:r>
          </a:p>
        </p:txBody>
      </p:sp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BACF95-89D2-459A-9944-01000A2C8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83" r="1237" b="5543"/>
          <a:stretch/>
        </p:blipFill>
        <p:spPr>
          <a:xfrm>
            <a:off x="130174" y="1981200"/>
            <a:ext cx="12038013" cy="449580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040896-B17D-43C0-901B-0B4AC42792E9}"/>
              </a:ext>
            </a:extLst>
          </p:cNvPr>
          <p:cNvCxnSpPr>
            <a:cxnSpLocks/>
          </p:cNvCxnSpPr>
          <p:nvPr/>
        </p:nvCxnSpPr>
        <p:spPr>
          <a:xfrm flipH="1">
            <a:off x="3732212" y="1752600"/>
            <a:ext cx="76200" cy="1481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0519D3-68F2-4BF7-A437-870A8003800F}"/>
              </a:ext>
            </a:extLst>
          </p:cNvPr>
          <p:cNvSpPr txBox="1"/>
          <p:nvPr/>
        </p:nvSpPr>
        <p:spPr>
          <a:xfrm>
            <a:off x="2436812" y="685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profile tab will give you more information about the company including a description. This is useful for your company research portion.  </a:t>
            </a:r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813DC-19FF-4D84-ADEE-EE2AD8443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9" r="26869" b="5544"/>
          <a:stretch/>
        </p:blipFill>
        <p:spPr>
          <a:xfrm>
            <a:off x="1522412" y="1590674"/>
            <a:ext cx="8913813" cy="525780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C4E282-3589-418A-B59E-C5E6674A39A4}"/>
              </a:ext>
            </a:extLst>
          </p:cNvPr>
          <p:cNvCxnSpPr>
            <a:cxnSpLocks/>
          </p:cNvCxnSpPr>
          <p:nvPr/>
        </p:nvCxnSpPr>
        <p:spPr>
          <a:xfrm>
            <a:off x="2360612" y="1371600"/>
            <a:ext cx="1828800" cy="1100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C3B6BB-4438-4114-84E5-E31141713B1D}"/>
              </a:ext>
            </a:extLst>
          </p:cNvPr>
          <p:cNvSpPr txBox="1"/>
          <p:nvPr/>
        </p:nvSpPr>
        <p:spPr>
          <a:xfrm>
            <a:off x="1256506" y="448270"/>
            <a:ext cx="403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statistics tab will give you more information that you will find helpful when completing journals. 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36</TotalTime>
  <Words>280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Currency Symbols 16x9</vt:lpstr>
      <vt:lpstr>Stock Market Project </vt:lpstr>
      <vt:lpstr>Yahoo Finance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Market Project</dc:title>
  <dc:creator>Samer Kaddah</dc:creator>
  <cp:lastModifiedBy>Dennis Roberts</cp:lastModifiedBy>
  <cp:revision>4</cp:revision>
  <dcterms:created xsi:type="dcterms:W3CDTF">2018-08-22T22:01:54Z</dcterms:created>
  <dcterms:modified xsi:type="dcterms:W3CDTF">2018-08-23T19:27:48Z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