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62" r:id="rId4"/>
    <p:sldId id="259" r:id="rId5"/>
    <p:sldId id="260" r:id="rId6"/>
    <p:sldId id="261" r:id="rId7"/>
    <p:sldId id="258"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4066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1228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873149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91041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786578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84117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603746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256532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7589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68038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88353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5507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553580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935957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04646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77833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81140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40098879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Contract Theory</a:t>
            </a:r>
            <a:endParaRPr lang="en-US" dirty="0"/>
          </a:p>
        </p:txBody>
      </p:sp>
    </p:spTree>
    <p:extLst>
      <p:ext uri="{BB962C8B-B14F-4D97-AF65-F5344CB8AC3E}">
        <p14:creationId xmlns:p14="http://schemas.microsoft.com/office/powerpoint/2010/main" val="53973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Contract Theory</a:t>
            </a:r>
            <a:endParaRPr lang="en-US" dirty="0"/>
          </a:p>
        </p:txBody>
      </p:sp>
      <p:sp>
        <p:nvSpPr>
          <p:cNvPr id="3" name="Content Placeholder 2"/>
          <p:cNvSpPr>
            <a:spLocks noGrp="1"/>
          </p:cNvSpPr>
          <p:nvPr>
            <p:ph idx="1"/>
          </p:nvPr>
        </p:nvSpPr>
        <p:spPr/>
        <p:txBody>
          <a:bodyPr/>
          <a:lstStyle/>
          <a:p>
            <a:r>
              <a:rPr lang="en-US" dirty="0" smtClean="0"/>
              <a:t>People </a:t>
            </a:r>
            <a:r>
              <a:rPr lang="en-US" dirty="0"/>
              <a:t>live together in society in accordance with an agreement that establishes moral and political rules of </a:t>
            </a:r>
            <a:r>
              <a:rPr lang="en-US" dirty="0" smtClean="0"/>
              <a:t>behavior</a:t>
            </a:r>
          </a:p>
          <a:p>
            <a:r>
              <a:rPr lang="en-US" dirty="0" smtClean="0"/>
              <a:t>Morality </a:t>
            </a:r>
            <a:r>
              <a:rPr lang="en-US" dirty="0"/>
              <a:t>is the set of rules governing behavior that rational people accept, on the condition that others accept them </a:t>
            </a:r>
            <a:r>
              <a:rPr lang="en-US" dirty="0" smtClean="0"/>
              <a:t>too</a:t>
            </a:r>
            <a:endParaRPr lang="en-US" dirty="0"/>
          </a:p>
          <a:p>
            <a:r>
              <a:rPr lang="en-US" dirty="0"/>
              <a:t>Social contracts can be explicit, such as laws, or implicit, such as raising one’s hand in class to </a:t>
            </a:r>
            <a:r>
              <a:rPr lang="en-US" dirty="0" smtClean="0"/>
              <a:t>speak</a:t>
            </a:r>
          </a:p>
          <a:p>
            <a:r>
              <a:rPr lang="en-US" dirty="0"/>
              <a:t>The U.S. Constitution is often cited as an explicit example of part of America’s social contract.  It sets out what the government can and cannot do. People who choose to live in America agree to be governed by the moral and political obligations outlined in the Constitution’s social </a:t>
            </a:r>
            <a:r>
              <a:rPr lang="en-US" dirty="0" smtClean="0"/>
              <a:t>contract</a:t>
            </a:r>
          </a:p>
          <a:p>
            <a:endParaRPr lang="en-US" dirty="0"/>
          </a:p>
        </p:txBody>
      </p:sp>
    </p:spTree>
    <p:extLst>
      <p:ext uri="{BB962C8B-B14F-4D97-AF65-F5344CB8AC3E}">
        <p14:creationId xmlns:p14="http://schemas.microsoft.com/office/powerpoint/2010/main" val="3734694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Mayflower Compact (1620)</a:t>
            </a:r>
            <a:endParaRPr lang="en-US" dirty="0"/>
          </a:p>
        </p:txBody>
      </p:sp>
      <p:sp>
        <p:nvSpPr>
          <p:cNvPr id="3" name="Content Placeholder 2"/>
          <p:cNvSpPr>
            <a:spLocks noGrp="1"/>
          </p:cNvSpPr>
          <p:nvPr>
            <p:ph idx="1"/>
          </p:nvPr>
        </p:nvSpPr>
        <p:spPr/>
        <p:txBody>
          <a:bodyPr/>
          <a:lstStyle/>
          <a:p>
            <a:r>
              <a:rPr lang="en-US" dirty="0" smtClean="0"/>
              <a:t>Discontent between The Pilgrims and others when ship landed near Cape Cod in Massachusetts – no longer under Virginia Company charter</a:t>
            </a:r>
          </a:p>
          <a:p>
            <a:r>
              <a:rPr lang="en-US" dirty="0" smtClean="0"/>
              <a:t>Pilgrims realized life without laws could be catastrophic</a:t>
            </a:r>
          </a:p>
          <a:p>
            <a:r>
              <a:rPr lang="en-US" dirty="0" smtClean="0"/>
              <a:t>Brief document bound signers into a “civil body politic” with the purpose of </a:t>
            </a:r>
            <a:r>
              <a:rPr lang="en-US" dirty="0"/>
              <a:t>forming a government and pledged them to abide by any laws and regulations that would later be established “for the general good of the colony</a:t>
            </a:r>
            <a:r>
              <a:rPr lang="en-US" dirty="0" smtClean="0"/>
              <a:t>.”</a:t>
            </a:r>
          </a:p>
          <a:p>
            <a:r>
              <a:rPr lang="en-US" dirty="0" smtClean="0"/>
              <a:t>With </a:t>
            </a:r>
            <a:r>
              <a:rPr lang="en-US" dirty="0"/>
              <a:t>its fundamental principles of self-government and common consent, has been interpreted as an important step in the evolution of democratic government in </a:t>
            </a:r>
            <a:r>
              <a:rPr lang="en-US" dirty="0" smtClean="0"/>
              <a:t>America</a:t>
            </a:r>
          </a:p>
          <a:p>
            <a:endParaRPr lang="en-US" dirty="0"/>
          </a:p>
        </p:txBody>
      </p:sp>
    </p:spTree>
    <p:extLst>
      <p:ext uri="{BB962C8B-B14F-4D97-AF65-F5344CB8AC3E}">
        <p14:creationId xmlns:p14="http://schemas.microsoft.com/office/powerpoint/2010/main" val="1866729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a:t>
            </a:r>
            <a:endParaRPr lang="en-US" dirty="0"/>
          </a:p>
        </p:txBody>
      </p:sp>
      <p:sp>
        <p:nvSpPr>
          <p:cNvPr id="3" name="Content Placeholder 2"/>
          <p:cNvSpPr>
            <a:spLocks noGrp="1"/>
          </p:cNvSpPr>
          <p:nvPr>
            <p:ph idx="1"/>
          </p:nvPr>
        </p:nvSpPr>
        <p:spPr>
          <a:xfrm>
            <a:off x="1126950" y="1979027"/>
            <a:ext cx="8946541" cy="4195481"/>
          </a:xfrm>
        </p:spPr>
        <p:txBody>
          <a:bodyPr/>
          <a:lstStyle/>
          <a:p>
            <a:r>
              <a:rPr lang="en-US" i="1" dirty="0" smtClean="0"/>
              <a:t>Second Treatise of Government</a:t>
            </a:r>
          </a:p>
          <a:p>
            <a:r>
              <a:rPr lang="en-US" dirty="0" smtClean="0"/>
              <a:t>State of Nature is peaceful</a:t>
            </a:r>
          </a:p>
          <a:p>
            <a:r>
              <a:rPr lang="en-US" dirty="0" smtClean="0"/>
              <a:t>Humans inherently understand right and wrong and should be trusted to do the right thing</a:t>
            </a:r>
          </a:p>
          <a:p>
            <a:r>
              <a:rPr lang="en-US" dirty="0" smtClean="0"/>
              <a:t>Believed in Natural Rights – Life, Liberty, and Property – influenced Thomas Jefferson while writing the Declaration of Independence</a:t>
            </a:r>
          </a:p>
          <a:p>
            <a:r>
              <a:rPr lang="en-US" dirty="0" smtClean="0"/>
              <a:t>Government can only exist with the consent of the governed – if government does not protect its citizens and their property it can be replaced by the people</a:t>
            </a:r>
          </a:p>
          <a:p>
            <a:r>
              <a:rPr lang="en-US" dirty="0" smtClean="0"/>
              <a:t>Citizens give up right to seek retribution with expectation that the government will provide justice for crimes committed against us</a:t>
            </a:r>
          </a:p>
          <a:p>
            <a:pPr marL="0" indent="0">
              <a:buNone/>
            </a:pPr>
            <a:endParaRPr lang="en-US" dirty="0" smtClean="0"/>
          </a:p>
          <a:p>
            <a:endParaRPr lang="en-US" dirty="0" smtClean="0"/>
          </a:p>
          <a:p>
            <a:endParaRPr lang="en-US" dirty="0" smtClean="0"/>
          </a:p>
          <a:p>
            <a:endParaRPr lang="en-US" dirty="0" smtClean="0"/>
          </a:p>
          <a:p>
            <a:endParaRPr lang="en-US" i="1" dirty="0"/>
          </a:p>
        </p:txBody>
      </p:sp>
    </p:spTree>
    <p:extLst>
      <p:ext uri="{BB962C8B-B14F-4D97-AF65-F5344CB8AC3E}">
        <p14:creationId xmlns:p14="http://schemas.microsoft.com/office/powerpoint/2010/main" val="137557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Rights</a:t>
            </a:r>
            <a:endParaRPr lang="en-US" dirty="0"/>
          </a:p>
        </p:txBody>
      </p:sp>
      <p:sp>
        <p:nvSpPr>
          <p:cNvPr id="3" name="Content Placeholder 2"/>
          <p:cNvSpPr>
            <a:spLocks noGrp="1"/>
          </p:cNvSpPr>
          <p:nvPr>
            <p:ph idx="1"/>
          </p:nvPr>
        </p:nvSpPr>
        <p:spPr/>
        <p:txBody>
          <a:bodyPr/>
          <a:lstStyle/>
          <a:p>
            <a:r>
              <a:rPr lang="en-US" sz="3200" dirty="0" smtClean="0"/>
              <a:t>Rights that are god given</a:t>
            </a:r>
          </a:p>
          <a:p>
            <a:r>
              <a:rPr lang="en-US" sz="3200" dirty="0" smtClean="0"/>
              <a:t>Cannot be taken or given away unless one acts outside the law of reason</a:t>
            </a:r>
          </a:p>
          <a:p>
            <a:r>
              <a:rPr lang="en-US" sz="3200" dirty="0" smtClean="0"/>
              <a:t>Also referred to as inalienable or unalienable rights</a:t>
            </a:r>
          </a:p>
          <a:p>
            <a:pPr marL="0" indent="0">
              <a:buNone/>
            </a:pPr>
            <a:endParaRPr lang="en-US" sz="3200" dirty="0" smtClean="0"/>
          </a:p>
          <a:p>
            <a:endParaRPr lang="en-US" dirty="0"/>
          </a:p>
        </p:txBody>
      </p:sp>
    </p:spTree>
    <p:extLst>
      <p:ext uri="{BB962C8B-B14F-4D97-AF65-F5344CB8AC3E}">
        <p14:creationId xmlns:p14="http://schemas.microsoft.com/office/powerpoint/2010/main" val="3244161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Rights</a:t>
            </a:r>
            <a:endParaRPr lang="en-US" dirty="0"/>
          </a:p>
        </p:txBody>
      </p:sp>
      <p:sp>
        <p:nvSpPr>
          <p:cNvPr id="3" name="Content Placeholder 2"/>
          <p:cNvSpPr>
            <a:spLocks noGrp="1"/>
          </p:cNvSpPr>
          <p:nvPr>
            <p:ph idx="1"/>
          </p:nvPr>
        </p:nvSpPr>
        <p:spPr/>
        <p:txBody>
          <a:bodyPr/>
          <a:lstStyle/>
          <a:p>
            <a:r>
              <a:rPr lang="en-US" dirty="0" smtClean="0"/>
              <a:t>From the Declaration of Independence:</a:t>
            </a:r>
          </a:p>
          <a:p>
            <a:endParaRPr lang="en-US" dirty="0"/>
          </a:p>
          <a:p>
            <a:r>
              <a:rPr lang="en-US" dirty="0" smtClean="0"/>
              <a:t>We </a:t>
            </a:r>
            <a:r>
              <a:rPr lang="en-US" dirty="0"/>
              <a:t>hold these truths to be self-evident: That all men are created equal; that they are endowed by their Creator with certain unalienable rights; that among these are </a:t>
            </a:r>
            <a:r>
              <a:rPr lang="en-US" b="1" u="sng" dirty="0"/>
              <a:t>life, liberty, and the pursuit of happiness</a:t>
            </a:r>
            <a:r>
              <a:rPr lang="en-US" dirty="0"/>
              <a:t>; that, to secure these rights, governments are instituted among men, deriving their just powers from the consent of the governed;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a:t>
            </a:r>
            <a:endParaRPr lang="en-US" dirty="0" smtClean="0"/>
          </a:p>
        </p:txBody>
      </p:sp>
    </p:spTree>
    <p:extLst>
      <p:ext uri="{BB962C8B-B14F-4D97-AF65-F5344CB8AC3E}">
        <p14:creationId xmlns:p14="http://schemas.microsoft.com/office/powerpoint/2010/main" val="1378442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Hobbes</a:t>
            </a:r>
            <a:endParaRPr lang="en-US" dirty="0"/>
          </a:p>
        </p:txBody>
      </p:sp>
      <p:sp>
        <p:nvSpPr>
          <p:cNvPr id="3" name="Content Placeholder 2"/>
          <p:cNvSpPr>
            <a:spLocks noGrp="1"/>
          </p:cNvSpPr>
          <p:nvPr>
            <p:ph idx="1"/>
          </p:nvPr>
        </p:nvSpPr>
        <p:spPr/>
        <p:txBody>
          <a:bodyPr/>
          <a:lstStyle/>
          <a:p>
            <a:r>
              <a:rPr lang="en-US" i="1" dirty="0" smtClean="0"/>
              <a:t>Leviathan</a:t>
            </a:r>
          </a:p>
          <a:p>
            <a:r>
              <a:rPr lang="en-US" dirty="0" smtClean="0"/>
              <a:t>State of Nature is anarchic</a:t>
            </a:r>
          </a:p>
          <a:p>
            <a:r>
              <a:rPr lang="en-US" dirty="0" smtClean="0"/>
              <a:t>Natural state of man is one of fear and violence</a:t>
            </a:r>
          </a:p>
          <a:p>
            <a:r>
              <a:rPr lang="en-US" dirty="0" smtClean="0"/>
              <a:t>People are inherently selfish and will do what is necessary to preserve their own life even at the expense of someone else </a:t>
            </a:r>
          </a:p>
          <a:p>
            <a:r>
              <a:rPr lang="en-US" dirty="0" smtClean="0"/>
              <a:t>Private property cannot exist without laws to protect ownership</a:t>
            </a:r>
          </a:p>
          <a:p>
            <a:r>
              <a:rPr lang="en-US" dirty="0"/>
              <a:t>Citizens are only permitted to own so long as the State permits it or finds it useful. The State is the real, ultimate owner of everything </a:t>
            </a:r>
            <a:endParaRPr lang="en-US" dirty="0" smtClean="0"/>
          </a:p>
          <a:p>
            <a:r>
              <a:rPr lang="en-US" dirty="0" smtClean="0"/>
              <a:t>The many give up freedom in exchange for safety</a:t>
            </a:r>
          </a:p>
          <a:p>
            <a:r>
              <a:rPr lang="en-US" dirty="0" smtClean="0"/>
              <a:t>Believed a monarchy was best form of government</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71996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Social Contracts</a:t>
            </a:r>
            <a:endParaRPr lang="en-US" dirty="0"/>
          </a:p>
        </p:txBody>
      </p:sp>
      <p:sp>
        <p:nvSpPr>
          <p:cNvPr id="3" name="Content Placeholder 2"/>
          <p:cNvSpPr>
            <a:spLocks noGrp="1"/>
          </p:cNvSpPr>
          <p:nvPr>
            <p:ph idx="1"/>
          </p:nvPr>
        </p:nvSpPr>
        <p:spPr/>
        <p:txBody>
          <a:bodyPr>
            <a:normAutofit/>
          </a:bodyPr>
          <a:lstStyle/>
          <a:p>
            <a:r>
              <a:rPr lang="en-US" sz="2400" dirty="0" smtClean="0"/>
              <a:t>What are some examples of modern social contracts in which we give up some freedom in exchange for safety and order?</a:t>
            </a:r>
          </a:p>
          <a:p>
            <a:pPr lvl="1"/>
            <a:r>
              <a:rPr lang="en-US" sz="2400" dirty="0" smtClean="0"/>
              <a:t>TSA?</a:t>
            </a:r>
          </a:p>
          <a:p>
            <a:pPr lvl="1"/>
            <a:endParaRPr lang="en-US" sz="2400" dirty="0"/>
          </a:p>
          <a:p>
            <a:pPr lvl="1"/>
            <a:r>
              <a:rPr lang="en-US" sz="2400" dirty="0" smtClean="0"/>
              <a:t>Traffic Laws?</a:t>
            </a:r>
          </a:p>
          <a:p>
            <a:pPr lvl="1"/>
            <a:endParaRPr lang="en-US" sz="2400" dirty="0"/>
          </a:p>
          <a:p>
            <a:pPr lvl="1"/>
            <a:r>
              <a:rPr lang="en-US" sz="2400" dirty="0" smtClean="0"/>
              <a:t>Any other examples?</a:t>
            </a:r>
          </a:p>
        </p:txBody>
      </p:sp>
    </p:spTree>
    <p:extLst>
      <p:ext uri="{BB962C8B-B14F-4D97-AF65-F5344CB8AC3E}">
        <p14:creationId xmlns:p14="http://schemas.microsoft.com/office/powerpoint/2010/main" val="29947309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25</TotalTime>
  <Words>607</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Social Contract Theory</vt:lpstr>
      <vt:lpstr>Social Contract Theory</vt:lpstr>
      <vt:lpstr>The Mayflower Compact (1620)</vt:lpstr>
      <vt:lpstr>John Locke</vt:lpstr>
      <vt:lpstr>Natural Rights</vt:lpstr>
      <vt:lpstr>Natural Rights</vt:lpstr>
      <vt:lpstr>Thomas Hobbes</vt:lpstr>
      <vt:lpstr>Modern Social Contracts</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Contract Theory</dc:title>
  <dc:creator>Dennis Roberts</dc:creator>
  <cp:lastModifiedBy>Dennis Roberts</cp:lastModifiedBy>
  <cp:revision>7</cp:revision>
  <dcterms:created xsi:type="dcterms:W3CDTF">2018-07-30T19:12:07Z</dcterms:created>
  <dcterms:modified xsi:type="dcterms:W3CDTF">2018-08-09T12:48:49Z</dcterms:modified>
</cp:coreProperties>
</file>