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7" r:id="rId10"/>
    <p:sldId id="268" r:id="rId11"/>
  </p:sldIdLst>
  <p:sldSz cx="13004800" cy="9753600"/>
  <p:notesSz cx="6858000" cy="9144000"/>
  <p:defaultTextStyle>
    <a:lvl1pPr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1pPr>
    <a:lvl2pPr indent="2286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2pPr>
    <a:lvl3pPr indent="4572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3pPr>
    <a:lvl4pPr indent="6858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4pPr>
    <a:lvl5pPr indent="9144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5pPr>
    <a:lvl6pPr indent="11430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6pPr>
    <a:lvl7pPr indent="13716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7pPr>
    <a:lvl8pPr indent="16002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8pPr>
    <a:lvl9pPr indent="18288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2425784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821270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3409047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9477446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22344232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2224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0522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7793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3942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lk_Line_Box_10x7.png"/>
          <p:cNvPicPr/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/>
          <p:nvPr/>
        </p:nvPicPr>
        <p:blipFill>
          <a:blip r:embed="rId1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titleStyle>
    <p:bodyStyle>
      <a:lvl1pPr marL="444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1pPr>
      <a:lvl2pPr marL="889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2pPr>
      <a:lvl3pPr marL="1333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3pPr>
      <a:lvl4pPr marL="1778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4pPr>
      <a:lvl5pPr marL="2222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5pPr>
      <a:lvl6pPr marL="2667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6pPr>
      <a:lvl7pPr marL="3111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7pPr>
      <a:lvl8pPr marL="3556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8pPr>
      <a:lvl9pPr marL="4000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07272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 dirty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AP </a:t>
            </a:r>
            <a:r>
              <a:rPr sz="4800" b="1" cap="all" spc="384" dirty="0" err="1" smtClean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Go</a:t>
            </a:r>
            <a:r>
              <a:rPr lang="en-US" sz="4800" b="1" cap="all" spc="384" dirty="0" err="1" smtClean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v</a:t>
            </a:r>
            <a:r>
              <a:rPr sz="4800" b="1" cap="all" spc="384" dirty="0" err="1" smtClean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:Separation</a:t>
            </a:r>
            <a:r>
              <a:rPr sz="4800" b="1" cap="all" spc="384" dirty="0" smtClean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 </a:t>
            </a:r>
            <a:r>
              <a:rPr sz="4800" b="1" cap="all" spc="384" dirty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Of Powers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ctr" defTabSz="519937">
              <a:defRPr sz="3204" spc="256">
                <a:effectLst>
                  <a:outerShdw blurRad="22606" dist="22606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endParaRPr sz="3204" cap="all" spc="256" dirty="0">
              <a:solidFill>
                <a:srgbClr val="3E3B39"/>
              </a:solidFill>
              <a:effectLst>
                <a:outerShdw blurRad="22606" dist="22606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A Brief Intro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596635" y="1572154"/>
            <a:ext cx="11811529" cy="7407739"/>
          </a:xfrm>
          <a:prstGeom prst="rect">
            <a:avLst/>
          </a:prstGeom>
        </p:spPr>
        <p:txBody>
          <a:bodyPr/>
          <a:lstStyle/>
          <a:p>
            <a:pPr marL="0" lvl="0" indent="0" defTabSz="414781">
              <a:spcBef>
                <a:spcPts val="22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endParaRPr sz="2556" dirty="0">
              <a:solidFill>
                <a:srgbClr val="5E524C"/>
              </a:solidFill>
              <a:effectLst>
                <a:outerShdw blurRad="18034" dist="18034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631189" lvl="1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 dirty="0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Dividing (separating) government powers among different branches of government</a:t>
            </a:r>
          </a:p>
          <a:p>
            <a:pPr marL="315594" lvl="0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 dirty="0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What is the purpose of it?</a:t>
            </a:r>
          </a:p>
          <a:p>
            <a:pPr marL="631189" lvl="1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 dirty="0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To prevent one person (branch) from gaining (usurping) too much power </a:t>
            </a:r>
          </a:p>
          <a:p>
            <a:pPr marL="315594" lvl="0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 dirty="0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Baron De Montesquieu - French Enlightenment Thinker </a:t>
            </a:r>
          </a:p>
          <a:p>
            <a:pPr marL="631189" lvl="1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 dirty="0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Spirit of Laws (1748):</a:t>
            </a:r>
          </a:p>
          <a:p>
            <a:pPr marL="946784" lvl="2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 dirty="0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Advocated for 3 branches of government</a:t>
            </a:r>
          </a:p>
          <a:p>
            <a:pPr marL="315594" lvl="0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 dirty="0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How is it seen in the US government?</a:t>
            </a:r>
          </a:p>
          <a:p>
            <a:pPr marL="631189" lvl="1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 dirty="0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3 branches - Legislative (Congress), Executive (President), Judicial (Court System -&gt; Supreme Court)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Article 1 Of The Constitution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563033" y="2112433"/>
            <a:ext cx="11878734" cy="6951134"/>
          </a:xfrm>
          <a:prstGeom prst="rect">
            <a:avLst/>
          </a:prstGeom>
        </p:spPr>
        <p:txBody>
          <a:bodyPr/>
          <a:lstStyle/>
          <a:p>
            <a:pPr marL="0" lvl="0" indent="0" defTabSz="426466">
              <a:spcBef>
                <a:spcPts val="23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endParaRPr sz="2628" dirty="0">
              <a:solidFill>
                <a:srgbClr val="5E524C"/>
              </a:solidFill>
              <a:effectLst>
                <a:outerShdw blurRad="18542" dist="18542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648970" lvl="1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 dirty="0" smtClean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establishes </a:t>
            </a:r>
            <a:r>
              <a:rPr sz="2628" dirty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the legislative branch through Congress </a:t>
            </a:r>
          </a:p>
          <a:p>
            <a:pPr marL="324485" lvl="0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 dirty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What are some powers specifically given to Congress?</a:t>
            </a:r>
          </a:p>
          <a:p>
            <a:pPr marL="648970" lvl="1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 dirty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Can declare war, collect taxes and tariffs, regulate trade - </a:t>
            </a:r>
            <a:r>
              <a:rPr sz="2628" dirty="0" smtClean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inter</a:t>
            </a:r>
            <a:r>
              <a:rPr lang="en-US" sz="2628" dirty="0" smtClean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state</a:t>
            </a:r>
            <a:r>
              <a:rPr sz="2628" dirty="0" smtClean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  <a:r>
              <a:rPr sz="2628" dirty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and foreign, coin $, establish post offices, create courts, establish the number of justices on the Supreme Court</a:t>
            </a:r>
          </a:p>
          <a:p>
            <a:pPr marL="648970" lvl="1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 dirty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House - vote to impeach, start revenue bills</a:t>
            </a:r>
          </a:p>
          <a:p>
            <a:pPr marL="648970" lvl="1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 dirty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Senate - jurors in an impeachment trial, ratify treaties and presidential appointments</a:t>
            </a:r>
          </a:p>
          <a:p>
            <a:pPr marL="324485" lvl="0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 dirty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Members of Congress cannot serve in Congress and simultaneously hold a position in the Executive Branch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Article 2 Of The Constitution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44499" y="2264833"/>
            <a:ext cx="12051640" cy="6756930"/>
          </a:xfrm>
          <a:prstGeom prst="rect">
            <a:avLst/>
          </a:prstGeom>
        </p:spPr>
        <p:txBody>
          <a:bodyPr/>
          <a:lstStyle/>
          <a:p>
            <a:pPr marL="360045" lvl="0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916" dirty="0">
              <a:solidFill>
                <a:srgbClr val="5E524C"/>
              </a:solidFill>
              <a:effectLst>
                <a:outerShdw blurRad="20574" dist="20574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720090" lvl="1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 dirty="0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It created the executive branch through the President, Vice President, and others (No mention of the cabinet) </a:t>
            </a:r>
          </a:p>
          <a:p>
            <a:pPr marL="360045" lvl="0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 dirty="0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What are some powers specifically given to the Executive Branch?</a:t>
            </a:r>
          </a:p>
          <a:p>
            <a:pPr marL="720090" lvl="1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 dirty="0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Commander-in-chief (Cannot declare </a:t>
            </a:r>
            <a:r>
              <a:rPr sz="2916" dirty="0" smtClean="0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wa</a:t>
            </a:r>
            <a:r>
              <a:rPr lang="en-US" sz="2916" dirty="0" smtClean="0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r)</a:t>
            </a:r>
            <a:endParaRPr sz="2916" dirty="0">
              <a:solidFill>
                <a:srgbClr val="5E524C"/>
              </a:solidFill>
              <a:effectLst>
                <a:outerShdw blurRad="20574" dist="20574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720090" lvl="1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 dirty="0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Make treaties and appoint officials (subject to Senate approval)</a:t>
            </a:r>
          </a:p>
          <a:p>
            <a:pPr marL="720090" lvl="1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 dirty="0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Call special sessions for Congress</a:t>
            </a:r>
          </a:p>
          <a:p>
            <a:pPr marL="720090" lvl="1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 dirty="0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Enforce laws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Article 3 Of The Constitution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487031" y="2603500"/>
            <a:ext cx="12030739" cy="6444589"/>
          </a:xfrm>
          <a:prstGeom prst="rect">
            <a:avLst/>
          </a:prstGeom>
        </p:spPr>
        <p:txBody>
          <a:bodyPr/>
          <a:lstStyle/>
          <a:p>
            <a:pPr marL="0" lvl="0" indent="0" defTabSz="420624">
              <a:spcBef>
                <a:spcPts val="23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endParaRPr sz="2592" dirty="0">
              <a:solidFill>
                <a:srgbClr val="5E524C"/>
              </a:solidFill>
              <a:effectLst>
                <a:outerShdw blurRad="18288" dist="18288" dir="5520000" rotWithShape="0">
                  <a:srgbClr val="FFFFFF">
                    <a:alpha val="71999"/>
                  </a:srgbClr>
                </a:outerShdw>
              </a:effectLst>
            </a:endParaRPr>
          </a:p>
          <a:p>
            <a:pPr marL="640080" lvl="1" indent="-320040" defTabSz="420624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92" dirty="0">
                <a:solidFill>
                  <a:srgbClr val="5E524C"/>
                </a:solidFill>
                <a:effectLst>
                  <a:outerShdw blurRad="18288" dist="18288" dir="5520000" rotWithShape="0">
                    <a:srgbClr val="FFFFFF">
                      <a:alpha val="71999"/>
                    </a:srgbClr>
                  </a:outerShdw>
                </a:effectLst>
              </a:rPr>
              <a:t>It established the Judicial branch through the Supreme Court and lower courts</a:t>
            </a:r>
          </a:p>
          <a:p>
            <a:pPr marL="320040" lvl="0" indent="-320040" defTabSz="420624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92" dirty="0">
                <a:solidFill>
                  <a:srgbClr val="5E524C"/>
                </a:solidFill>
                <a:effectLst>
                  <a:outerShdw blurRad="18288" dist="18288" dir="5520000" rotWithShape="0">
                    <a:srgbClr val="FFFFFF">
                      <a:alpha val="71999"/>
                    </a:srgbClr>
                  </a:outerShdw>
                </a:effectLst>
              </a:rPr>
              <a:t>What are some powers specifically given to the Judicial Branch?</a:t>
            </a:r>
          </a:p>
          <a:p>
            <a:pPr marL="640080" lvl="1" indent="-320040" defTabSz="420624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92" dirty="0">
                <a:solidFill>
                  <a:srgbClr val="5E524C"/>
                </a:solidFill>
                <a:effectLst>
                  <a:outerShdw blurRad="18288" dist="18288" dir="5520000" rotWithShape="0">
                    <a:srgbClr val="FFFFFF">
                      <a:alpha val="71999"/>
                    </a:srgbClr>
                  </a:outerShdw>
                </a:effectLst>
              </a:rPr>
              <a:t>To hear cases</a:t>
            </a:r>
          </a:p>
          <a:p>
            <a:pPr marL="640080" lvl="1" indent="-320040" defTabSz="420624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92" dirty="0">
                <a:solidFill>
                  <a:srgbClr val="5E524C"/>
                </a:solidFill>
                <a:effectLst>
                  <a:outerShdw blurRad="18288" dist="18288" dir="5520000" rotWithShape="0">
                    <a:srgbClr val="FFFFFF">
                      <a:alpha val="71999"/>
                    </a:srgbClr>
                  </a:outerShdw>
                </a:effectLst>
              </a:rPr>
              <a:t>Judicial Review is NOT in the Constitution, that is established in </a:t>
            </a:r>
            <a:r>
              <a:rPr sz="2592" i="1" dirty="0">
                <a:solidFill>
                  <a:srgbClr val="5E524C"/>
                </a:solidFill>
                <a:effectLst>
                  <a:outerShdw blurRad="18288" dist="18288" dir="5520000" rotWithShape="0">
                    <a:srgbClr val="FFFFFF">
                      <a:alpha val="71999"/>
                    </a:srgbClr>
                  </a:outerShdw>
                </a:effectLst>
              </a:rPr>
              <a:t>Marbury v. Madison</a:t>
            </a:r>
            <a:r>
              <a:rPr sz="2592" dirty="0">
                <a:solidFill>
                  <a:srgbClr val="5E524C"/>
                </a:solidFill>
                <a:effectLst>
                  <a:outerShdw blurRad="18288" dist="18288" dir="5520000" rotWithShape="0">
                    <a:srgbClr val="FFFFFF">
                      <a:alpha val="71999"/>
                    </a:srgbClr>
                  </a:outerShdw>
                </a:effectLst>
              </a:rPr>
              <a:t> </a:t>
            </a:r>
          </a:p>
          <a:p>
            <a:pPr marL="320040" lvl="0" indent="-320040" defTabSz="420624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92" dirty="0">
                <a:solidFill>
                  <a:srgbClr val="5E524C"/>
                </a:solidFill>
                <a:effectLst>
                  <a:outerShdw blurRad="18288" dist="18288" dir="5520000" rotWithShape="0">
                    <a:srgbClr val="FFFFFF">
                      <a:alpha val="71999"/>
                    </a:srgbClr>
                  </a:outerShdw>
                </a:effectLst>
              </a:rPr>
              <a:t>Judges hold their positions for life…… why?</a:t>
            </a:r>
          </a:p>
          <a:p>
            <a:pPr marL="640080" lvl="1" indent="-320040" defTabSz="420624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92" dirty="0">
                <a:solidFill>
                  <a:srgbClr val="5E524C"/>
                </a:solidFill>
                <a:effectLst>
                  <a:outerShdw blurRad="18288" dist="18288" dir="5520000" rotWithShape="0">
                    <a:srgbClr val="FFFFFF">
                      <a:alpha val="71999"/>
                    </a:srgbClr>
                  </a:outerShdw>
                </a:effectLst>
              </a:rPr>
              <a:t>To avoid being influenced by politics; they can make unpopular decisions without fear of reprisal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101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830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579419" y="46469"/>
            <a:ext cx="11845962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Examples of Legislative Checks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82158" y="2068719"/>
            <a:ext cx="12640483" cy="7557420"/>
          </a:xfrm>
          <a:prstGeom prst="rect">
            <a:avLst/>
          </a:prstGeom>
        </p:spPr>
        <p:txBody>
          <a:bodyPr/>
          <a:lstStyle/>
          <a:p>
            <a:pPr marL="268224" lvl="0" indent="-268224" defTabSz="385572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44" dirty="0">
                <a:solidFill>
                  <a:srgbClr val="EBEBEB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rPr>
              <a:t>Legislative check on the Executive branch:</a:t>
            </a:r>
          </a:p>
          <a:p>
            <a:pPr marL="536448" lvl="1" indent="-268224" defTabSz="385572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44" dirty="0">
                <a:solidFill>
                  <a:srgbClr val="EBEBEB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rPr>
              <a:t>Can override a presidential veto with 2/3 of both </a:t>
            </a:r>
            <a:r>
              <a:rPr sz="2244" dirty="0" smtClean="0">
                <a:solidFill>
                  <a:srgbClr val="EBEBEB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rPr>
              <a:t>houses</a:t>
            </a:r>
            <a:endParaRPr sz="2244" dirty="0">
              <a:solidFill>
                <a:srgbClr val="EBEBEB"/>
              </a:solidFill>
              <a:effectLst>
                <a:outerShdw blurRad="33528" dist="16764" dir="5400000" rotWithShape="0">
                  <a:srgbClr val="000000"/>
                </a:outerShdw>
              </a:effectLst>
            </a:endParaRPr>
          </a:p>
          <a:p>
            <a:pPr marL="536448" lvl="1" indent="-268224" defTabSz="385572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44" dirty="0">
                <a:solidFill>
                  <a:srgbClr val="EBEBEB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rPr>
              <a:t>Senate approves presidential nominations</a:t>
            </a:r>
          </a:p>
          <a:p>
            <a:pPr marL="536448" lvl="1" indent="-268224" defTabSz="385572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44" dirty="0">
                <a:solidFill>
                  <a:srgbClr val="EBEBEB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rPr>
              <a:t>House can impeach the president, Senate can remove</a:t>
            </a:r>
          </a:p>
          <a:p>
            <a:pPr marL="804672" lvl="2" indent="-268224" defTabSz="385572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44" dirty="0">
                <a:solidFill>
                  <a:srgbClr val="EBEBEB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rPr>
              <a:t>How many presidents have been impeached?</a:t>
            </a:r>
          </a:p>
          <a:p>
            <a:pPr marL="1072896" lvl="3" indent="-268224" defTabSz="385572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44" dirty="0">
                <a:solidFill>
                  <a:srgbClr val="EBEBEB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rPr>
              <a:t>2 - Andrew Johnson and Bill Clinton</a:t>
            </a:r>
          </a:p>
          <a:p>
            <a:pPr marL="268224" lvl="0" indent="-268224" defTabSz="385572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44" dirty="0">
                <a:solidFill>
                  <a:srgbClr val="EBEBEB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rPr>
              <a:t>Legislative check on the Judicial branch</a:t>
            </a:r>
          </a:p>
          <a:p>
            <a:pPr marL="536448" lvl="1" indent="-268224" defTabSz="385572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44" dirty="0">
                <a:solidFill>
                  <a:srgbClr val="EBEBEB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rPr>
              <a:t>Senate can confirm or reject judicial nominees (simple majority)</a:t>
            </a:r>
          </a:p>
          <a:p>
            <a:pPr marL="536448" lvl="1" indent="-268224" defTabSz="385572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44" dirty="0">
                <a:solidFill>
                  <a:srgbClr val="EBEBEB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rPr>
              <a:t>House can impeach judges, Senate can remove </a:t>
            </a:r>
          </a:p>
        </p:txBody>
      </p:sp>
    </p:spTree>
    <p:extLst>
      <p:ext uri="{BB962C8B-B14F-4D97-AF65-F5344CB8AC3E}">
        <p14:creationId xmlns:p14="http://schemas.microsoft.com/office/powerpoint/2010/main" val="264774247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579419" y="46469"/>
            <a:ext cx="11845962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Examples of Executive Checks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82158" y="2068719"/>
            <a:ext cx="12640483" cy="7557420"/>
          </a:xfrm>
          <a:prstGeom prst="rect">
            <a:avLst/>
          </a:prstGeom>
        </p:spPr>
        <p:txBody>
          <a:bodyPr/>
          <a:lstStyle/>
          <a:p>
            <a:pPr marL="308863" lvl="0" indent="-308863" defTabSz="443991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84" dirty="0">
                <a:solidFill>
                  <a:srgbClr val="EBEBEB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rPr>
              <a:t>Executive check on the Legislative branch:</a:t>
            </a:r>
          </a:p>
          <a:p>
            <a:pPr marL="617727" lvl="1" indent="-308863" defTabSz="443991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84" dirty="0">
                <a:solidFill>
                  <a:srgbClr val="EBEBEB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rPr>
              <a:t>President can veto a bill, preventing it from becoming a </a:t>
            </a:r>
            <a:r>
              <a:rPr sz="2584" dirty="0" smtClean="0">
                <a:solidFill>
                  <a:srgbClr val="EBEBEB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rPr>
              <a:t>law</a:t>
            </a:r>
            <a:endParaRPr sz="2584" dirty="0">
              <a:solidFill>
                <a:srgbClr val="EBEBEB"/>
              </a:solidFill>
              <a:effectLst>
                <a:outerShdw blurRad="38608" dist="19304" dir="5400000" rotWithShape="0">
                  <a:srgbClr val="000000"/>
                </a:outerShdw>
              </a:effectLst>
            </a:endParaRPr>
          </a:p>
          <a:p>
            <a:pPr marL="617727" lvl="1" indent="-308863" defTabSz="443991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84" dirty="0">
                <a:solidFill>
                  <a:srgbClr val="EBEBEB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rPr>
              <a:t>President can propose laws and budgets</a:t>
            </a:r>
          </a:p>
          <a:p>
            <a:pPr marL="308863" lvl="0" indent="-308863" defTabSz="443991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84" dirty="0">
                <a:solidFill>
                  <a:srgbClr val="EBEBEB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rPr>
              <a:t>Executive check on the Judicial branch</a:t>
            </a:r>
          </a:p>
          <a:p>
            <a:pPr marL="617727" lvl="1" indent="-308863" defTabSz="443991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84" dirty="0">
                <a:solidFill>
                  <a:srgbClr val="EBEBEB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rPr>
              <a:t>Nominates federal judges (Supreme Court and other courts)</a:t>
            </a:r>
          </a:p>
          <a:p>
            <a:pPr marL="617727" lvl="1" indent="-308863" defTabSz="443991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84" dirty="0">
                <a:solidFill>
                  <a:srgbClr val="EBEBEB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rPr>
              <a:t>Enforces judicial opinions and rulings </a:t>
            </a:r>
          </a:p>
          <a:p>
            <a:pPr marL="617727" lvl="1" indent="-308863" defTabSz="443991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84" dirty="0">
                <a:solidFill>
                  <a:srgbClr val="EBEBEB"/>
                </a:solidFill>
                <a:effectLst>
                  <a:outerShdw blurRad="38608" dist="19304" dir="5400000" rotWithShape="0">
                    <a:srgbClr val="000000"/>
                  </a:outerShdw>
                </a:effectLst>
              </a:rPr>
              <a:t>Can pardon individuals convicted of a crime</a:t>
            </a:r>
          </a:p>
        </p:txBody>
      </p:sp>
    </p:spTree>
    <p:extLst>
      <p:ext uri="{BB962C8B-B14F-4D97-AF65-F5344CB8AC3E}">
        <p14:creationId xmlns:p14="http://schemas.microsoft.com/office/powerpoint/2010/main" val="215797416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579419" y="46469"/>
            <a:ext cx="11845962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Examples of Judicial Checks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182158" y="2068719"/>
            <a:ext cx="12640483" cy="755742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Judicial check on the Legislative branch: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Can declare laws unconstitutional (judicial review, established by </a:t>
            </a:r>
            <a:r>
              <a:rPr sz="3400" i="1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Marb</a:t>
            </a:r>
            <a:r>
              <a:rPr lang="en-US" sz="3400" i="1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ury vs Madison)</a:t>
            </a:r>
            <a:endParaRPr sz="34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Can declare treaties unconstitutional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Judicial check on the Executive branch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Can declare presidential actions/executive orders unconstitutional </a:t>
            </a:r>
          </a:p>
        </p:txBody>
      </p:sp>
    </p:spTree>
    <p:extLst>
      <p:ext uri="{BB962C8B-B14F-4D97-AF65-F5344CB8AC3E}">
        <p14:creationId xmlns:p14="http://schemas.microsoft.com/office/powerpoint/2010/main" val="374705375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488</Words>
  <Application>Microsoft Office PowerPoint</Application>
  <PresentationFormat>Custom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Next</vt:lpstr>
      <vt:lpstr>Avenir Next Medium</vt:lpstr>
      <vt:lpstr>Helvetica Neue</vt:lpstr>
      <vt:lpstr>Helvetica Neue Medium</vt:lpstr>
      <vt:lpstr>New_Template5</vt:lpstr>
      <vt:lpstr>New_Template2</vt:lpstr>
      <vt:lpstr>AP Gov:Separation Of Powers</vt:lpstr>
      <vt:lpstr>A Brief Intro</vt:lpstr>
      <vt:lpstr>Article 1 Of The Constitution</vt:lpstr>
      <vt:lpstr>Article 2 Of The Constitution</vt:lpstr>
      <vt:lpstr>Article 3 Of The Constitution</vt:lpstr>
      <vt:lpstr>PowerPoint Presentation</vt:lpstr>
      <vt:lpstr>Examples of Legislative Checks</vt:lpstr>
      <vt:lpstr>Examples of Executive Checks</vt:lpstr>
      <vt:lpstr>Examples of Judicial Checks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Gov:Separation Of Powers</dc:title>
  <dc:creator>Dennis Roberts</dc:creator>
  <cp:lastModifiedBy>Dennis Roberts</cp:lastModifiedBy>
  <cp:revision>5</cp:revision>
  <dcterms:modified xsi:type="dcterms:W3CDTF">2018-08-27T13:07:35Z</dcterms:modified>
</cp:coreProperties>
</file>