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9" r:id="rId29"/>
    <p:sldId id="310" r:id="rId30"/>
    <p:sldId id="311" r:id="rId31"/>
    <p:sldId id="312" r:id="rId32"/>
    <p:sldId id="313" r:id="rId33"/>
    <p:sldId id="322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6702D-0D16-4525-9CA6-B3DEC3BA8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DAC4-04B5-4624-826F-309EE278C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27B1-256B-4D7E-8976-E3A3040951E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E21E5-4CCE-433D-B744-50B588A5E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578A3-79E6-41D3-9A31-746676B9F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8443-79B0-419E-BDBD-874AF9F9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N5HPJYJz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bcnews.go.com/video/playerIndex?id=8438935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21B0-1EFE-41C8-9C0C-76DE6D485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2: </a:t>
            </a:r>
            <a:br>
              <a:rPr lang="en-US" dirty="0"/>
            </a:br>
            <a:r>
              <a:rPr lang="en-US" dirty="0"/>
              <a:t>Microeconomics </a:t>
            </a:r>
          </a:p>
        </p:txBody>
      </p:sp>
    </p:spTree>
    <p:extLst>
      <p:ext uri="{BB962C8B-B14F-4D97-AF65-F5344CB8AC3E}">
        <p14:creationId xmlns:p14="http://schemas.microsoft.com/office/powerpoint/2010/main" val="4257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94C0-356B-4EFB-A41E-EFB8C0EC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1" y="489796"/>
            <a:ext cx="10923404" cy="1371600"/>
          </a:xfrm>
        </p:spPr>
        <p:txBody>
          <a:bodyPr>
            <a:noAutofit/>
          </a:bodyPr>
          <a:lstStyle/>
          <a:p>
            <a:r>
              <a:rPr lang="en-US" sz="3600" b="1" dirty="0"/>
              <a:t>Demand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Desire, ability, and willingness to buy a product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3F48-830C-4184-A848-C73ABEF80F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797" y="1634330"/>
            <a:ext cx="7201334" cy="473387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u="sng" dirty="0"/>
              <a:t>law of demand </a:t>
            </a:r>
            <a:r>
              <a:rPr lang="en-US" sz="2800" dirty="0"/>
              <a:t>says that as the price of a good rises the quantity of the good consumers are willing and able to buy will decrease</a:t>
            </a:r>
          </a:p>
          <a:p>
            <a:r>
              <a:rPr lang="en-US" sz="2800" dirty="0"/>
              <a:t>Inversely related </a:t>
            </a:r>
          </a:p>
          <a:p>
            <a:pPr lvl="1"/>
            <a:r>
              <a:rPr lang="en-US" sz="2400" dirty="0"/>
              <a:t>Low price= High quantity </a:t>
            </a:r>
          </a:p>
          <a:p>
            <a:pPr lvl="1"/>
            <a:r>
              <a:rPr lang="en-US" sz="2400" dirty="0"/>
              <a:t>High price= Low quantity </a:t>
            </a:r>
          </a:p>
          <a:p>
            <a:r>
              <a:rPr lang="en-US" b="1" u="sng" dirty="0"/>
              <a:t>Quantity</a:t>
            </a:r>
            <a:r>
              <a:rPr lang="en-US" dirty="0"/>
              <a:t> </a:t>
            </a:r>
            <a:r>
              <a:rPr lang="en-US" b="1" u="sng" dirty="0"/>
              <a:t>Demanded-</a:t>
            </a:r>
            <a:r>
              <a:rPr lang="en-US" dirty="0"/>
              <a:t> The amount of a good that buyers are willing and able to purchase at a given price. (SPECIFIC NUMBER)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CD895-7F82-4BAC-8EBA-7D098436CCDD}"/>
              </a:ext>
            </a:extLst>
          </p:cNvPr>
          <p:cNvPicPr/>
          <p:nvPr/>
        </p:nvPicPr>
        <p:blipFill rotWithShape="1">
          <a:blip r:embed="rId3"/>
          <a:srcRect l="30449" t="41595" r="29060" b="31814"/>
          <a:stretch/>
        </p:blipFill>
        <p:spPr bwMode="auto">
          <a:xfrm>
            <a:off x="7690426" y="2619341"/>
            <a:ext cx="3918777" cy="31782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8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close up of a logo&#10;&#10;Description generated with high confidence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9E383E2A-4F9B-4B7F-9B08-C845241F9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B4EB8F-FCD1-4DAA-B31C-C295FE0D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59" y="1202602"/>
            <a:ext cx="6894433" cy="7236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Demand Schedule &amp; Curve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5611C-AF7F-4608-9FB2-ADE30374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30" y="2073328"/>
            <a:ext cx="6528018" cy="13208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b="1" u="sng" dirty="0">
                <a:solidFill>
                  <a:schemeClr val="tx1"/>
                </a:solidFill>
              </a:rPr>
              <a:t>Demand schedule </a:t>
            </a:r>
            <a:r>
              <a:rPr lang="en-US" sz="2100" dirty="0">
                <a:solidFill>
                  <a:schemeClr val="tx1"/>
                </a:solidFill>
              </a:rPr>
              <a:t>shows the relationship between the price of the good and the quantity demanded. </a:t>
            </a:r>
          </a:p>
          <a:p>
            <a:pPr marL="0" indent="0">
              <a:buNone/>
            </a:pPr>
            <a:r>
              <a:rPr lang="en-US" sz="2100" b="1" u="sng" dirty="0">
                <a:solidFill>
                  <a:schemeClr val="tx1"/>
                </a:solidFill>
              </a:rPr>
              <a:t>Demand curve </a:t>
            </a:r>
            <a:r>
              <a:rPr lang="en-US" altLang="en-US" sz="2000" dirty="0"/>
              <a:t>is a graph of the relationship between the price of a good and the quantity demanded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F954D9-A588-465F-8E94-AF744F47B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C68B8F7-ECBC-41D2-AD01-04A86A37A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emand schedule">
            <a:extLst>
              <a:ext uri="{FF2B5EF4-FFF2-40B4-BE49-F238E27FC236}">
                <a16:creationId xmlns:a16="http://schemas.microsoft.com/office/drawing/2014/main" id="{AC1F8522-0995-4CE6-9872-5D887896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63" y="1092200"/>
            <a:ext cx="3029292" cy="45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da vending machine">
            <a:extLst>
              <a:ext uri="{FF2B5EF4-FFF2-40B4-BE49-F238E27FC236}">
                <a16:creationId xmlns:a16="http://schemas.microsoft.com/office/drawing/2014/main" id="{DF0653B4-21A9-4B60-988F-10E00218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9" y="3741653"/>
            <a:ext cx="3167147" cy="22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mand curve">
            <a:extLst>
              <a:ext uri="{FF2B5EF4-FFF2-40B4-BE49-F238E27FC236}">
                <a16:creationId xmlns:a16="http://schemas.microsoft.com/office/drawing/2014/main" id="{EB6E153A-50B8-41E2-8D90-BE1DCAF1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21" y="3650133"/>
            <a:ext cx="3345382" cy="25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05A13A63-4BF5-45AF-893E-BEEF793D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D17500E8-DD66-4CBE-85E4-CE61FFC7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4" y="1301750"/>
            <a:ext cx="4968875" cy="4192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Line 7">
            <a:extLst>
              <a:ext uri="{FF2B5EF4-FFF2-40B4-BE49-F238E27FC236}">
                <a16:creationId xmlns:a16="http://schemas.microsoft.com/office/drawing/2014/main" id="{B6F32E58-8803-40D5-B7C7-FBB6A1788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1D72B7EE-25CA-45CC-BDD0-09FBB84F6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6" y="1951038"/>
            <a:ext cx="3516313" cy="3522662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5" name="Group 9">
            <a:extLst>
              <a:ext uri="{FF2B5EF4-FFF2-40B4-BE49-F238E27FC236}">
                <a16:creationId xmlns:a16="http://schemas.microsoft.com/office/drawing/2014/main" id="{18FA75A4-0CBF-467A-8B5A-F3F948C2BA28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2451101"/>
            <a:ext cx="517525" cy="2913063"/>
            <a:chOff x="1976" y="1544"/>
            <a:chExt cx="326" cy="1835"/>
          </a:xfrm>
        </p:grpSpPr>
        <p:sp>
          <p:nvSpPr>
            <p:cNvPr id="34896" name="Freeform 10">
              <a:extLst>
                <a:ext uri="{FF2B5EF4-FFF2-40B4-BE49-F238E27FC236}">
                  <a16:creationId xmlns:a16="http://schemas.microsoft.com/office/drawing/2014/main" id="{EB1ECC8C-4F11-4E7C-B394-A81131D2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Oval 11">
              <a:extLst>
                <a:ext uri="{FF2B5EF4-FFF2-40B4-BE49-F238E27FC236}">
                  <a16:creationId xmlns:a16="http://schemas.microsoft.com/office/drawing/2014/main" id="{1943DDFC-FF90-4999-B850-29F87D8C1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54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28" name="Group 12">
            <a:extLst>
              <a:ext uri="{FF2B5EF4-FFF2-40B4-BE49-F238E27FC236}">
                <a16:creationId xmlns:a16="http://schemas.microsoft.com/office/drawing/2014/main" id="{12CBA29C-549E-43FF-B9CB-516C47EA231E}"/>
              </a:ext>
            </a:extLst>
          </p:cNvPr>
          <p:cNvGrpSpPr>
            <a:grpSpLocks/>
          </p:cNvGrpSpPr>
          <p:nvPr/>
        </p:nvGrpSpPr>
        <p:grpSpPr bwMode="auto">
          <a:xfrm>
            <a:off x="4660900" y="3082925"/>
            <a:ext cx="1144588" cy="2281238"/>
            <a:chOff x="1976" y="1942"/>
            <a:chExt cx="721" cy="1437"/>
          </a:xfrm>
        </p:grpSpPr>
        <p:sp>
          <p:nvSpPr>
            <p:cNvPr id="34894" name="Oval 13">
              <a:extLst>
                <a:ext uri="{FF2B5EF4-FFF2-40B4-BE49-F238E27FC236}">
                  <a16:creationId xmlns:a16="http://schemas.microsoft.com/office/drawing/2014/main" id="{746C1560-D864-44A0-B35D-0C0984C9A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1942"/>
              <a:ext cx="70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95" name="Freeform 14">
              <a:extLst>
                <a:ext uri="{FF2B5EF4-FFF2-40B4-BE49-F238E27FC236}">
                  <a16:creationId xmlns:a16="http://schemas.microsoft.com/office/drawing/2014/main" id="{FDE85184-D90D-4FFC-8287-39552441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88"/>
              <a:ext cx="663" cy="1391"/>
            </a:xfrm>
            <a:custGeom>
              <a:avLst/>
              <a:gdLst>
                <a:gd name="T0" fmla="*/ 0 w 663"/>
                <a:gd name="T1" fmla="*/ 0 h 1391"/>
                <a:gd name="T2" fmla="*/ 663 w 663"/>
                <a:gd name="T3" fmla="*/ 0 h 1391"/>
                <a:gd name="T4" fmla="*/ 663 w 663"/>
                <a:gd name="T5" fmla="*/ 1391 h 13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15">
            <a:extLst>
              <a:ext uri="{FF2B5EF4-FFF2-40B4-BE49-F238E27FC236}">
                <a16:creationId xmlns:a16="http://schemas.microsoft.com/office/drawing/2014/main" id="{FED3BD93-A72C-4999-848C-043B598599D7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3657601"/>
            <a:ext cx="1717675" cy="1706563"/>
            <a:chOff x="1976" y="2304"/>
            <a:chExt cx="1082" cy="1075"/>
          </a:xfrm>
        </p:grpSpPr>
        <p:sp>
          <p:nvSpPr>
            <p:cNvPr id="34892" name="Oval 16">
              <a:extLst>
                <a:ext uri="{FF2B5EF4-FFF2-40B4-BE49-F238E27FC236}">
                  <a16:creationId xmlns:a16="http://schemas.microsoft.com/office/drawing/2014/main" id="{04F6070C-B560-43E4-A553-7DD255662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30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93" name="Freeform 17">
              <a:extLst>
                <a:ext uri="{FF2B5EF4-FFF2-40B4-BE49-F238E27FC236}">
                  <a16:creationId xmlns:a16="http://schemas.microsoft.com/office/drawing/2014/main" id="{441149E7-6379-45B5-9AA8-5391B52F2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A24B853F-43A9-47D3-AAB9-A7B6A9B51BBF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213225"/>
            <a:ext cx="2308225" cy="1150938"/>
            <a:chOff x="1976" y="2654"/>
            <a:chExt cx="1454" cy="725"/>
          </a:xfrm>
        </p:grpSpPr>
        <p:sp>
          <p:nvSpPr>
            <p:cNvPr id="34890" name="Oval 19">
              <a:extLst>
                <a:ext uri="{FF2B5EF4-FFF2-40B4-BE49-F238E27FC236}">
                  <a16:creationId xmlns:a16="http://schemas.microsoft.com/office/drawing/2014/main" id="{47375268-86E5-4236-B006-65AEDE657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91" name="Freeform 20">
              <a:extLst>
                <a:ext uri="{FF2B5EF4-FFF2-40B4-BE49-F238E27FC236}">
                  <a16:creationId xmlns:a16="http://schemas.microsoft.com/office/drawing/2014/main" id="{AC2BF219-CCC2-47B0-AC32-ECD79C9A9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7" name="Group 21">
            <a:extLst>
              <a:ext uri="{FF2B5EF4-FFF2-40B4-BE49-F238E27FC236}">
                <a16:creationId xmlns:a16="http://schemas.microsoft.com/office/drawing/2014/main" id="{538FF226-9CE4-4BB9-8BBE-9B40380139EB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862513"/>
            <a:ext cx="2936875" cy="501650"/>
            <a:chOff x="1976" y="3063"/>
            <a:chExt cx="1850" cy="316"/>
          </a:xfrm>
        </p:grpSpPr>
        <p:sp>
          <p:nvSpPr>
            <p:cNvPr id="34888" name="Freeform 22">
              <a:extLst>
                <a:ext uri="{FF2B5EF4-FFF2-40B4-BE49-F238E27FC236}">
                  <a16:creationId xmlns:a16="http://schemas.microsoft.com/office/drawing/2014/main" id="{11CD5D47-9CB6-467D-B59B-AF7C015AF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Oval 23">
              <a:extLst>
                <a:ext uri="{FF2B5EF4-FFF2-40B4-BE49-F238E27FC236}">
                  <a16:creationId xmlns:a16="http://schemas.microsoft.com/office/drawing/2014/main" id="{E5490441-530C-4A99-ABAB-2BACA9A51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3063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827" name="Rectangle 24">
            <a:extLst>
              <a:ext uri="{FF2B5EF4-FFF2-40B4-BE49-F238E27FC236}">
                <a16:creationId xmlns:a16="http://schemas.microsoft.com/office/drawing/2014/main" id="{7D84D3BB-9635-4865-8C67-D280143C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4" y="1230314"/>
            <a:ext cx="753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8" name="Rectangle 25">
            <a:extLst>
              <a:ext uri="{FF2B5EF4-FFF2-40B4-BE49-F238E27FC236}">
                <a16:creationId xmlns:a16="http://schemas.microsoft.com/office/drawing/2014/main" id="{F16853E7-DD55-4088-9CCB-A5F7C1B0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6" y="1476376"/>
            <a:ext cx="1561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Ice-Cream 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9" name="Rectangle 26">
            <a:extLst>
              <a:ext uri="{FF2B5EF4-FFF2-40B4-BE49-F238E27FC236}">
                <a16:creationId xmlns:a16="http://schemas.microsoft.com/office/drawing/2014/main" id="{89BF1BEC-AC7E-4CC4-B6AA-225918DE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0" name="Rectangle 27">
            <a:extLst>
              <a:ext uri="{FF2B5EF4-FFF2-40B4-BE49-F238E27FC236}">
                <a16:creationId xmlns:a16="http://schemas.microsoft.com/office/drawing/2014/main" id="{E182EB20-090E-4663-AD0D-2D9042D5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241141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1" name="Rectangle 28">
            <a:extLst>
              <a:ext uri="{FF2B5EF4-FFF2-40B4-BE49-F238E27FC236}">
                <a16:creationId xmlns:a16="http://schemas.microsoft.com/office/drawing/2014/main" id="{F408A33B-02BD-467C-840F-EFBD7240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02736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2" name="Rectangle 29">
            <a:extLst>
              <a:ext uri="{FF2B5EF4-FFF2-40B4-BE49-F238E27FC236}">
                <a16:creationId xmlns:a16="http://schemas.microsoft.com/office/drawing/2014/main" id="{AF605F0E-4A22-4637-977A-C50ADC5F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600451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3" name="Rectangle 30">
            <a:extLst>
              <a:ext uri="{FF2B5EF4-FFF2-40B4-BE49-F238E27FC236}">
                <a16:creationId xmlns:a16="http://schemas.microsoft.com/office/drawing/2014/main" id="{A935B317-665D-47FA-A455-F1C745B9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197351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4" name="Rectangle 31">
            <a:extLst>
              <a:ext uri="{FF2B5EF4-FFF2-40B4-BE49-F238E27FC236}">
                <a16:creationId xmlns:a16="http://schemas.microsoft.com/office/drawing/2014/main" id="{1DBAC4AC-F31D-498C-BDA1-74615268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814889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0.50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5" name="Rectangle 32">
            <a:extLst>
              <a:ext uri="{FF2B5EF4-FFF2-40B4-BE49-F238E27FC236}">
                <a16:creationId xmlns:a16="http://schemas.microsoft.com/office/drawing/2014/main" id="{4A65A9A6-721E-4213-A9DC-7544F8CC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6" name="Rectangle 33">
            <a:extLst>
              <a:ext uri="{FF2B5EF4-FFF2-40B4-BE49-F238E27FC236}">
                <a16:creationId xmlns:a16="http://schemas.microsoft.com/office/drawing/2014/main" id="{187B1B64-C411-4202-9016-FE0B0C58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7" name="Rectangle 34">
            <a:extLst>
              <a:ext uri="{FF2B5EF4-FFF2-40B4-BE49-F238E27FC236}">
                <a16:creationId xmlns:a16="http://schemas.microsoft.com/office/drawing/2014/main" id="{C7B2A9DE-6F90-45BB-814C-ED860497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8" name="Rectangle 35">
            <a:extLst>
              <a:ext uri="{FF2B5EF4-FFF2-40B4-BE49-F238E27FC236}">
                <a16:creationId xmlns:a16="http://schemas.microsoft.com/office/drawing/2014/main" id="{74CCA4A1-4B97-4AFC-8BEB-4332BD12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9" name="Rectangle 36">
            <a:extLst>
              <a:ext uri="{FF2B5EF4-FFF2-40B4-BE49-F238E27FC236}">
                <a16:creationId xmlns:a16="http://schemas.microsoft.com/office/drawing/2014/main" id="{2ADDB96A-9FA9-4B07-A5D2-A2AC8207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0" name="Rectangle 37">
            <a:extLst>
              <a:ext uri="{FF2B5EF4-FFF2-40B4-BE49-F238E27FC236}">
                <a16:creationId xmlns:a16="http://schemas.microsoft.com/office/drawing/2014/main" id="{C10DF427-E537-4514-9BBE-B71BB8B4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1" name="Rectangle 38">
            <a:extLst>
              <a:ext uri="{FF2B5EF4-FFF2-40B4-BE49-F238E27FC236}">
                <a16:creationId xmlns:a16="http://schemas.microsoft.com/office/drawing/2014/main" id="{F386F61A-2039-45A1-B232-59D7B592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2" name="Rectangle 39">
            <a:extLst>
              <a:ext uri="{FF2B5EF4-FFF2-40B4-BE49-F238E27FC236}">
                <a16:creationId xmlns:a16="http://schemas.microsoft.com/office/drawing/2014/main" id="{EE94426E-FBC0-461E-BB4F-724897AF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3" name="Rectangle 40">
            <a:extLst>
              <a:ext uri="{FF2B5EF4-FFF2-40B4-BE49-F238E27FC236}">
                <a16:creationId xmlns:a16="http://schemas.microsoft.com/office/drawing/2014/main" id="{8BB5662F-DEFC-414D-AAC7-EC1F89F4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4" name="Rectangle 41">
            <a:extLst>
              <a:ext uri="{FF2B5EF4-FFF2-40B4-BE49-F238E27FC236}">
                <a16:creationId xmlns:a16="http://schemas.microsoft.com/office/drawing/2014/main" id="{41525156-24EF-4730-B47A-BB63C407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5" name="Rectangle 42">
            <a:extLst>
              <a:ext uri="{FF2B5EF4-FFF2-40B4-BE49-F238E27FC236}">
                <a16:creationId xmlns:a16="http://schemas.microsoft.com/office/drawing/2014/main" id="{29BABA97-EA40-42C4-8EEC-A080E640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5497514"/>
            <a:ext cx="212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6" name="Rectangle 43">
            <a:extLst>
              <a:ext uri="{FF2B5EF4-FFF2-40B4-BE49-F238E27FC236}">
                <a16:creationId xmlns:a16="http://schemas.microsoft.com/office/drawing/2014/main" id="{2AC833E0-FFE3-4816-80B5-2F5FE3C3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1" y="5492751"/>
            <a:ext cx="1085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7" name="Rectangle 44">
            <a:extLst>
              <a:ext uri="{FF2B5EF4-FFF2-40B4-BE49-F238E27FC236}">
                <a16:creationId xmlns:a16="http://schemas.microsoft.com/office/drawing/2014/main" id="{27B3983E-A141-4402-AF40-9CC8B485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5740401"/>
            <a:ext cx="16751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8" name="Rectangle 45">
            <a:extLst>
              <a:ext uri="{FF2B5EF4-FFF2-40B4-BE49-F238E27FC236}">
                <a16:creationId xmlns:a16="http://schemas.microsoft.com/office/drawing/2014/main" id="{9BFBAB03-64DC-479D-A90A-6F276EEC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1789114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$3.00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49" name="Rectangle 46">
            <a:extLst>
              <a:ext uri="{FF2B5EF4-FFF2-40B4-BE49-F238E27FC236}">
                <a16:creationId xmlns:a16="http://schemas.microsoft.com/office/drawing/2014/main" id="{F6BE8CDA-382F-43C1-8A2D-B3ACB81B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63" name="Group 47">
            <a:extLst>
              <a:ext uri="{FF2B5EF4-FFF2-40B4-BE49-F238E27FC236}">
                <a16:creationId xmlns:a16="http://schemas.microsoft.com/office/drawing/2014/main" id="{F6121DD5-EDCB-49D6-8768-3D525EA9960A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2897192"/>
            <a:ext cx="1809750" cy="538163"/>
            <a:chOff x="568" y="1825"/>
            <a:chExt cx="1140" cy="339"/>
          </a:xfrm>
        </p:grpSpPr>
        <p:grpSp>
          <p:nvGrpSpPr>
            <p:cNvPr id="34882" name="Group 48">
              <a:extLst>
                <a:ext uri="{FF2B5EF4-FFF2-40B4-BE49-F238E27FC236}">
                  <a16:creationId xmlns:a16="http://schemas.microsoft.com/office/drawing/2014/main" id="{D68113F7-A635-4CE9-A0BF-75E566767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" y="1825"/>
              <a:ext cx="1140" cy="339"/>
              <a:chOff x="568" y="1825"/>
              <a:chExt cx="1140" cy="339"/>
            </a:xfrm>
          </p:grpSpPr>
          <p:sp>
            <p:nvSpPr>
              <p:cNvPr id="34884" name="Rectangle 49">
                <a:extLst>
                  <a:ext uri="{FF2B5EF4-FFF2-40B4-BE49-F238E27FC236}">
                    <a16:creationId xmlns:a16="http://schemas.microsoft.com/office/drawing/2014/main" id="{D79B84D2-EB2C-4149-9593-9CBF8811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825"/>
                <a:ext cx="896" cy="33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885" name="Line 50">
                <a:extLst>
                  <a:ext uri="{FF2B5EF4-FFF2-40B4-BE49-F238E27FC236}">
                    <a16:creationId xmlns:a16="http://schemas.microsoft.com/office/drawing/2014/main" id="{7C304806-9372-404D-88CD-386806C55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4" y="2023"/>
                <a:ext cx="244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6" name="Rectangle 51">
                <a:extLst>
                  <a:ext uri="{FF2B5EF4-FFF2-40B4-BE49-F238E27FC236}">
                    <a16:creationId xmlns:a16="http://schemas.microsoft.com/office/drawing/2014/main" id="{B79DD415-5AC9-4021-8ED2-BF4F9361D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1833"/>
                <a:ext cx="8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1. A decrease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87" name="Rectangle 52">
                <a:extLst>
                  <a:ext uri="{FF2B5EF4-FFF2-40B4-BE49-F238E27FC236}">
                    <a16:creationId xmlns:a16="http://schemas.microsoft.com/office/drawing/2014/main" id="{8CB87A53-E354-4B66-829A-F24979838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1988"/>
                <a:ext cx="41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in price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883" name="Rectangle 53">
              <a:extLst>
                <a:ext uri="{FF2B5EF4-FFF2-40B4-BE49-F238E27FC236}">
                  <a16:creationId xmlns:a16="http://schemas.microsoft.com/office/drawing/2014/main" id="{26D6A108-88CE-415E-B6AC-B3BE22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2008"/>
              <a:ext cx="1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...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70" name="Group 54">
            <a:extLst>
              <a:ext uri="{FF2B5EF4-FFF2-40B4-BE49-F238E27FC236}">
                <a16:creationId xmlns:a16="http://schemas.microsoft.com/office/drawing/2014/main" id="{0067A80A-9EE2-4F5C-93AF-184596F12BCA}"/>
              </a:ext>
            </a:extLst>
          </p:cNvPr>
          <p:cNvGrpSpPr>
            <a:grpSpLocks/>
          </p:cNvGrpSpPr>
          <p:nvPr/>
        </p:nvGrpSpPr>
        <p:grpSpPr bwMode="auto">
          <a:xfrm>
            <a:off x="5287964" y="5789613"/>
            <a:ext cx="2257425" cy="704850"/>
            <a:chOff x="2371" y="3647"/>
            <a:chExt cx="1422" cy="444"/>
          </a:xfrm>
        </p:grpSpPr>
        <p:sp>
          <p:nvSpPr>
            <p:cNvPr id="34876" name="Line 55">
              <a:extLst>
                <a:ext uri="{FF2B5EF4-FFF2-40B4-BE49-F238E27FC236}">
                  <a16:creationId xmlns:a16="http://schemas.microsoft.com/office/drawing/2014/main" id="{4B3345DF-92D7-4F42-B15A-5A4108663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5" y="3647"/>
              <a:ext cx="302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Rectangle 56">
              <a:extLst>
                <a:ext uri="{FF2B5EF4-FFF2-40B4-BE49-F238E27FC236}">
                  <a16:creationId xmlns:a16="http://schemas.microsoft.com/office/drawing/2014/main" id="{3AE0C32A-F4B7-4B1A-8219-72F0CF26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3764"/>
              <a:ext cx="1397" cy="327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78" name="Rectangle 57">
              <a:extLst>
                <a:ext uri="{FF2B5EF4-FFF2-40B4-BE49-F238E27FC236}">
                  <a16:creationId xmlns:a16="http://schemas.microsoft.com/office/drawing/2014/main" id="{4588FF34-0FD7-470F-9C9B-2C39553C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3769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79" name="Rectangle 58">
              <a:extLst>
                <a:ext uri="{FF2B5EF4-FFF2-40B4-BE49-F238E27FC236}">
                  <a16:creationId xmlns:a16="http://schemas.microsoft.com/office/drawing/2014/main" id="{6A57F435-3F8D-48CE-8CAA-15C42996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3769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...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80" name="Rectangle 59">
              <a:extLst>
                <a:ext uri="{FF2B5EF4-FFF2-40B4-BE49-F238E27FC236}">
                  <a16:creationId xmlns:a16="http://schemas.microsoft.com/office/drawing/2014/main" id="{7E4DB4FB-B213-4DBB-AD07-56AE20BF5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3769"/>
              <a:ext cx="10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increases quantity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81" name="Rectangle 60">
              <a:extLst>
                <a:ext uri="{FF2B5EF4-FFF2-40B4-BE49-F238E27FC236}">
                  <a16:creationId xmlns:a16="http://schemas.microsoft.com/office/drawing/2014/main" id="{8F82900B-71A2-410E-BE12-54993491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3924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of cones demanded.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4852" name="Picture 61">
            <a:extLst>
              <a:ext uri="{FF2B5EF4-FFF2-40B4-BE49-F238E27FC236}">
                <a16:creationId xmlns:a16="http://schemas.microsoft.com/office/drawing/2014/main" id="{BFF6028E-45A6-467D-ACC6-9EC40BC7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"/>
          <a:stretch>
            <a:fillRect/>
          </a:stretch>
        </p:blipFill>
        <p:spPr bwMode="auto">
          <a:xfrm>
            <a:off x="7708902" y="1197769"/>
            <a:ext cx="3124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53" name="Line 62">
            <a:extLst>
              <a:ext uri="{FF2B5EF4-FFF2-40B4-BE49-F238E27FC236}">
                <a16:creationId xmlns:a16="http://schemas.microsoft.com/office/drawing/2014/main" id="{5A3F8245-93FF-46B4-A67C-78998584E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25" y="1301750"/>
            <a:ext cx="1588" cy="419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63">
            <a:extLst>
              <a:ext uri="{FF2B5EF4-FFF2-40B4-BE49-F238E27FC236}">
                <a16:creationId xmlns:a16="http://schemas.microsoft.com/office/drawing/2014/main" id="{9E6B5544-11F8-4B77-AED3-7118325EA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4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Line 64">
            <a:extLst>
              <a:ext uri="{FF2B5EF4-FFF2-40B4-BE49-F238E27FC236}">
                <a16:creationId xmlns:a16="http://schemas.microsoft.com/office/drawing/2014/main" id="{C3D12CEA-4CAB-4E93-8F7A-FBF78B54B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Line 65">
            <a:extLst>
              <a:ext uri="{FF2B5EF4-FFF2-40B4-BE49-F238E27FC236}">
                <a16:creationId xmlns:a16="http://schemas.microsoft.com/office/drawing/2014/main" id="{84217B3A-1BDE-4767-9BCF-C81B1FCC7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66">
            <a:extLst>
              <a:ext uri="{FF2B5EF4-FFF2-40B4-BE49-F238E27FC236}">
                <a16:creationId xmlns:a16="http://schemas.microsoft.com/office/drawing/2014/main" id="{21A6F185-37A6-451F-84BE-4C1C55BF2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67">
            <a:extLst>
              <a:ext uri="{FF2B5EF4-FFF2-40B4-BE49-F238E27FC236}">
                <a16:creationId xmlns:a16="http://schemas.microsoft.com/office/drawing/2014/main" id="{5E213739-CD5F-48C2-9EA6-C5A107585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Line 68">
            <a:extLst>
              <a:ext uri="{FF2B5EF4-FFF2-40B4-BE49-F238E27FC236}">
                <a16:creationId xmlns:a16="http://schemas.microsoft.com/office/drawing/2014/main" id="{5C15005F-A2C0-4F59-B349-6F2422D2D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9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69">
            <a:extLst>
              <a:ext uri="{FF2B5EF4-FFF2-40B4-BE49-F238E27FC236}">
                <a16:creationId xmlns:a16="http://schemas.microsoft.com/office/drawing/2014/main" id="{6BBF80FB-3E8D-4614-8BAD-6419136F9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70">
            <a:extLst>
              <a:ext uri="{FF2B5EF4-FFF2-40B4-BE49-F238E27FC236}">
                <a16:creationId xmlns:a16="http://schemas.microsoft.com/office/drawing/2014/main" id="{552C9A2A-1A02-40EF-979D-CEDD802D6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Line 71">
            <a:extLst>
              <a:ext uri="{FF2B5EF4-FFF2-40B4-BE49-F238E27FC236}">
                <a16:creationId xmlns:a16="http://schemas.microsoft.com/office/drawing/2014/main" id="{D99A4C29-4A33-4650-BB5B-690362E0A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72">
            <a:extLst>
              <a:ext uri="{FF2B5EF4-FFF2-40B4-BE49-F238E27FC236}">
                <a16:creationId xmlns:a16="http://schemas.microsoft.com/office/drawing/2014/main" id="{29697BC7-8C7B-446C-9748-9028885B9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Line 73">
            <a:extLst>
              <a:ext uri="{FF2B5EF4-FFF2-40B4-BE49-F238E27FC236}">
                <a16:creationId xmlns:a16="http://schemas.microsoft.com/office/drawing/2014/main" id="{A1A78C3E-BF95-4C4D-B2DE-E023542F3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975" y="5364164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Line 74">
            <a:extLst>
              <a:ext uri="{FF2B5EF4-FFF2-40B4-BE49-F238E27FC236}">
                <a16:creationId xmlns:a16="http://schemas.microsoft.com/office/drawing/2014/main" id="{04B9BBE9-3E4E-45F7-9F6B-BC425AB7C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5475289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6" name="Line 84">
            <a:extLst>
              <a:ext uri="{FF2B5EF4-FFF2-40B4-BE49-F238E27FC236}">
                <a16:creationId xmlns:a16="http://schemas.microsoft.com/office/drawing/2014/main" id="{DB8B51D9-FE77-4B2D-B4CF-885D6E473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252571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Line 85">
            <a:extLst>
              <a:ext uri="{FF2B5EF4-FFF2-40B4-BE49-F238E27FC236}">
                <a16:creationId xmlns:a16="http://schemas.microsoft.com/office/drawing/2014/main" id="{98FB7584-ABBF-4A8E-ACE8-DFA6C7DD6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1575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86">
            <a:extLst>
              <a:ext uri="{FF2B5EF4-FFF2-40B4-BE49-F238E27FC236}">
                <a16:creationId xmlns:a16="http://schemas.microsoft.com/office/drawing/2014/main" id="{64A3B53F-57BF-4D61-8771-CD118C267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71316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Line 87">
            <a:extLst>
              <a:ext uri="{FF2B5EF4-FFF2-40B4-BE49-F238E27FC236}">
                <a16:creationId xmlns:a16="http://schemas.microsoft.com/office/drawing/2014/main" id="{39811EDE-3301-4FDB-ADBE-EA2EC834E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30688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Line 88">
            <a:extLst>
              <a:ext uri="{FF2B5EF4-FFF2-40B4-BE49-F238E27FC236}">
                <a16:creationId xmlns:a16="http://schemas.microsoft.com/office/drawing/2014/main" id="{130A57E0-1A7E-46F5-8DF5-C3D2595A6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1" name="Line 89">
            <a:extLst>
              <a:ext uri="{FF2B5EF4-FFF2-40B4-BE49-F238E27FC236}">
                <a16:creationId xmlns:a16="http://schemas.microsoft.com/office/drawing/2014/main" id="{8B51868F-02F3-44C7-A0C6-DF69034598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4" y="19129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6" name="Oval 90">
            <a:extLst>
              <a:ext uri="{FF2B5EF4-FFF2-40B4-BE49-F238E27FC236}">
                <a16:creationId xmlns:a16="http://schemas.microsoft.com/office/drawing/2014/main" id="{6959926C-9A79-4F5F-A285-2176BFE2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1857376"/>
            <a:ext cx="13017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07" name="Oval 91">
            <a:extLst>
              <a:ext uri="{FF2B5EF4-FFF2-40B4-BE49-F238E27FC236}">
                <a16:creationId xmlns:a16="http://schemas.microsoft.com/office/drawing/2014/main" id="{F9D1AB62-8088-4704-A47D-37BE09646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5381626"/>
            <a:ext cx="128588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Text Box 92">
            <a:extLst>
              <a:ext uri="{FF2B5EF4-FFF2-40B4-BE49-F238E27FC236}">
                <a16:creationId xmlns:a16="http://schemas.microsoft.com/office/drawing/2014/main" id="{A99B6C6C-9FEA-4840-8328-F1FDAA9F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1" y="515144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Demand Curve for Ice Cream Cones</a:t>
            </a:r>
          </a:p>
        </p:txBody>
      </p:sp>
      <p:sp>
        <p:nvSpPr>
          <p:cNvPr id="9311" name="Text Box 95">
            <a:extLst>
              <a:ext uri="{FF2B5EF4-FFF2-40B4-BE49-F238E27FC236}">
                <a16:creationId xmlns:a16="http://schemas.microsoft.com/office/drawing/2014/main" id="{4C94FC97-E20F-4BA0-A3B0-EF7732F9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2362200" cy="1558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demand curve slopes downwards from left to right (a negative slope), indicating the Law of Demand.</a:t>
            </a:r>
          </a:p>
        </p:txBody>
      </p:sp>
    </p:spTree>
    <p:extLst>
      <p:ext uri="{BB962C8B-B14F-4D97-AF65-F5344CB8AC3E}">
        <p14:creationId xmlns:p14="http://schemas.microsoft.com/office/powerpoint/2010/main" val="18246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6" grpId="0" animBg="1"/>
      <p:bldP spid="9307" grpId="0" animBg="1"/>
      <p:bldP spid="93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89B894CA-E1CC-47A1-8DE3-57DBCFD39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FB1B-4141-4845-B9C9-843859A7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Shifts and Changes in Demand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DF82D0-142E-415E-9F4C-DD5E34D80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CBAA1BA-C517-4730-A2AB-2AE8EA753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51" y="1410208"/>
            <a:ext cx="5145040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B7433-B959-40DA-806F-FF95BB380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F7B5-40B4-476C-8594-E59E76BE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/>
              <a:t>Changes in Quantity Demanded (Qd) </a:t>
            </a:r>
          </a:p>
          <a:p>
            <a:pPr lvl="1">
              <a:lnSpc>
                <a:spcPct val="90000"/>
              </a:lnSpc>
            </a:pPr>
            <a:r>
              <a:rPr lang="en-US"/>
              <a:t>If there is a change in </a:t>
            </a:r>
            <a:r>
              <a:rPr lang="en-US" u="sng"/>
              <a:t>PRICE</a:t>
            </a:r>
            <a:r>
              <a:rPr lang="en-US"/>
              <a:t> for the product, then there is a change in the </a:t>
            </a:r>
            <a:r>
              <a:rPr lang="en-US" u="sng"/>
              <a:t>QUANTITY DEMANDED </a:t>
            </a:r>
            <a:r>
              <a:rPr lang="en-US"/>
              <a:t>(Qd) </a:t>
            </a:r>
          </a:p>
          <a:p>
            <a:pPr lvl="1">
              <a:lnSpc>
                <a:spcPct val="90000"/>
              </a:lnSpc>
            </a:pPr>
            <a:r>
              <a:rPr lang="en-US"/>
              <a:t>This causes movement </a:t>
            </a:r>
            <a:r>
              <a:rPr lang="en-US" u="sng"/>
              <a:t>ALONG</a:t>
            </a:r>
            <a:r>
              <a:rPr lang="en-US"/>
              <a:t> the demand curve. </a:t>
            </a:r>
          </a:p>
        </p:txBody>
      </p:sp>
    </p:spTree>
    <p:extLst>
      <p:ext uri="{BB962C8B-B14F-4D97-AF65-F5344CB8AC3E}">
        <p14:creationId xmlns:p14="http://schemas.microsoft.com/office/powerpoint/2010/main" val="35892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F138-2CEE-4EC3-9E72-881B2A03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5050"/>
            <a:ext cx="9601196" cy="654163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Determinants of Demand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10BA3-5009-46C5-B4BE-F16225FA9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379" y="1309213"/>
            <a:ext cx="10655967" cy="39187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Change in Demand</a:t>
            </a:r>
          </a:p>
          <a:p>
            <a:pPr lvl="1">
              <a:defRPr/>
            </a:pPr>
            <a:r>
              <a:rPr lang="en-US" altLang="en-US" sz="2400" b="1" u="sng" dirty="0"/>
              <a:t>I</a:t>
            </a:r>
            <a:r>
              <a:rPr lang="en-US" altLang="en-US" sz="2400" dirty="0"/>
              <a:t>ncome of consumers</a:t>
            </a:r>
            <a:endParaRPr lang="en-US" altLang="en-US" sz="2400" b="1" u="sng" dirty="0"/>
          </a:p>
          <a:p>
            <a:pPr lvl="1" eaLnBrk="1" hangingPunct="1">
              <a:defRPr/>
            </a:pPr>
            <a:r>
              <a:rPr lang="en-US" altLang="en-US" sz="2400" b="1" u="sng" dirty="0"/>
              <a:t>N</a:t>
            </a:r>
            <a:r>
              <a:rPr lang="en-US" altLang="en-US" sz="2400" dirty="0"/>
              <a:t>umber of consumers</a:t>
            </a:r>
          </a:p>
          <a:p>
            <a:pPr lvl="1">
              <a:defRPr/>
            </a:pPr>
            <a:r>
              <a:rPr lang="en-US" altLang="en-US" sz="2400" b="1" u="sng" dirty="0"/>
              <a:t>S</a:t>
            </a:r>
            <a:r>
              <a:rPr lang="en-US" altLang="en-US" sz="2400" dirty="0"/>
              <a:t>ubstitute price change</a:t>
            </a:r>
          </a:p>
          <a:p>
            <a:pPr lvl="1" eaLnBrk="1" hangingPunct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xpectations</a:t>
            </a:r>
          </a:p>
          <a:p>
            <a:pPr lvl="1">
              <a:defRPr/>
            </a:pPr>
            <a:r>
              <a:rPr lang="en-US" altLang="en-US" sz="2400" b="1" u="sng" dirty="0"/>
              <a:t>C</a:t>
            </a:r>
            <a:r>
              <a:rPr lang="en-US" altLang="en-US" sz="2400" dirty="0"/>
              <a:t>omplement price change</a:t>
            </a:r>
          </a:p>
          <a:p>
            <a:pPr lvl="1" eaLnBrk="1" hangingPunct="1">
              <a:defRPr/>
            </a:pPr>
            <a:r>
              <a:rPr lang="en-US" altLang="en-US" sz="2400" b="1" u="sng" dirty="0"/>
              <a:t>T</a:t>
            </a:r>
            <a:r>
              <a:rPr lang="en-US" altLang="en-US" sz="2400" dirty="0"/>
              <a:t>astes or preferences </a:t>
            </a:r>
          </a:p>
          <a:p>
            <a:pPr lvl="1" eaLnBrk="1" hangingPunct="1">
              <a:defRPr/>
            </a:pPr>
            <a:r>
              <a:rPr lang="en-US" altLang="en-US" sz="2400" dirty="0"/>
              <a:t>This results in a shift in the demand curve, either to the left or right.</a:t>
            </a:r>
          </a:p>
          <a:p>
            <a:pPr lvl="1" eaLnBrk="1" hangingPunct="1">
              <a:defRPr/>
            </a:pPr>
            <a:r>
              <a:rPr lang="en-US" altLang="en-US" sz="2400" dirty="0"/>
              <a:t>Causes a change that alters the quantity demanded at every price</a:t>
            </a:r>
            <a:r>
              <a:rPr lang="en-US" alt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4">
            <a:extLst>
              <a:ext uri="{FF2B5EF4-FFF2-40B4-BE49-F238E27FC236}">
                <a16:creationId xmlns:a16="http://schemas.microsoft.com/office/drawing/2014/main" id="{72AE38CB-33F5-43D0-AA49-64DD3E136A16}"/>
              </a:ext>
            </a:extLst>
          </p:cNvPr>
          <p:cNvSpPr>
            <a:spLocks/>
          </p:cNvSpPr>
          <p:nvPr/>
        </p:nvSpPr>
        <p:spPr bwMode="auto">
          <a:xfrm>
            <a:off x="2871788" y="1182688"/>
            <a:ext cx="7042150" cy="4818062"/>
          </a:xfrm>
          <a:custGeom>
            <a:avLst/>
            <a:gdLst>
              <a:gd name="T0" fmla="*/ 0 w 4436"/>
              <a:gd name="T1" fmla="*/ 0 h 3035"/>
              <a:gd name="T2" fmla="*/ 0 w 4436"/>
              <a:gd name="T3" fmla="*/ 2147483647 h 3035"/>
              <a:gd name="T4" fmla="*/ 2147483647 w 4436"/>
              <a:gd name="T5" fmla="*/ 2147483647 h 30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36" h="3035">
                <a:moveTo>
                  <a:pt x="0" y="0"/>
                </a:moveTo>
                <a:lnTo>
                  <a:pt x="0" y="3035"/>
                </a:lnTo>
                <a:lnTo>
                  <a:pt x="4436" y="30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3842F73C-90A4-4A78-8CE9-DB27425467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3751" y="1912938"/>
            <a:ext cx="3281363" cy="3149600"/>
          </a:xfrm>
          <a:prstGeom prst="line">
            <a:avLst/>
          </a:prstGeom>
          <a:noFill/>
          <a:ln w="6191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161BEAE8-79EB-4B88-8716-391B153BE1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1" y="1390650"/>
            <a:ext cx="3281363" cy="3149600"/>
          </a:xfrm>
          <a:prstGeom prst="line">
            <a:avLst/>
          </a:prstGeom>
          <a:noFill/>
          <a:ln w="61913">
            <a:solidFill>
              <a:srgbClr val="5F16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30F96F4-324E-4D53-86BD-B91E59E8D1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16250" y="2433639"/>
            <a:ext cx="3302000" cy="3170237"/>
          </a:xfrm>
          <a:prstGeom prst="line">
            <a:avLst/>
          </a:prstGeom>
          <a:noFill/>
          <a:ln w="61913">
            <a:solidFill>
              <a:srgbClr val="6518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59BDFBE0-2DA4-4188-96F1-8E3BCE8E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551" y="2871789"/>
            <a:ext cx="1858963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55EF0A7E-1248-43B8-BF3B-05FB21A401C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49800" y="3935414"/>
            <a:ext cx="1860550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Rectangle 10">
            <a:extLst>
              <a:ext uri="{FF2B5EF4-FFF2-40B4-BE49-F238E27FC236}">
                <a16:creationId xmlns:a16="http://schemas.microsoft.com/office/drawing/2014/main" id="{3528E2F2-2DFB-4782-9575-1FE4966D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157289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Price of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8921" name="Rectangle 11">
            <a:extLst>
              <a:ext uri="{FF2B5EF4-FFF2-40B4-BE49-F238E27FC236}">
                <a16:creationId xmlns:a16="http://schemas.microsoft.com/office/drawing/2014/main" id="{B8C89B49-7B77-463D-BB70-7B95BB40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436689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2" name="Rectangle 12">
            <a:extLst>
              <a:ext uri="{FF2B5EF4-FFF2-40B4-BE49-F238E27FC236}">
                <a16:creationId xmlns:a16="http://schemas.microsoft.com/office/drawing/2014/main" id="{0E76C0BD-E6A4-4B2F-AE49-C472A84A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9" y="1716089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Cone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8923" name="Rectangle 13">
            <a:extLst>
              <a:ext uri="{FF2B5EF4-FFF2-40B4-BE49-F238E27FC236}">
                <a16:creationId xmlns:a16="http://schemas.microsoft.com/office/drawing/2014/main" id="{67773B80-504E-4948-824C-DB455A32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8" y="6102351"/>
            <a:ext cx="121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4" name="Rectangle 14">
            <a:extLst>
              <a:ext uri="{FF2B5EF4-FFF2-40B4-BE49-F238E27FC236}">
                <a16:creationId xmlns:a16="http://schemas.microsoft.com/office/drawing/2014/main" id="{A2A02AAC-0F94-4926-9E7A-9234DA05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6381751"/>
            <a:ext cx="18851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4351" name="Group 15">
            <a:extLst>
              <a:ext uri="{FF2B5EF4-FFF2-40B4-BE49-F238E27FC236}">
                <a16:creationId xmlns:a16="http://schemas.microsoft.com/office/drawing/2014/main" id="{55088890-A5B2-45FA-830C-7055D30B398A}"/>
              </a:ext>
            </a:extLst>
          </p:cNvPr>
          <p:cNvGrpSpPr>
            <a:grpSpLocks/>
          </p:cNvGrpSpPr>
          <p:nvPr/>
        </p:nvGrpSpPr>
        <p:grpSpPr bwMode="auto">
          <a:xfrm>
            <a:off x="5748339" y="2225675"/>
            <a:ext cx="1190625" cy="604838"/>
            <a:chOff x="2717" y="1402"/>
            <a:chExt cx="750" cy="381"/>
          </a:xfrm>
        </p:grpSpPr>
        <p:sp>
          <p:nvSpPr>
            <p:cNvPr id="38947" name="Rectangle 16">
              <a:extLst>
                <a:ext uri="{FF2B5EF4-FFF2-40B4-BE49-F238E27FC236}">
                  <a16:creationId xmlns:a16="http://schemas.microsoft.com/office/drawing/2014/main" id="{4B85CB87-B32A-4F8E-855B-E443AD12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402"/>
              <a:ext cx="750" cy="38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48" name="Rectangle 17">
              <a:extLst>
                <a:ext uri="{FF2B5EF4-FFF2-40B4-BE49-F238E27FC236}">
                  <a16:creationId xmlns:a16="http://schemas.microsoft.com/office/drawing/2014/main" id="{596291DB-8E39-4F45-95D0-5E2339F0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1419"/>
              <a:ext cx="5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Increase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9" name="Rectangle 18">
              <a:extLst>
                <a:ext uri="{FF2B5EF4-FFF2-40B4-BE49-F238E27FC236}">
                  <a16:creationId xmlns:a16="http://schemas.microsoft.com/office/drawing/2014/main" id="{8BEF6E8F-BCAF-43F3-9191-CE7AD9838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159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in 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55" name="Group 19">
            <a:extLst>
              <a:ext uri="{FF2B5EF4-FFF2-40B4-BE49-F238E27FC236}">
                <a16:creationId xmlns:a16="http://schemas.microsoft.com/office/drawing/2014/main" id="{6F5CA9A5-39A7-49B3-A379-445E0FF0EEDD}"/>
              </a:ext>
            </a:extLst>
          </p:cNvPr>
          <p:cNvGrpSpPr>
            <a:grpSpLocks/>
          </p:cNvGrpSpPr>
          <p:nvPr/>
        </p:nvGrpSpPr>
        <p:grpSpPr bwMode="auto">
          <a:xfrm>
            <a:off x="5394326" y="4006851"/>
            <a:ext cx="1190625" cy="625475"/>
            <a:chOff x="2362" y="2492"/>
            <a:chExt cx="750" cy="394"/>
          </a:xfrm>
        </p:grpSpPr>
        <p:sp>
          <p:nvSpPr>
            <p:cNvPr id="38944" name="Rectangle 20">
              <a:extLst>
                <a:ext uri="{FF2B5EF4-FFF2-40B4-BE49-F238E27FC236}">
                  <a16:creationId xmlns:a16="http://schemas.microsoft.com/office/drawing/2014/main" id="{1A0E82F7-5575-42E1-8C0E-228B8F759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2492"/>
              <a:ext cx="750" cy="39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45" name="Rectangle 21">
              <a:extLst>
                <a:ext uri="{FF2B5EF4-FFF2-40B4-BE49-F238E27FC236}">
                  <a16:creationId xmlns:a16="http://schemas.microsoft.com/office/drawing/2014/main" id="{38F34E23-2836-44E2-8DC6-FA820C3F9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20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6" name="Rectangle 22">
              <a:extLst>
                <a:ext uri="{FF2B5EF4-FFF2-40B4-BE49-F238E27FC236}">
                  <a16:creationId xmlns:a16="http://schemas.microsoft.com/office/drawing/2014/main" id="{80EA8857-61B0-40D1-A9FA-310D9C7E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69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in 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59" name="Group 23">
            <a:extLst>
              <a:ext uri="{FF2B5EF4-FFF2-40B4-BE49-F238E27FC236}">
                <a16:creationId xmlns:a16="http://schemas.microsoft.com/office/drawing/2014/main" id="{9129F813-A3D6-4E5E-841C-F0DB9BB79FA8}"/>
              </a:ext>
            </a:extLst>
          </p:cNvPr>
          <p:cNvGrpSpPr>
            <a:grpSpLocks/>
          </p:cNvGrpSpPr>
          <p:nvPr/>
        </p:nvGrpSpPr>
        <p:grpSpPr bwMode="auto">
          <a:xfrm>
            <a:off x="5373690" y="5689609"/>
            <a:ext cx="1825625" cy="312738"/>
            <a:chOff x="2425" y="3584"/>
            <a:chExt cx="1150" cy="197"/>
          </a:xfrm>
        </p:grpSpPr>
        <p:sp>
          <p:nvSpPr>
            <p:cNvPr id="38941" name="Rectangle 24">
              <a:extLst>
                <a:ext uri="{FF2B5EF4-FFF2-40B4-BE49-F238E27FC236}">
                  <a16:creationId xmlns:a16="http://schemas.microsoft.com/office/drawing/2014/main" id="{D1793E96-20B6-4066-B066-66F4CBB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3584"/>
              <a:ext cx="10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 curve,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2" name="Rectangle 25">
              <a:extLst>
                <a:ext uri="{FF2B5EF4-FFF2-40B4-BE49-F238E27FC236}">
                  <a16:creationId xmlns:a16="http://schemas.microsoft.com/office/drawing/2014/main" id="{2B98C5C2-5F0F-4477-A9D2-3DB04544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584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3" name="Rectangle 26">
              <a:extLst>
                <a:ext uri="{FF2B5EF4-FFF2-40B4-BE49-F238E27FC236}">
                  <a16:creationId xmlns:a16="http://schemas.microsoft.com/office/drawing/2014/main" id="{C1B8DB57-8DB3-4C7D-B5E5-A02C9ED34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65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63" name="Group 27">
            <a:extLst>
              <a:ext uri="{FF2B5EF4-FFF2-40B4-BE49-F238E27FC236}">
                <a16:creationId xmlns:a16="http://schemas.microsoft.com/office/drawing/2014/main" id="{2EA33A3D-25CB-46D6-8D84-FFC23E643F07}"/>
              </a:ext>
            </a:extLst>
          </p:cNvPr>
          <p:cNvGrpSpPr>
            <a:grpSpLocks/>
          </p:cNvGrpSpPr>
          <p:nvPr/>
        </p:nvGrpSpPr>
        <p:grpSpPr bwMode="auto">
          <a:xfrm>
            <a:off x="7419973" y="5151443"/>
            <a:ext cx="923925" cy="593725"/>
            <a:chOff x="3714" y="3245"/>
            <a:chExt cx="582" cy="374"/>
          </a:xfrm>
        </p:grpSpPr>
        <p:sp>
          <p:nvSpPr>
            <p:cNvPr id="38937" name="Rectangle 28">
              <a:extLst>
                <a:ext uri="{FF2B5EF4-FFF2-40B4-BE49-F238E27FC236}">
                  <a16:creationId xmlns:a16="http://schemas.microsoft.com/office/drawing/2014/main" id="{30542A2F-D255-4DF1-8D22-DE2093DF2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3245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8" name="Rectangle 29">
              <a:extLst>
                <a:ext uri="{FF2B5EF4-FFF2-40B4-BE49-F238E27FC236}">
                  <a16:creationId xmlns:a16="http://schemas.microsoft.com/office/drawing/2014/main" id="{BD9F453B-3C28-4596-9EA3-3D0DDA62B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3421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curve,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9" name="Rectangle 30">
              <a:extLst>
                <a:ext uri="{FF2B5EF4-FFF2-40B4-BE49-F238E27FC236}">
                  <a16:creationId xmlns:a16="http://schemas.microsoft.com/office/drawing/2014/main" id="{BC486CB5-7C3A-4BE0-82F6-DA2221E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3421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0" name="Rectangle 31">
              <a:extLst>
                <a:ext uri="{FF2B5EF4-FFF2-40B4-BE49-F238E27FC236}">
                  <a16:creationId xmlns:a16="http://schemas.microsoft.com/office/drawing/2014/main" id="{60B6BE86-D3EF-497A-8257-B9585F5A1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3493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368" name="Group 32">
            <a:extLst>
              <a:ext uri="{FF2B5EF4-FFF2-40B4-BE49-F238E27FC236}">
                <a16:creationId xmlns:a16="http://schemas.microsoft.com/office/drawing/2014/main" id="{16782ADB-3070-4F4C-A2E7-6B0E81EC1851}"/>
              </a:ext>
            </a:extLst>
          </p:cNvPr>
          <p:cNvGrpSpPr>
            <a:grpSpLocks/>
          </p:cNvGrpSpPr>
          <p:nvPr/>
        </p:nvGrpSpPr>
        <p:grpSpPr bwMode="auto">
          <a:xfrm>
            <a:off x="8969372" y="4613272"/>
            <a:ext cx="923925" cy="593725"/>
            <a:chOff x="4690" y="2906"/>
            <a:chExt cx="582" cy="374"/>
          </a:xfrm>
        </p:grpSpPr>
        <p:sp>
          <p:nvSpPr>
            <p:cNvPr id="38933" name="Rectangle 33">
              <a:extLst>
                <a:ext uri="{FF2B5EF4-FFF2-40B4-BE49-F238E27FC236}">
                  <a16:creationId xmlns:a16="http://schemas.microsoft.com/office/drawing/2014/main" id="{24228D62-5180-4466-AE8B-A38C0024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906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4" name="Rectangle 34">
              <a:extLst>
                <a:ext uri="{FF2B5EF4-FFF2-40B4-BE49-F238E27FC236}">
                  <a16:creationId xmlns:a16="http://schemas.microsoft.com/office/drawing/2014/main" id="{7CC8CEB8-D5B4-4529-9E31-F9DB1B30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3082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curve,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5" name="Rectangle 35">
              <a:extLst>
                <a:ext uri="{FF2B5EF4-FFF2-40B4-BE49-F238E27FC236}">
                  <a16:creationId xmlns:a16="http://schemas.microsoft.com/office/drawing/2014/main" id="{524E7147-E804-4D97-AB68-3436F72CD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" y="308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6" name="Rectangle 36">
              <a:extLst>
                <a:ext uri="{FF2B5EF4-FFF2-40B4-BE49-F238E27FC236}">
                  <a16:creationId xmlns:a16="http://schemas.microsoft.com/office/drawing/2014/main" id="{8E0AD053-5FEE-429E-B30A-995C029E2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" y="315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8930" name="Rectangle 37">
            <a:extLst>
              <a:ext uri="{FF2B5EF4-FFF2-40B4-BE49-F238E27FC236}">
                <a16:creationId xmlns:a16="http://schemas.microsoft.com/office/drawing/2014/main" id="{A4BDB098-3F33-4C0F-8549-8A135206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6116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31" name="Rectangle 38">
            <a:extLst>
              <a:ext uri="{FF2B5EF4-FFF2-40B4-BE49-F238E27FC236}">
                <a16:creationId xmlns:a16="http://schemas.microsoft.com/office/drawing/2014/main" id="{BA3B1450-6368-4874-911D-A74C6751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782" y="41908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Shifts in the Demand Curve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F46D4DE0-286E-48AC-925A-3B7E217E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838201"/>
            <a:ext cx="1981200" cy="14652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An increase is always to the right and a decrease is always to the left.</a:t>
            </a:r>
          </a:p>
        </p:txBody>
      </p:sp>
    </p:spTree>
    <p:extLst>
      <p:ext uri="{BB962C8B-B14F-4D97-AF65-F5344CB8AC3E}">
        <p14:creationId xmlns:p14="http://schemas.microsoft.com/office/powerpoint/2010/main" val="42440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1FB5696-428B-4470-A184-8FE2D7238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Shifts and Changes in Demand cont.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7D163E-6156-4B49-A52B-E17221ACC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A closer look at changes in income</a:t>
            </a:r>
          </a:p>
          <a:p>
            <a:pPr lvl="1" eaLnBrk="1" hangingPunct="1"/>
            <a:r>
              <a:rPr lang="en-US" altLang="en-US" dirty="0"/>
              <a:t>Normal Good</a:t>
            </a:r>
          </a:p>
          <a:p>
            <a:pPr lvl="2" eaLnBrk="1" hangingPunct="1"/>
            <a:r>
              <a:rPr lang="en-US" altLang="en-US" dirty="0"/>
              <a:t>A good that consumers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demand more when their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incomes increase</a:t>
            </a:r>
          </a:p>
          <a:p>
            <a:pPr lvl="1" eaLnBrk="1" hangingPunct="1"/>
            <a:r>
              <a:rPr lang="en-US" altLang="en-US" dirty="0"/>
              <a:t>Inferior Good</a:t>
            </a:r>
          </a:p>
          <a:p>
            <a:pPr lvl="2" eaLnBrk="1" hangingPunct="1"/>
            <a:r>
              <a:rPr lang="en-US" altLang="en-US" dirty="0"/>
              <a:t>A good that consumers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demand less when their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incomes increase</a:t>
            </a:r>
          </a:p>
        </p:txBody>
      </p:sp>
      <p:pic>
        <p:nvPicPr>
          <p:cNvPr id="15365" name="Picture 5" descr="spam">
            <a:extLst>
              <a:ext uri="{FF2B5EF4-FFF2-40B4-BE49-F238E27FC236}">
                <a16:creationId xmlns:a16="http://schemas.microsoft.com/office/drawing/2014/main" id="{361FF334-7E32-4B6C-954A-189A1FF0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7" y="3674871"/>
            <a:ext cx="32004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ooding">
            <a:extLst>
              <a:ext uri="{FF2B5EF4-FFF2-40B4-BE49-F238E27FC236}">
                <a16:creationId xmlns:a16="http://schemas.microsoft.com/office/drawing/2014/main" id="{ED8C088F-2E9E-46C1-977C-5EDD7FC8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43" y="1341437"/>
            <a:ext cx="2517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0DB6537A-ADE8-4807-8E5E-69B24C7E6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5">
            <a:extLst>
              <a:ext uri="{FF2B5EF4-FFF2-40B4-BE49-F238E27FC236}">
                <a16:creationId xmlns:a16="http://schemas.microsoft.com/office/drawing/2014/main" id="{DA2C4225-C359-4215-AD16-88B17B356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66FD144F-411D-49EE-80B6-DB76E2D8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812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$3.00</a:t>
            </a:r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66DBF210-1C7A-4244-BC90-A3E9403F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2.50</a:t>
            </a:r>
          </a:p>
        </p:txBody>
      </p:sp>
      <p:sp>
        <p:nvSpPr>
          <p:cNvPr id="40966" name="Text Box 8">
            <a:extLst>
              <a:ext uri="{FF2B5EF4-FFF2-40B4-BE49-F238E27FC236}">
                <a16:creationId xmlns:a16="http://schemas.microsoft.com/office/drawing/2014/main" id="{7C9824FB-3189-4B20-AF2C-FAEAD2F7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2.00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78C18293-C755-453E-A792-AB99ED87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1.50</a:t>
            </a:r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B16D1EC9-F8A2-40F0-AA6C-F216A43D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5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1.00</a:t>
            </a:r>
          </a:p>
        </p:txBody>
      </p:sp>
      <p:sp>
        <p:nvSpPr>
          <p:cNvPr id="40969" name="Text Box 11">
            <a:extLst>
              <a:ext uri="{FF2B5EF4-FFF2-40B4-BE49-F238E27FC236}">
                <a16:creationId xmlns:a16="http://schemas.microsoft.com/office/drawing/2014/main" id="{D065C06F-AD16-4FA2-A098-0DEF1ADE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0.50</a:t>
            </a:r>
          </a:p>
        </p:txBody>
      </p:sp>
      <p:sp>
        <p:nvSpPr>
          <p:cNvPr id="40970" name="Text Box 12">
            <a:extLst>
              <a:ext uri="{FF2B5EF4-FFF2-40B4-BE49-F238E27FC236}">
                <a16:creationId xmlns:a16="http://schemas.microsoft.com/office/drawing/2014/main" id="{C1C50D28-9E4C-4F7B-B848-C7CA1C9A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0971" name="Text Box 13">
            <a:extLst>
              <a:ext uri="{FF2B5EF4-FFF2-40B4-BE49-F238E27FC236}">
                <a16:creationId xmlns:a16="http://schemas.microsoft.com/office/drawing/2014/main" id="{B2EC5ACB-B560-4DDC-B740-6315E68A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0972" name="Text Box 14">
            <a:extLst>
              <a:ext uri="{FF2B5EF4-FFF2-40B4-BE49-F238E27FC236}">
                <a16:creationId xmlns:a16="http://schemas.microsoft.com/office/drawing/2014/main" id="{6E093637-55A3-41F7-AE80-DADA3A6E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0973" name="Text Box 15">
            <a:extLst>
              <a:ext uri="{FF2B5EF4-FFF2-40B4-BE49-F238E27FC236}">
                <a16:creationId xmlns:a16="http://schemas.microsoft.com/office/drawing/2014/main" id="{86B88E6A-6E39-4E90-98A1-5A4BD3C8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0974" name="Text Box 16">
            <a:extLst>
              <a:ext uri="{FF2B5EF4-FFF2-40B4-BE49-F238E27FC236}">
                <a16:creationId xmlns:a16="http://schemas.microsoft.com/office/drawing/2014/main" id="{B1C28020-596C-48E6-B421-F38B5DB8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0975" name="Text Box 17">
            <a:extLst>
              <a:ext uri="{FF2B5EF4-FFF2-40B4-BE49-F238E27FC236}">
                <a16:creationId xmlns:a16="http://schemas.microsoft.com/office/drawing/2014/main" id="{40B2095A-9FFB-4F73-B2A0-2CEBA471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40976" name="Text Box 18">
            <a:extLst>
              <a:ext uri="{FF2B5EF4-FFF2-40B4-BE49-F238E27FC236}">
                <a16:creationId xmlns:a16="http://schemas.microsoft.com/office/drawing/2014/main" id="{7AA25F89-25D1-4861-85E2-0C9DA830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40977" name="Text Box 19">
            <a:extLst>
              <a:ext uri="{FF2B5EF4-FFF2-40B4-BE49-F238E27FC236}">
                <a16:creationId xmlns:a16="http://schemas.microsoft.com/office/drawing/2014/main" id="{F5F02BF7-099D-4B1F-BC98-7FB758C8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0978" name="Text Box 20">
            <a:extLst>
              <a:ext uri="{FF2B5EF4-FFF2-40B4-BE49-F238E27FC236}">
                <a16:creationId xmlns:a16="http://schemas.microsoft.com/office/drawing/2014/main" id="{C867E75E-E5BF-4BF0-B654-34A3FE50B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40979" name="Text Box 21">
            <a:extLst>
              <a:ext uri="{FF2B5EF4-FFF2-40B4-BE49-F238E27FC236}">
                <a16:creationId xmlns:a16="http://schemas.microsoft.com/office/drawing/2014/main" id="{12BA5084-18B6-4CCE-9D52-BC9001FD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0980" name="Text Box 22">
            <a:extLst>
              <a:ext uri="{FF2B5EF4-FFF2-40B4-BE49-F238E27FC236}">
                <a16:creationId xmlns:a16="http://schemas.microsoft.com/office/drawing/2014/main" id="{1007E35B-5035-42BA-8C73-9FC9A3B5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70B6444B-D6F1-4DAF-8075-F09B808B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40982" name="Text Box 24">
            <a:extLst>
              <a:ext uri="{FF2B5EF4-FFF2-40B4-BE49-F238E27FC236}">
                <a16:creationId xmlns:a16="http://schemas.microsoft.com/office/drawing/2014/main" id="{871247D4-70F3-4145-ACB3-0B802C59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1605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ahoma" panose="020B0604030504040204" pitchFamily="34" charset="0"/>
              </a:rPr>
              <a:t>Price of Hamburgers</a:t>
            </a:r>
          </a:p>
        </p:txBody>
      </p:sp>
      <p:sp>
        <p:nvSpPr>
          <p:cNvPr id="40983" name="Text Box 25">
            <a:extLst>
              <a:ext uri="{FF2B5EF4-FFF2-40B4-BE49-F238E27FC236}">
                <a16:creationId xmlns:a16="http://schemas.microsoft.com/office/drawing/2014/main" id="{0F470749-07C3-4F0D-ABF7-D204DF29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715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ahoma" panose="020B0604030504040204" pitchFamily="34" charset="0"/>
              </a:rPr>
              <a:t>Quantity of Hamburgers</a:t>
            </a: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D0CC5309-33B4-4315-9E63-4D7F34EAF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676400"/>
            <a:ext cx="4648200" cy="3962400"/>
          </a:xfrm>
          <a:prstGeom prst="line">
            <a:avLst/>
          </a:prstGeom>
          <a:noFill/>
          <a:ln w="57150">
            <a:solidFill>
              <a:srgbClr val="423A6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27">
            <a:extLst>
              <a:ext uri="{FF2B5EF4-FFF2-40B4-BE49-F238E27FC236}">
                <a16:creationId xmlns:a16="http://schemas.microsoft.com/office/drawing/2014/main" id="{C661E181-A716-4B90-A0FC-E82575B5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2"/>
          </a:solidFill>
          <a:ln w="12700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36" name="Rectangle 28">
            <a:extLst>
              <a:ext uri="{FF2B5EF4-FFF2-40B4-BE49-F238E27FC236}">
                <a16:creationId xmlns:a16="http://schemas.microsoft.com/office/drawing/2014/main" id="{975796C3-36BE-42C3-B0F5-49214095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048000"/>
            <a:ext cx="127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in demand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1256EE4E-973C-4801-AA1A-FD40766C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981200"/>
            <a:ext cx="236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494076"/>
                </a:solidFill>
              </a:rPr>
              <a:t>An increase in income...</a:t>
            </a:r>
          </a:p>
        </p:txBody>
      </p:sp>
      <p:sp>
        <p:nvSpPr>
          <p:cNvPr id="40988" name="Text Box 30">
            <a:extLst>
              <a:ext uri="{FF2B5EF4-FFF2-40B4-BE49-F238E27FC236}">
                <a16:creationId xmlns:a16="http://schemas.microsoft.com/office/drawing/2014/main" id="{537DB074-8741-4F81-90F9-69A9128E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9" name="Text Box 31">
            <a:extLst>
              <a:ext uri="{FF2B5EF4-FFF2-40B4-BE49-F238E27FC236}">
                <a16:creationId xmlns:a16="http://schemas.microsoft.com/office/drawing/2014/main" id="{8264673A-5B95-4729-83FA-984144FA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181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0" name="Rectangle 32">
            <a:extLst>
              <a:ext uri="{FF2B5EF4-FFF2-40B4-BE49-F238E27FC236}">
                <a16:creationId xmlns:a16="http://schemas.microsoft.com/office/drawing/2014/main" id="{ECC0E65D-AEDD-40BC-A412-5C676D1D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</a:rPr>
              <a:t>Consumer Income</a:t>
            </a:r>
            <a:br>
              <a:rPr lang="en-US" altLang="en-US" sz="4400" dirty="0">
                <a:solidFill>
                  <a:schemeClr val="tx2"/>
                </a:solidFill>
              </a:rPr>
            </a:br>
            <a:r>
              <a:rPr lang="en-US" altLang="en-US" sz="4400" dirty="0">
                <a:solidFill>
                  <a:schemeClr val="tx2"/>
                </a:solidFill>
              </a:rPr>
              <a:t>Normal Good</a:t>
            </a:r>
          </a:p>
        </p:txBody>
      </p:sp>
      <p:sp>
        <p:nvSpPr>
          <p:cNvPr id="40991" name="Line 33">
            <a:extLst>
              <a:ext uri="{FF2B5EF4-FFF2-40B4-BE49-F238E27FC236}">
                <a16:creationId xmlns:a16="http://schemas.microsoft.com/office/drawing/2014/main" id="{B6FACBE6-B3F6-4F83-BAB0-347F818A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172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Text Box 34">
            <a:extLst>
              <a:ext uri="{FF2B5EF4-FFF2-40B4-BE49-F238E27FC236}">
                <a16:creationId xmlns:a16="http://schemas.microsoft.com/office/drawing/2014/main" id="{E44B3DD2-01DC-4976-A3F2-55DB2152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42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animBg="1"/>
      <p:bldP spid="17436" grpId="0" autoUpdateAnimBg="0"/>
      <p:bldP spid="17437" grpId="0" animBg="1" autoUpdateAnimBg="0"/>
      <p:bldP spid="174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52B03304-04A9-4D66-A175-301F3BBF0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5">
            <a:extLst>
              <a:ext uri="{FF2B5EF4-FFF2-40B4-BE49-F238E27FC236}">
                <a16:creationId xmlns:a16="http://schemas.microsoft.com/office/drawing/2014/main" id="{5575A612-BA98-4A6D-88FA-10B87DFBC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6">
            <a:extLst>
              <a:ext uri="{FF2B5EF4-FFF2-40B4-BE49-F238E27FC236}">
                <a16:creationId xmlns:a16="http://schemas.microsoft.com/office/drawing/2014/main" id="{764639C3-0B86-480C-8FE3-7125CA693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7">
            <a:extLst>
              <a:ext uri="{FF2B5EF4-FFF2-40B4-BE49-F238E27FC236}">
                <a16:creationId xmlns:a16="http://schemas.microsoft.com/office/drawing/2014/main" id="{182D3DD3-1CDC-4AC3-8FB7-085F363E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$3.00</a:t>
            </a:r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87698E47-64A8-4458-A51C-469F0A76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2.50</a:t>
            </a:r>
          </a:p>
        </p:txBody>
      </p:sp>
      <p:sp>
        <p:nvSpPr>
          <p:cNvPr id="41991" name="Text Box 9">
            <a:extLst>
              <a:ext uri="{FF2B5EF4-FFF2-40B4-BE49-F238E27FC236}">
                <a16:creationId xmlns:a16="http://schemas.microsoft.com/office/drawing/2014/main" id="{5CB586D1-9DA9-4481-B4FC-5A74962B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76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2.00</a:t>
            </a:r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6EB37717-588B-49A4-B114-D9826F94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1.50</a:t>
            </a:r>
          </a:p>
        </p:txBody>
      </p:sp>
      <p:sp>
        <p:nvSpPr>
          <p:cNvPr id="41993" name="Text Box 11">
            <a:extLst>
              <a:ext uri="{FF2B5EF4-FFF2-40B4-BE49-F238E27FC236}">
                <a16:creationId xmlns:a16="http://schemas.microsoft.com/office/drawing/2014/main" id="{EABD85FD-0F0D-4ED2-B015-F18DC7CE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95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1.00</a:t>
            </a:r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51E8C1C0-77C8-4F17-9928-52A7D1C1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81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0.50</a:t>
            </a:r>
          </a:p>
        </p:txBody>
      </p:sp>
      <p:sp>
        <p:nvSpPr>
          <p:cNvPr id="41995" name="Text Box 13">
            <a:extLst>
              <a:ext uri="{FF2B5EF4-FFF2-40B4-BE49-F238E27FC236}">
                <a16:creationId xmlns:a16="http://schemas.microsoft.com/office/drawing/2014/main" id="{95642214-7BE7-4768-8677-7F77471E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57FD6C9F-E4E3-40C8-857D-6E18AB20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1997" name="Text Box 15">
            <a:extLst>
              <a:ext uri="{FF2B5EF4-FFF2-40B4-BE49-F238E27FC236}">
                <a16:creationId xmlns:a16="http://schemas.microsoft.com/office/drawing/2014/main" id="{B2F87A4A-3A22-4362-8EFC-FB01A49A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1998" name="Text Box 16">
            <a:extLst>
              <a:ext uri="{FF2B5EF4-FFF2-40B4-BE49-F238E27FC236}">
                <a16:creationId xmlns:a16="http://schemas.microsoft.com/office/drawing/2014/main" id="{866E7EC3-8068-4AE7-AD77-E57E9285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A30CB4F-4891-4344-92CD-A2267A1B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0338A512-9B18-40C3-931F-5634E8B5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42001" name="Text Box 19">
            <a:extLst>
              <a:ext uri="{FF2B5EF4-FFF2-40B4-BE49-F238E27FC236}">
                <a16:creationId xmlns:a16="http://schemas.microsoft.com/office/drawing/2014/main" id="{8252344D-FBE2-4263-9281-B5CE15F9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42002" name="Text Box 20">
            <a:extLst>
              <a:ext uri="{FF2B5EF4-FFF2-40B4-BE49-F238E27FC236}">
                <a16:creationId xmlns:a16="http://schemas.microsoft.com/office/drawing/2014/main" id="{44E280B3-62C3-4D6E-824E-188387E8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2003" name="Text Box 21">
            <a:extLst>
              <a:ext uri="{FF2B5EF4-FFF2-40B4-BE49-F238E27FC236}">
                <a16:creationId xmlns:a16="http://schemas.microsoft.com/office/drawing/2014/main" id="{E3CAEB92-5F4B-427B-83DE-2CADFBF7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42004" name="Text Box 22">
            <a:extLst>
              <a:ext uri="{FF2B5EF4-FFF2-40B4-BE49-F238E27FC236}">
                <a16:creationId xmlns:a16="http://schemas.microsoft.com/office/drawing/2014/main" id="{1060CF18-BCF7-4C31-A4CD-D943B1A4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2005" name="Text Box 23">
            <a:extLst>
              <a:ext uri="{FF2B5EF4-FFF2-40B4-BE49-F238E27FC236}">
                <a16:creationId xmlns:a16="http://schemas.microsoft.com/office/drawing/2014/main" id="{A97288DC-1094-4F8E-B758-09F37C8C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42006" name="Text Box 24">
            <a:extLst>
              <a:ext uri="{FF2B5EF4-FFF2-40B4-BE49-F238E27FC236}">
                <a16:creationId xmlns:a16="http://schemas.microsoft.com/office/drawing/2014/main" id="{F1B1E588-8155-480F-B6C2-80156976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42007" name="Text Box 25">
            <a:extLst>
              <a:ext uri="{FF2B5EF4-FFF2-40B4-BE49-F238E27FC236}">
                <a16:creationId xmlns:a16="http://schemas.microsoft.com/office/drawing/2014/main" id="{3C099059-6374-4CC6-A36C-1B237322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Price of Spam</a:t>
            </a:r>
          </a:p>
        </p:txBody>
      </p:sp>
      <p:sp>
        <p:nvSpPr>
          <p:cNvPr id="42008" name="Text Box 26">
            <a:extLst>
              <a:ext uri="{FF2B5EF4-FFF2-40B4-BE49-F238E27FC236}">
                <a16:creationId xmlns:a16="http://schemas.microsoft.com/office/drawing/2014/main" id="{467D0BE0-6FDC-438C-B57D-1D039AF6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715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Quantity of Spam</a:t>
            </a:r>
          </a:p>
        </p:txBody>
      </p:sp>
      <p:sp>
        <p:nvSpPr>
          <p:cNvPr id="42009" name="Text Box 27">
            <a:extLst>
              <a:ext uri="{FF2B5EF4-FFF2-40B4-BE49-F238E27FC236}">
                <a16:creationId xmlns:a16="http://schemas.microsoft.com/office/drawing/2014/main" id="{D14E1E9B-A2A2-448A-B059-D3A66F8B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D786617E-59F5-4162-9F38-03F847E3F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2590800" cy="2209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9">
            <a:extLst>
              <a:ext uri="{FF2B5EF4-FFF2-40B4-BE49-F238E27FC236}">
                <a16:creationId xmlns:a16="http://schemas.microsoft.com/office/drawing/2014/main" id="{354CE973-FFF9-48A0-AE9C-74173EA7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733800"/>
            <a:ext cx="127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Decrease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in demand</a:t>
            </a:r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001F6B94-8762-49B0-83CB-3863814E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90800"/>
            <a:ext cx="236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494076"/>
                </a:solidFill>
              </a:rPr>
              <a:t>An increase in income...</a:t>
            </a:r>
          </a:p>
        </p:txBody>
      </p:sp>
      <p:sp>
        <p:nvSpPr>
          <p:cNvPr id="42013" name="Text Box 31">
            <a:extLst>
              <a:ext uri="{FF2B5EF4-FFF2-40B4-BE49-F238E27FC236}">
                <a16:creationId xmlns:a16="http://schemas.microsoft.com/office/drawing/2014/main" id="{CC724E6A-DEC8-484A-8984-2EF32CCA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AutoShape 32">
            <a:extLst>
              <a:ext uri="{FF2B5EF4-FFF2-40B4-BE49-F238E27FC236}">
                <a16:creationId xmlns:a16="http://schemas.microsoft.com/office/drawing/2014/main" id="{92A144CB-0538-42D8-82A5-580C936B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DE38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5" name="Rectangle 33">
            <a:extLst>
              <a:ext uri="{FF2B5EF4-FFF2-40B4-BE49-F238E27FC236}">
                <a16:creationId xmlns:a16="http://schemas.microsoft.com/office/drawing/2014/main" id="{CA7A2787-086D-4526-8A73-E0B3AF7F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7375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</a:rPr>
              <a:t>Consumer Income</a:t>
            </a:r>
            <a:br>
              <a:rPr lang="en-US" altLang="en-US" sz="4400" dirty="0">
                <a:solidFill>
                  <a:schemeClr val="tx2"/>
                </a:solidFill>
              </a:rPr>
            </a:br>
            <a:r>
              <a:rPr lang="en-US" altLang="en-US" sz="4400" dirty="0">
                <a:solidFill>
                  <a:schemeClr val="tx2"/>
                </a:solidFill>
              </a:rPr>
              <a:t>Inferior Good</a:t>
            </a:r>
          </a:p>
        </p:txBody>
      </p:sp>
    </p:spTree>
    <p:extLst>
      <p:ext uri="{BB962C8B-B14F-4D97-AF65-F5344CB8AC3E}">
        <p14:creationId xmlns:p14="http://schemas.microsoft.com/office/powerpoint/2010/main" val="4073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1" grpId="0" autoUpdateAnimBg="0"/>
      <p:bldP spid="18462" grpId="0" animBg="1" autoUpdateAnimBg="0"/>
      <p:bldP spid="18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97F84D6-61ED-4107-84CD-2AE56659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Supply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62691D-AC40-486F-A5D0-0C36F6814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schedule of quantities that would be offered for sale at all possible prices that could prevail in the market. (NOT A 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Quantity Supplied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Amount offered for sale at a given price. (SPECIFIC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Law of 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law of supply states that, other things equal (</a:t>
            </a:r>
            <a:r>
              <a:rPr lang="en-US" altLang="en-US" sz="2400" i="1" dirty="0"/>
              <a:t>Ceteris Paribas</a:t>
            </a:r>
            <a:r>
              <a:rPr lang="en-US" altLang="en-US" sz="2400" dirty="0"/>
              <a:t>)</a:t>
            </a:r>
            <a:r>
              <a:rPr lang="en-US" altLang="en-US" sz="2400" i="1" dirty="0"/>
              <a:t>,</a:t>
            </a:r>
            <a:r>
              <a:rPr lang="en-US" altLang="en-US" sz="2400" dirty="0"/>
              <a:t> the quantity supplied of a good rises when the price of the good rises.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 other words: Low price = Low quantity                                                		            High price = High quantity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47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921C-5A14-480A-8D73-BAF57123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6373"/>
            <a:ext cx="9601196" cy="389468"/>
          </a:xfrm>
        </p:spPr>
        <p:txBody>
          <a:bodyPr>
            <a:normAutofit fontScale="90000"/>
          </a:bodyPr>
          <a:lstStyle/>
          <a:p>
            <a:r>
              <a:rPr lang="en-US" dirty="0"/>
              <a:t>Circular Flow Model 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B5B1CBD-2364-4A39-8B25-5CDEE159D9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160" y="1263227"/>
            <a:ext cx="9235438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78CC851-A27A-4BC8-AAD1-F4A956431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Supply Schedule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8B02512-9459-4BCA-81CB-76BA80AD7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73914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Table that shows the relationship between the price of the good and the quantity supplied.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BC130C6-74DC-4CA1-A51D-BBD1ABBC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3184358" y="1893888"/>
            <a:ext cx="5426242" cy="427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 descr="0620_Ice_Cream">
            <a:extLst>
              <a:ext uri="{FF2B5EF4-FFF2-40B4-BE49-F238E27FC236}">
                <a16:creationId xmlns:a16="http://schemas.microsoft.com/office/drawing/2014/main" id="{2D61FE38-9F55-4FB1-8939-9722A54E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8" y="1632893"/>
            <a:ext cx="2286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ce_cream_cone">
            <a:extLst>
              <a:ext uri="{FF2B5EF4-FFF2-40B4-BE49-F238E27FC236}">
                <a16:creationId xmlns:a16="http://schemas.microsoft.com/office/drawing/2014/main" id="{6E2D4046-22E3-48A6-A071-5500E4A4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79" y="2312176"/>
            <a:ext cx="1447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67EC0B4A-D022-4F07-A4C2-C6717C32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042" y="2559826"/>
            <a:ext cx="1752600" cy="4270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41786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9B894CA-E1CC-47A1-8DE3-57DBCFD39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F79806FD-10FD-4E61-9D33-6735E23A3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DF82D0-142E-415E-9F4C-DD5E34D80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supply curve">
            <a:extLst>
              <a:ext uri="{FF2B5EF4-FFF2-40B4-BE49-F238E27FC236}">
                <a16:creationId xmlns:a16="http://schemas.microsoft.com/office/drawing/2014/main" id="{AFF2914F-FF82-4186-9AB2-C4AA8BDF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1410208"/>
            <a:ext cx="514504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69B7433-B959-40DA-806F-FF95BB380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1F8C10B-03F4-4C6F-89E8-5CD616342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  <a:p>
            <a:pPr lvl="1" eaLnBrk="1" hangingPunct="1"/>
            <a:r>
              <a:rPr lang="en-US" altLang="en-US"/>
              <a:t>The graph of the relationship between the price of a good and the quantity supplied.</a:t>
            </a:r>
          </a:p>
        </p:txBody>
      </p:sp>
    </p:spTree>
    <p:extLst>
      <p:ext uri="{BB962C8B-B14F-4D97-AF65-F5344CB8AC3E}">
        <p14:creationId xmlns:p14="http://schemas.microsoft.com/office/powerpoint/2010/main" val="20877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50B7222C-DDC0-4E49-9561-C82EA5F3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7BA6EC1E-F017-4381-B154-CD4139A8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813051"/>
            <a:ext cx="1588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E0A6E50F-6071-4724-A46D-18A081FF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4" y="1146175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C535F007-E57A-4E53-8F8A-EFC0B282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1" y="1409700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2" name="Rectangle 8">
            <a:extLst>
              <a:ext uri="{FF2B5EF4-FFF2-40B4-BE49-F238E27FC236}">
                <a16:creationId xmlns:a16="http://schemas.microsoft.com/office/drawing/2014/main" id="{18480519-0DBD-415B-8804-4EDBA007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673225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3" name="Rectangle 9">
            <a:extLst>
              <a:ext uri="{FF2B5EF4-FFF2-40B4-BE49-F238E27FC236}">
                <a16:creationId xmlns:a16="http://schemas.microsoft.com/office/drawing/2014/main" id="{887A0ACB-F87E-4548-9717-64BE238A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4" name="Rectangle 10">
            <a:extLst>
              <a:ext uri="{FF2B5EF4-FFF2-40B4-BE49-F238E27FC236}">
                <a16:creationId xmlns:a16="http://schemas.microsoft.com/office/drawing/2014/main" id="{C32B603E-ACCF-496F-9D1E-77AA3CA8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49078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2.50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5" name="Rectangle 11">
            <a:extLst>
              <a:ext uri="{FF2B5EF4-FFF2-40B4-BE49-F238E27FC236}">
                <a16:creationId xmlns:a16="http://schemas.microsoft.com/office/drawing/2014/main" id="{25272CAD-0777-4084-BF6A-E6DD3B7EB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098800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2.00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6" name="Rectangle 12">
            <a:extLst>
              <a:ext uri="{FF2B5EF4-FFF2-40B4-BE49-F238E27FC236}">
                <a16:creationId xmlns:a16="http://schemas.microsoft.com/office/drawing/2014/main" id="{97253796-1C5E-4A2D-B39E-78FD640C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744913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7" name="Rectangle 13">
            <a:extLst>
              <a:ext uri="{FF2B5EF4-FFF2-40B4-BE49-F238E27FC236}">
                <a16:creationId xmlns:a16="http://schemas.microsoft.com/office/drawing/2014/main" id="{9AE854C1-759F-49B6-A3C7-724935F4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327525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8" name="Rectangle 14">
            <a:extLst>
              <a:ext uri="{FF2B5EF4-FFF2-40B4-BE49-F238E27FC236}">
                <a16:creationId xmlns:a16="http://schemas.microsoft.com/office/drawing/2014/main" id="{F4D29E44-2CAB-443D-8AB6-0A9E4134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9" name="Rectangle 15">
            <a:extLst>
              <a:ext uri="{FF2B5EF4-FFF2-40B4-BE49-F238E27FC236}">
                <a16:creationId xmlns:a16="http://schemas.microsoft.com/office/drawing/2014/main" id="{B724C224-9E84-4659-8D59-EBFCC71F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0" name="Rectangle 16">
            <a:extLst>
              <a:ext uri="{FF2B5EF4-FFF2-40B4-BE49-F238E27FC236}">
                <a16:creationId xmlns:a16="http://schemas.microsoft.com/office/drawing/2014/main" id="{178B8337-AC8E-4351-B15B-ED23CCFD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1" name="Rectangle 17">
            <a:extLst>
              <a:ext uri="{FF2B5EF4-FFF2-40B4-BE49-F238E27FC236}">
                <a16:creationId xmlns:a16="http://schemas.microsoft.com/office/drawing/2014/main" id="{A43A65AC-52DF-41D5-B060-F4B83556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2" name="Rectangle 18">
            <a:extLst>
              <a:ext uri="{FF2B5EF4-FFF2-40B4-BE49-F238E27FC236}">
                <a16:creationId xmlns:a16="http://schemas.microsoft.com/office/drawing/2014/main" id="{808DD89B-7359-421D-97EC-FC142B1E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3" name="Rectangle 19">
            <a:extLst>
              <a:ext uri="{FF2B5EF4-FFF2-40B4-BE49-F238E27FC236}">
                <a16:creationId xmlns:a16="http://schemas.microsoft.com/office/drawing/2014/main" id="{5D393462-2D19-419E-8054-77587556C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4" name="Rectangle 20">
            <a:extLst>
              <a:ext uri="{FF2B5EF4-FFF2-40B4-BE49-F238E27FC236}">
                <a16:creationId xmlns:a16="http://schemas.microsoft.com/office/drawing/2014/main" id="{31F11A4B-BDD8-4D88-8981-6985363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5" name="Rectangle 21">
            <a:extLst>
              <a:ext uri="{FF2B5EF4-FFF2-40B4-BE49-F238E27FC236}">
                <a16:creationId xmlns:a16="http://schemas.microsoft.com/office/drawing/2014/main" id="{BC5A2F3F-2E0F-4DC7-9DED-4ECFA78B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6" name="Rectangle 22">
            <a:extLst>
              <a:ext uri="{FF2B5EF4-FFF2-40B4-BE49-F238E27FC236}">
                <a16:creationId xmlns:a16="http://schemas.microsoft.com/office/drawing/2014/main" id="{7F0D5611-5758-4F64-B0E9-A833E7AC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7" name="Rectangle 23">
            <a:extLst>
              <a:ext uri="{FF2B5EF4-FFF2-40B4-BE49-F238E27FC236}">
                <a16:creationId xmlns:a16="http://schemas.microsoft.com/office/drawing/2014/main" id="{C1BECD1C-87AB-4E0F-AF6A-44E02696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8" name="Rectangle 24">
            <a:extLst>
              <a:ext uri="{FF2B5EF4-FFF2-40B4-BE49-F238E27FC236}">
                <a16:creationId xmlns:a16="http://schemas.microsoft.com/office/drawing/2014/main" id="{56766ADD-EE09-428F-B163-A2CD9613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5743575"/>
            <a:ext cx="227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9" name="Rectangle 25">
            <a:extLst>
              <a:ext uri="{FF2B5EF4-FFF2-40B4-BE49-F238E27FC236}">
                <a16:creationId xmlns:a16="http://schemas.microsoft.com/office/drawing/2014/main" id="{9668E68D-DF45-43A6-B953-9309DF76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571182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0" name="Rectangle 26">
            <a:extLst>
              <a:ext uri="{FF2B5EF4-FFF2-40B4-BE49-F238E27FC236}">
                <a16:creationId xmlns:a16="http://schemas.microsoft.com/office/drawing/2014/main" id="{E6B17E0B-F398-4BB9-9C2A-91DB242C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6" y="5973763"/>
            <a:ext cx="17841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1" name="Rectangle 27">
            <a:extLst>
              <a:ext uri="{FF2B5EF4-FFF2-40B4-BE49-F238E27FC236}">
                <a16:creationId xmlns:a16="http://schemas.microsoft.com/office/drawing/2014/main" id="{0C2A3E08-D491-492B-BBDD-6D947BEF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922463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$3.00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2" name="Rectangle 28">
            <a:extLst>
              <a:ext uri="{FF2B5EF4-FFF2-40B4-BE49-F238E27FC236}">
                <a16:creationId xmlns:a16="http://schemas.microsoft.com/office/drawing/2014/main" id="{697665D6-8473-4D8D-845B-9AB90022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3" name="Rectangle 29">
            <a:extLst>
              <a:ext uri="{FF2B5EF4-FFF2-40B4-BE49-F238E27FC236}">
                <a16:creationId xmlns:a16="http://schemas.microsoft.com/office/drawing/2014/main" id="{04C80838-C81F-4DA3-9E38-E12B87D3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96093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0.50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6110" name="Group 30">
            <a:extLst>
              <a:ext uri="{FF2B5EF4-FFF2-40B4-BE49-F238E27FC236}">
                <a16:creationId xmlns:a16="http://schemas.microsoft.com/office/drawing/2014/main" id="{AD5B269A-209F-42E8-94C8-ACD238EE7A4D}"/>
              </a:ext>
            </a:extLst>
          </p:cNvPr>
          <p:cNvGrpSpPr>
            <a:grpSpLocks/>
          </p:cNvGrpSpPr>
          <p:nvPr/>
        </p:nvGrpSpPr>
        <p:grpSpPr bwMode="auto">
          <a:xfrm>
            <a:off x="2079626" y="2593975"/>
            <a:ext cx="1463675" cy="871538"/>
            <a:chOff x="350" y="1634"/>
            <a:chExt cx="922" cy="549"/>
          </a:xfrm>
        </p:grpSpPr>
        <p:sp>
          <p:nvSpPr>
            <p:cNvPr id="65617" name="Line 31">
              <a:extLst>
                <a:ext uri="{FF2B5EF4-FFF2-40B4-BE49-F238E27FC236}">
                  <a16:creationId xmlns:a16="http://schemas.microsoft.com/office/drawing/2014/main" id="{B30710CA-6CC6-4CB6-849B-6B8ACA62F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859"/>
              <a:ext cx="24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Rectangle 32">
              <a:extLst>
                <a:ext uri="{FF2B5EF4-FFF2-40B4-BE49-F238E27FC236}">
                  <a16:creationId xmlns:a16="http://schemas.microsoft.com/office/drawing/2014/main" id="{4F9527D9-1CD5-4CF5-8B26-C3EBC3CC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34"/>
              <a:ext cx="774" cy="54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619" name="Rectangle 33">
              <a:extLst>
                <a:ext uri="{FF2B5EF4-FFF2-40B4-BE49-F238E27FC236}">
                  <a16:creationId xmlns:a16="http://schemas.microsoft.com/office/drawing/2014/main" id="{6BC7700F-971C-4205-A00D-ED61A088C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659"/>
              <a:ext cx="3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1. An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620" name="Rectangle 34">
              <a:extLst>
                <a:ext uri="{FF2B5EF4-FFF2-40B4-BE49-F238E27FC236}">
                  <a16:creationId xmlns:a16="http://schemas.microsoft.com/office/drawing/2014/main" id="{876A4933-78DE-4C9A-B948-96F91527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825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increase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621" name="Rectangle 35">
              <a:extLst>
                <a:ext uri="{FF2B5EF4-FFF2-40B4-BE49-F238E27FC236}">
                  <a16:creationId xmlns:a16="http://schemas.microsoft.com/office/drawing/2014/main" id="{65311206-AE55-486B-92D3-A8E371A0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991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 in price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622" name="Rectangle 36">
              <a:extLst>
                <a:ext uri="{FF2B5EF4-FFF2-40B4-BE49-F238E27FC236}">
                  <a16:creationId xmlns:a16="http://schemas.microsoft.com/office/drawing/2014/main" id="{28212968-7ADC-4F1B-986A-1F7613BC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991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...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117" name="Group 37">
            <a:extLst>
              <a:ext uri="{FF2B5EF4-FFF2-40B4-BE49-F238E27FC236}">
                <a16:creationId xmlns:a16="http://schemas.microsoft.com/office/drawing/2014/main" id="{6E399D79-8217-452B-A0FD-781F3BBD4686}"/>
              </a:ext>
            </a:extLst>
          </p:cNvPr>
          <p:cNvGrpSpPr>
            <a:grpSpLocks/>
          </p:cNvGrpSpPr>
          <p:nvPr/>
        </p:nvGrpSpPr>
        <p:grpSpPr bwMode="auto">
          <a:xfrm>
            <a:off x="4654551" y="6051551"/>
            <a:ext cx="4162425" cy="614363"/>
            <a:chOff x="1972" y="3768"/>
            <a:chExt cx="2622" cy="387"/>
          </a:xfrm>
        </p:grpSpPr>
        <p:sp>
          <p:nvSpPr>
            <p:cNvPr id="65612" name="Line 38">
              <a:extLst>
                <a:ext uri="{FF2B5EF4-FFF2-40B4-BE49-F238E27FC236}">
                  <a16:creationId xmlns:a16="http://schemas.microsoft.com/office/drawing/2014/main" id="{E909F87A-6218-4FA1-9305-F5D21A333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3" y="3768"/>
              <a:ext cx="1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Rectangle 39">
              <a:extLst>
                <a:ext uri="{FF2B5EF4-FFF2-40B4-BE49-F238E27FC236}">
                  <a16:creationId xmlns:a16="http://schemas.microsoft.com/office/drawing/2014/main" id="{6C83F59F-92AD-4E38-9280-CF8EA517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905"/>
              <a:ext cx="2594" cy="25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614" name="Rectangle 40">
              <a:extLst>
                <a:ext uri="{FF2B5EF4-FFF2-40B4-BE49-F238E27FC236}">
                  <a16:creationId xmlns:a16="http://schemas.microsoft.com/office/drawing/2014/main" id="{A6603ABE-639C-4DF8-AF4A-7CF093B2E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3946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2.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615" name="Rectangle 41">
              <a:extLst>
                <a:ext uri="{FF2B5EF4-FFF2-40B4-BE49-F238E27FC236}">
                  <a16:creationId xmlns:a16="http://schemas.microsoft.com/office/drawing/2014/main" id="{530245A6-D353-41F6-995C-23D46CB73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946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...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5616" name="Rectangle 42">
              <a:extLst>
                <a:ext uri="{FF2B5EF4-FFF2-40B4-BE49-F238E27FC236}">
                  <a16:creationId xmlns:a16="http://schemas.microsoft.com/office/drawing/2014/main" id="{A54DA3EF-8B09-40A9-A203-089ADA6F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3946"/>
              <a:ext cx="22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 increases quantity of cones supplied.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6123" name="Line 43">
            <a:extLst>
              <a:ext uri="{FF2B5EF4-FFF2-40B4-BE49-F238E27FC236}">
                <a16:creationId xmlns:a16="http://schemas.microsoft.com/office/drawing/2014/main" id="{11B51F4F-E0D8-45AE-A26F-001164AE6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5981700"/>
            <a:ext cx="254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Rectangle 44">
            <a:extLst>
              <a:ext uri="{FF2B5EF4-FFF2-40B4-BE49-F238E27FC236}">
                <a16:creationId xmlns:a16="http://schemas.microsoft.com/office/drawing/2014/main" id="{7A4FE2B5-BFA8-4729-AF0A-41D8B320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5568" name="Line 45">
            <a:extLst>
              <a:ext uri="{FF2B5EF4-FFF2-40B4-BE49-F238E27FC236}">
                <a16:creationId xmlns:a16="http://schemas.microsoft.com/office/drawing/2014/main" id="{A9F32E36-E5A1-43D8-9595-F672A6B81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6082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Line 46">
            <a:extLst>
              <a:ext uri="{FF2B5EF4-FFF2-40B4-BE49-F238E27FC236}">
                <a16:creationId xmlns:a16="http://schemas.microsoft.com/office/drawing/2014/main" id="{FA6315E5-966F-40F7-B776-CD59CB962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2289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Line 47">
            <a:extLst>
              <a:ext uri="{FF2B5EF4-FFF2-40B4-BE49-F238E27FC236}">
                <a16:creationId xmlns:a16="http://schemas.microsoft.com/office/drawing/2014/main" id="{52043706-FE42-4420-913E-3DE1EBEBA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841750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Line 48">
            <a:extLst>
              <a:ext uri="{FF2B5EF4-FFF2-40B4-BE49-F238E27FC236}">
                <a16:creationId xmlns:a16="http://schemas.microsoft.com/office/drawing/2014/main" id="{01493E14-66DC-427C-806A-B52339344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44370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2" name="Line 49">
            <a:extLst>
              <a:ext uri="{FF2B5EF4-FFF2-40B4-BE49-F238E27FC236}">
                <a16:creationId xmlns:a16="http://schemas.microsoft.com/office/drawing/2014/main" id="{B651CDF3-1572-4DE6-B0FE-F7D1DED84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3" name="Line 50">
            <a:extLst>
              <a:ext uri="{FF2B5EF4-FFF2-40B4-BE49-F238E27FC236}">
                <a16:creationId xmlns:a16="http://schemas.microsoft.com/office/drawing/2014/main" id="{B840583F-5BB0-4964-B8CB-68E2BAF48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4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Line 51">
            <a:extLst>
              <a:ext uri="{FF2B5EF4-FFF2-40B4-BE49-F238E27FC236}">
                <a16:creationId xmlns:a16="http://schemas.microsoft.com/office/drawing/2014/main" id="{CE67E939-37BD-4F72-B5EF-776E4F0EC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Line 52">
            <a:extLst>
              <a:ext uri="{FF2B5EF4-FFF2-40B4-BE49-F238E27FC236}">
                <a16:creationId xmlns:a16="http://schemas.microsoft.com/office/drawing/2014/main" id="{1893B331-1193-4D1E-899B-00E765BA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6" name="Line 53">
            <a:extLst>
              <a:ext uri="{FF2B5EF4-FFF2-40B4-BE49-F238E27FC236}">
                <a16:creationId xmlns:a16="http://schemas.microsoft.com/office/drawing/2014/main" id="{82694C65-0F84-4585-BA51-73625822B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Line 54">
            <a:extLst>
              <a:ext uri="{FF2B5EF4-FFF2-40B4-BE49-F238E27FC236}">
                <a16:creationId xmlns:a16="http://schemas.microsoft.com/office/drawing/2014/main" id="{34622073-9CB9-448F-91CB-B985F9207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Line 55">
            <a:extLst>
              <a:ext uri="{FF2B5EF4-FFF2-40B4-BE49-F238E27FC236}">
                <a16:creationId xmlns:a16="http://schemas.microsoft.com/office/drawing/2014/main" id="{E303D0E3-B755-40A3-A55F-9093E58F9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9" name="Line 56">
            <a:extLst>
              <a:ext uri="{FF2B5EF4-FFF2-40B4-BE49-F238E27FC236}">
                <a16:creationId xmlns:a16="http://schemas.microsoft.com/office/drawing/2014/main" id="{837F9F31-95C2-442C-A7A7-B3B594F8C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Line 57">
            <a:extLst>
              <a:ext uri="{FF2B5EF4-FFF2-40B4-BE49-F238E27FC236}">
                <a16:creationId xmlns:a16="http://schemas.microsoft.com/office/drawing/2014/main" id="{2C0B2348-758B-48AB-A56A-6C0CE0550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Line 58">
            <a:extLst>
              <a:ext uri="{FF2B5EF4-FFF2-40B4-BE49-F238E27FC236}">
                <a16:creationId xmlns:a16="http://schemas.microsoft.com/office/drawing/2014/main" id="{A6276621-3A47-48BF-843F-AE3493EE7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2" name="Line 59">
            <a:extLst>
              <a:ext uri="{FF2B5EF4-FFF2-40B4-BE49-F238E27FC236}">
                <a16:creationId xmlns:a16="http://schemas.microsoft.com/office/drawing/2014/main" id="{8D09F866-AF99-48B9-BD93-1CF9EC082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0" name="Line 60">
            <a:extLst>
              <a:ext uri="{FF2B5EF4-FFF2-40B4-BE49-F238E27FC236}">
                <a16:creationId xmlns:a16="http://schemas.microsoft.com/office/drawing/2014/main" id="{2C5C5A08-A507-4094-992F-97635464CC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6" y="2039939"/>
            <a:ext cx="173672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41" name="Group 61">
            <a:extLst>
              <a:ext uri="{FF2B5EF4-FFF2-40B4-BE49-F238E27FC236}">
                <a16:creationId xmlns:a16="http://schemas.microsoft.com/office/drawing/2014/main" id="{53C940CA-0AD9-4C88-84E3-65DD3473334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574925"/>
            <a:ext cx="1289050" cy="2971800"/>
            <a:chOff x="1628" y="1622"/>
            <a:chExt cx="812" cy="1872"/>
          </a:xfrm>
        </p:grpSpPr>
        <p:sp>
          <p:nvSpPr>
            <p:cNvPr id="65609" name="Line 62">
              <a:extLst>
                <a:ext uri="{FF2B5EF4-FFF2-40B4-BE49-F238E27FC236}">
                  <a16:creationId xmlns:a16="http://schemas.microsoft.com/office/drawing/2014/main" id="{27E25C64-20AC-4AE7-BFF8-19C84FF57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647"/>
              <a:ext cx="7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Line 63">
              <a:extLst>
                <a:ext uri="{FF2B5EF4-FFF2-40B4-BE49-F238E27FC236}">
                  <a16:creationId xmlns:a16="http://schemas.microsoft.com/office/drawing/2014/main" id="{1A9CB526-A8A4-481A-973C-0E42F7D8E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Oval 64">
              <a:extLst>
                <a:ext uri="{FF2B5EF4-FFF2-40B4-BE49-F238E27FC236}">
                  <a16:creationId xmlns:a16="http://schemas.microsoft.com/office/drawing/2014/main" id="{CBEAB94D-06F4-4A6C-BFAF-B0C5D338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622"/>
              <a:ext cx="74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6145" name="Group 65">
            <a:extLst>
              <a:ext uri="{FF2B5EF4-FFF2-40B4-BE49-F238E27FC236}">
                <a16:creationId xmlns:a16="http://schemas.microsoft.com/office/drawing/2014/main" id="{DFA272FE-714C-41BB-A0ED-87115DD8D468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000251"/>
            <a:ext cx="1620838" cy="3546475"/>
            <a:chOff x="1628" y="1260"/>
            <a:chExt cx="1021" cy="2234"/>
          </a:xfrm>
        </p:grpSpPr>
        <p:sp>
          <p:nvSpPr>
            <p:cNvPr id="65606" name="Line 66">
              <a:extLst>
                <a:ext uri="{FF2B5EF4-FFF2-40B4-BE49-F238E27FC236}">
                  <a16:creationId xmlns:a16="http://schemas.microsoft.com/office/drawing/2014/main" id="{DB897BF6-317D-44D0-8D9A-9D3E42D5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Line 67">
              <a:extLst>
                <a:ext uri="{FF2B5EF4-FFF2-40B4-BE49-F238E27FC236}">
                  <a16:creationId xmlns:a16="http://schemas.microsoft.com/office/drawing/2014/main" id="{54DF3A63-DD1A-4A74-A018-93AA3F71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Oval 68">
              <a:extLst>
                <a:ext uri="{FF2B5EF4-FFF2-40B4-BE49-F238E27FC236}">
                  <a16:creationId xmlns:a16="http://schemas.microsoft.com/office/drawing/2014/main" id="{639CC317-1A53-49AC-B088-50DB4BC3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6149" name="Group 69">
            <a:extLst>
              <a:ext uri="{FF2B5EF4-FFF2-40B4-BE49-F238E27FC236}">
                <a16:creationId xmlns:a16="http://schemas.microsoft.com/office/drawing/2014/main" id="{45C48FB0-D51D-4540-BAF3-8F23AEBE2F22}"/>
              </a:ext>
            </a:extLst>
          </p:cNvPr>
          <p:cNvGrpSpPr>
            <a:grpSpLocks/>
          </p:cNvGrpSpPr>
          <p:nvPr/>
        </p:nvGrpSpPr>
        <p:grpSpPr bwMode="auto">
          <a:xfrm>
            <a:off x="4108451" y="3189289"/>
            <a:ext cx="917575" cy="2357437"/>
            <a:chOff x="1628" y="2009"/>
            <a:chExt cx="578" cy="1485"/>
          </a:xfrm>
        </p:grpSpPr>
        <p:sp>
          <p:nvSpPr>
            <p:cNvPr id="65603" name="Oval 70">
              <a:extLst>
                <a:ext uri="{FF2B5EF4-FFF2-40B4-BE49-F238E27FC236}">
                  <a16:creationId xmlns:a16="http://schemas.microsoft.com/office/drawing/2014/main" id="{B99C389D-4DD0-4599-A620-640D617E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009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604" name="Line 71">
              <a:extLst>
                <a:ext uri="{FF2B5EF4-FFF2-40B4-BE49-F238E27FC236}">
                  <a16:creationId xmlns:a16="http://schemas.microsoft.com/office/drawing/2014/main" id="{47FF2EF8-0785-4A9A-849E-AFAC80D2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2034"/>
              <a:ext cx="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Line 72">
              <a:extLst>
                <a:ext uri="{FF2B5EF4-FFF2-40B4-BE49-F238E27FC236}">
                  <a16:creationId xmlns:a16="http://schemas.microsoft.com/office/drawing/2014/main" id="{D13E25CE-2AB1-4A86-86FC-B12802AC9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3" name="Group 73">
            <a:extLst>
              <a:ext uri="{FF2B5EF4-FFF2-40B4-BE49-F238E27FC236}">
                <a16:creationId xmlns:a16="http://schemas.microsoft.com/office/drawing/2014/main" id="{3202455A-1795-4344-964E-4708AA8D9B99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802063"/>
            <a:ext cx="566738" cy="1744662"/>
            <a:chOff x="1628" y="2395"/>
            <a:chExt cx="357" cy="1099"/>
          </a:xfrm>
        </p:grpSpPr>
        <p:grpSp>
          <p:nvGrpSpPr>
            <p:cNvPr id="65599" name="Group 74">
              <a:extLst>
                <a:ext uri="{FF2B5EF4-FFF2-40B4-BE49-F238E27FC236}">
                  <a16:creationId xmlns:a16="http://schemas.microsoft.com/office/drawing/2014/main" id="{DBEC682C-59D1-43BA-A279-02B27C827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2395"/>
              <a:ext cx="357" cy="75"/>
              <a:chOff x="1628" y="2395"/>
              <a:chExt cx="357" cy="75"/>
            </a:xfrm>
          </p:grpSpPr>
          <p:sp>
            <p:nvSpPr>
              <p:cNvPr id="65601" name="Oval 75">
                <a:extLst>
                  <a:ext uri="{FF2B5EF4-FFF2-40B4-BE49-F238E27FC236}">
                    <a16:creationId xmlns:a16="http://schemas.microsoft.com/office/drawing/2014/main" id="{27343A2E-8CE2-4ED4-92AC-2A3661D4C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5602" name="Line 76">
                <a:extLst>
                  <a:ext uri="{FF2B5EF4-FFF2-40B4-BE49-F238E27FC236}">
                    <a16:creationId xmlns:a16="http://schemas.microsoft.com/office/drawing/2014/main" id="{40652A00-F3EC-448B-9EB4-E41890A91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2420"/>
                <a:ext cx="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600" name="Line 77">
              <a:extLst>
                <a:ext uri="{FF2B5EF4-FFF2-40B4-BE49-F238E27FC236}">
                  <a16:creationId xmlns:a16="http://schemas.microsoft.com/office/drawing/2014/main" id="{FEB6EF7C-0324-45F9-8F88-6B688C54D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20"/>
              <a:ext cx="1" cy="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8" name="Group 78">
            <a:extLst>
              <a:ext uri="{FF2B5EF4-FFF2-40B4-BE49-F238E27FC236}">
                <a16:creationId xmlns:a16="http://schemas.microsoft.com/office/drawing/2014/main" id="{BE861A4D-7E22-4664-9CBC-C5F1768A9D0F}"/>
              </a:ext>
            </a:extLst>
          </p:cNvPr>
          <p:cNvGrpSpPr>
            <a:grpSpLocks/>
          </p:cNvGrpSpPr>
          <p:nvPr/>
        </p:nvGrpSpPr>
        <p:grpSpPr bwMode="auto">
          <a:xfrm>
            <a:off x="4070351" y="4397375"/>
            <a:ext cx="252413" cy="1149350"/>
            <a:chOff x="1604" y="2770"/>
            <a:chExt cx="159" cy="724"/>
          </a:xfrm>
        </p:grpSpPr>
        <p:sp>
          <p:nvSpPr>
            <p:cNvPr id="65596" name="Oval 79">
              <a:extLst>
                <a:ext uri="{FF2B5EF4-FFF2-40B4-BE49-F238E27FC236}">
                  <a16:creationId xmlns:a16="http://schemas.microsoft.com/office/drawing/2014/main" id="{03E47CA0-25BB-4A5C-9A13-733B821F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97" name="Line 80">
              <a:extLst>
                <a:ext uri="{FF2B5EF4-FFF2-40B4-BE49-F238E27FC236}">
                  <a16:creationId xmlns:a16="http://schemas.microsoft.com/office/drawing/2014/main" id="{27E3F62B-2E39-49A5-BEB8-B9C44973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795"/>
              <a:ext cx="1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Line 81">
              <a:extLst>
                <a:ext uri="{FF2B5EF4-FFF2-40B4-BE49-F238E27FC236}">
                  <a16:creationId xmlns:a16="http://schemas.microsoft.com/office/drawing/2014/main" id="{95FAF45A-6ED8-44A1-8BB3-4E55C0769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89" name="Line 82">
            <a:extLst>
              <a:ext uri="{FF2B5EF4-FFF2-40B4-BE49-F238E27FC236}">
                <a16:creationId xmlns:a16="http://schemas.microsoft.com/office/drawing/2014/main" id="{DE13F58A-AD8A-4B60-BAD9-8D9348CE1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3188" y="2039939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Line 83">
            <a:extLst>
              <a:ext uri="{FF2B5EF4-FFF2-40B4-BE49-F238E27FC236}">
                <a16:creationId xmlns:a16="http://schemas.microsoft.com/office/drawing/2014/main" id="{5FD91CCF-C8B1-4809-AF41-D7729166C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Line 84">
            <a:extLst>
              <a:ext uri="{FF2B5EF4-FFF2-40B4-BE49-F238E27FC236}">
                <a16:creationId xmlns:a16="http://schemas.microsoft.com/office/drawing/2014/main" id="{CEDF1037-0A23-4149-A21B-CE4CCE3F6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50704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Freeform 85">
            <a:extLst>
              <a:ext uri="{FF2B5EF4-FFF2-40B4-BE49-F238E27FC236}">
                <a16:creationId xmlns:a16="http://schemas.microsoft.com/office/drawing/2014/main" id="{6DBFAD65-2905-414F-9F8E-F7797FB41755}"/>
              </a:ext>
            </a:extLst>
          </p:cNvPr>
          <p:cNvSpPr>
            <a:spLocks/>
          </p:cNvSpPr>
          <p:nvPr/>
        </p:nvSpPr>
        <p:spPr bwMode="auto">
          <a:xfrm>
            <a:off x="3913189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147483646 h 2832"/>
              <a:gd name="T4" fmla="*/ 2147483646 w 3602"/>
              <a:gd name="T5" fmla="*/ 2147483646 h 28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93" name="Picture 86">
            <a:extLst>
              <a:ext uri="{FF2B5EF4-FFF2-40B4-BE49-F238E27FC236}">
                <a16:creationId xmlns:a16="http://schemas.microsoft.com/office/drawing/2014/main" id="{2C6A0F85-5A2E-4284-8C31-37B8BFBF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6629400" y="990601"/>
            <a:ext cx="3429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69" name="Text Box 89">
            <a:extLst>
              <a:ext uri="{FF2B5EF4-FFF2-40B4-BE49-F238E27FC236}">
                <a16:creationId xmlns:a16="http://schemas.microsoft.com/office/drawing/2014/main" id="{E057DF89-E0FE-4B9D-BEA8-7C12BB80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"/>
            <a:ext cx="2362200" cy="1558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supply curve slopes upwards from left to right (a positive slope), indicating the Law of Supply.</a:t>
            </a:r>
          </a:p>
        </p:txBody>
      </p:sp>
      <p:sp>
        <p:nvSpPr>
          <p:cNvPr id="65595" name="Text Box 90">
            <a:extLst>
              <a:ext uri="{FF2B5EF4-FFF2-40B4-BE49-F238E27FC236}">
                <a16:creationId xmlns:a16="http://schemas.microsoft.com/office/drawing/2014/main" id="{4C956709-B888-47D2-A342-5EC21979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371600"/>
            <a:ext cx="990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21723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928BC63-01B3-428A-B335-FC4FABFB4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Shifts and Changes in Supply cont.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7AE3A31-ACFB-41E4-803B-F06D642E7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Changes in Quantity Supplied (Qs)</a:t>
            </a:r>
          </a:p>
          <a:p>
            <a:pPr lvl="1" eaLnBrk="1" hangingPunct="1"/>
            <a:r>
              <a:rPr lang="en-US" altLang="en-US"/>
              <a:t>If there is a change in </a:t>
            </a:r>
            <a:r>
              <a:rPr lang="en-US" altLang="en-US" u="sng"/>
              <a:t>PRICE</a:t>
            </a:r>
            <a:r>
              <a:rPr lang="en-US" altLang="en-US"/>
              <a:t> for the product, then there is a change in the </a:t>
            </a:r>
            <a:r>
              <a:rPr lang="en-US" altLang="en-US" u="sng"/>
              <a:t>QUANTITY SUPPLIED (Qs)</a:t>
            </a:r>
            <a:r>
              <a:rPr lang="en-US" altLang="en-US"/>
              <a:t> for that product. </a:t>
            </a:r>
          </a:p>
          <a:p>
            <a:pPr lvl="1" eaLnBrk="1" hangingPunct="1"/>
            <a:r>
              <a:rPr lang="en-US" altLang="en-US"/>
              <a:t>This a movement </a:t>
            </a:r>
            <a:r>
              <a:rPr lang="en-US" altLang="en-US" u="sng"/>
              <a:t>ALONG</a:t>
            </a:r>
            <a:r>
              <a:rPr lang="en-US" altLang="en-US"/>
              <a:t> the supply curve.</a:t>
            </a:r>
          </a:p>
        </p:txBody>
      </p:sp>
    </p:spTree>
    <p:extLst>
      <p:ext uri="{BB962C8B-B14F-4D97-AF65-F5344CB8AC3E}">
        <p14:creationId xmlns:p14="http://schemas.microsoft.com/office/powerpoint/2010/main" val="13537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4">
            <a:extLst>
              <a:ext uri="{FF2B5EF4-FFF2-40B4-BE49-F238E27FC236}">
                <a16:creationId xmlns:a16="http://schemas.microsoft.com/office/drawing/2014/main" id="{449C87E1-BF40-4496-A975-335E4D3DD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Line 5">
            <a:extLst>
              <a:ext uri="{FF2B5EF4-FFF2-40B4-BE49-F238E27FC236}">
                <a16:creationId xmlns:a16="http://schemas.microsoft.com/office/drawing/2014/main" id="{2F4E9E75-1BDD-46BB-A3D5-5E3044EB7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53B13DD3-838F-48A0-A37C-D49D51B0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57898FCE-6AAB-4D97-8C6B-FB9D976C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 5</a:t>
            </a:r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214303FC-A20C-45B7-9437-808B5BDF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Price of Ice-Cream Cone</a:t>
            </a:r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384BCF3F-4F6A-4934-B2C3-D2B0FD64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638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Quantity of Ice-Cream Cones</a:t>
            </a:r>
          </a:p>
        </p:txBody>
      </p:sp>
      <p:sp>
        <p:nvSpPr>
          <p:cNvPr id="67592" name="Text Box 10">
            <a:extLst>
              <a:ext uri="{FF2B5EF4-FFF2-40B4-BE49-F238E27FC236}">
                <a16:creationId xmlns:a16="http://schemas.microsoft.com/office/drawing/2014/main" id="{AC9529E5-3CA4-4C5D-BE0F-BF29C487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3B6F770B-2E17-4DA3-9204-F5B9D73D7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4495800" cy="3276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9FA4AF09-EEE9-4120-A665-7BAF1DBA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524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S</a:t>
            </a:r>
          </a:p>
        </p:txBody>
      </p:sp>
      <p:sp>
        <p:nvSpPr>
          <p:cNvPr id="67595" name="Text Box 13">
            <a:extLst>
              <a:ext uri="{FF2B5EF4-FFF2-40B4-BE49-F238E27FC236}">
                <a16:creationId xmlns:a16="http://schemas.microsoft.com/office/drawing/2014/main" id="{75164923-2269-4807-B7E5-B49DB769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 1.00</a:t>
            </a:r>
          </a:p>
        </p:txBody>
      </p:sp>
      <p:sp>
        <p:nvSpPr>
          <p:cNvPr id="67596" name="Line 14">
            <a:extLst>
              <a:ext uri="{FF2B5EF4-FFF2-40B4-BE49-F238E27FC236}">
                <a16:creationId xmlns:a16="http://schemas.microsoft.com/office/drawing/2014/main" id="{A17D20B4-F5F7-4281-8847-3C11CC695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5">
            <a:extLst>
              <a:ext uri="{FF2B5EF4-FFF2-40B4-BE49-F238E27FC236}">
                <a16:creationId xmlns:a16="http://schemas.microsoft.com/office/drawing/2014/main" id="{BF02AF00-64B6-415A-828D-5ED1FC491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E00B58D6-14BC-4C77-A8A5-7E370EEA5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194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7AA29626-0ED1-48DB-B9E2-085DBE4A9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8">
            <a:extLst>
              <a:ext uri="{FF2B5EF4-FFF2-40B4-BE49-F238E27FC236}">
                <a16:creationId xmlns:a16="http://schemas.microsoft.com/office/drawing/2014/main" id="{9748A655-1E25-48DD-83F1-B089A8ED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3DB51C45-5F0A-4971-BA04-390E1A99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B</a:t>
            </a:r>
          </a:p>
        </p:txBody>
      </p:sp>
      <p:grpSp>
        <p:nvGrpSpPr>
          <p:cNvPr id="49172" name="Group 20">
            <a:extLst>
              <a:ext uri="{FF2B5EF4-FFF2-40B4-BE49-F238E27FC236}">
                <a16:creationId xmlns:a16="http://schemas.microsoft.com/office/drawing/2014/main" id="{3B59DFEE-318C-4F89-9D9A-B7B1244C5DC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590800"/>
            <a:ext cx="914400" cy="1981200"/>
            <a:chOff x="432" y="1632"/>
            <a:chExt cx="576" cy="1248"/>
          </a:xfrm>
        </p:grpSpPr>
        <p:sp>
          <p:nvSpPr>
            <p:cNvPr id="67609" name="Text Box 21">
              <a:extLst>
                <a:ext uri="{FF2B5EF4-FFF2-40B4-BE49-F238E27FC236}">
                  <a16:creationId xmlns:a16="http://schemas.microsoft.com/office/drawing/2014/main" id="{E0CC5BF1-6225-42D9-B705-CD95747E3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63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</a:rPr>
                <a:t>$3.00</a:t>
              </a:r>
            </a:p>
          </p:txBody>
        </p:sp>
        <p:sp>
          <p:nvSpPr>
            <p:cNvPr id="67610" name="Line 22">
              <a:extLst>
                <a:ext uri="{FF2B5EF4-FFF2-40B4-BE49-F238E27FC236}">
                  <a16:creationId xmlns:a16="http://schemas.microsoft.com/office/drawing/2014/main" id="{2691FEB1-F097-429C-88F0-0FD341730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96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5" name="Line 23">
            <a:extLst>
              <a:ext uri="{FF2B5EF4-FFF2-40B4-BE49-F238E27FC236}">
                <a16:creationId xmlns:a16="http://schemas.microsoft.com/office/drawing/2014/main" id="{48C3BBA9-B5B4-4EC9-979F-8D81195FB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400800"/>
            <a:ext cx="213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>
            <a:extLst>
              <a:ext uri="{FF2B5EF4-FFF2-40B4-BE49-F238E27FC236}">
                <a16:creationId xmlns:a16="http://schemas.microsoft.com/office/drawing/2014/main" id="{70433EB1-3039-4C80-BC8C-0BACF310B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2895600"/>
            <a:ext cx="22098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Text Box 25">
            <a:extLst>
              <a:ext uri="{FF2B5EF4-FFF2-40B4-BE49-F238E27FC236}">
                <a16:creationId xmlns:a16="http://schemas.microsoft.com/office/drawing/2014/main" id="{792E31B2-75F4-4C87-BDA1-EE6B1BB9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95600"/>
            <a:ext cx="2667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494076"/>
                </a:solidFill>
              </a:rPr>
              <a:t>A rise in the price of ice cream cones results in a movement along the supply curve.</a:t>
            </a:r>
          </a:p>
        </p:txBody>
      </p:sp>
      <p:sp>
        <p:nvSpPr>
          <p:cNvPr id="67606" name="Text Box 26">
            <a:extLst>
              <a:ext uri="{FF2B5EF4-FFF2-40B4-BE49-F238E27FC236}">
                <a16:creationId xmlns:a16="http://schemas.microsoft.com/office/drawing/2014/main" id="{A386F438-5D6F-4225-8B75-6EE95A7A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3388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Change in Quantity Supplied</a:t>
            </a:r>
          </a:p>
        </p:txBody>
      </p:sp>
      <p:sp>
        <p:nvSpPr>
          <p:cNvPr id="67607" name="Oval 27">
            <a:extLst>
              <a:ext uri="{FF2B5EF4-FFF2-40B4-BE49-F238E27FC236}">
                <a16:creationId xmlns:a16="http://schemas.microsoft.com/office/drawing/2014/main" id="{0389B9D3-1175-4589-82C5-F11E8EFF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80" name="Oval 28">
            <a:extLst>
              <a:ext uri="{FF2B5EF4-FFF2-40B4-BE49-F238E27FC236}">
                <a16:creationId xmlns:a16="http://schemas.microsoft.com/office/drawing/2014/main" id="{E8AB6D90-B260-48EC-8FF5-17B99D44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43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173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  <p:bldP spid="49171" grpId="0" autoUpdateAnimBg="0"/>
      <p:bldP spid="49177" grpId="0" animBg="1" autoUpdateAnimBg="0"/>
      <p:bldP spid="491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9A93DB9-8DB8-4AA0-A9AE-C404C937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2963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Shifts and Changes in Supply cont.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149967-D331-4C1E-B3BE-3ACDA1750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420" y="1786317"/>
            <a:ext cx="9601196" cy="44316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Change in Supply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#</a:t>
            </a:r>
            <a:r>
              <a:rPr lang="en-US" altLang="en-US" sz="2400" dirty="0"/>
              <a:t> of producers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G</a:t>
            </a:r>
            <a:r>
              <a:rPr lang="en-US" altLang="en-US" sz="2400" dirty="0"/>
              <a:t>overnment action ( taxes, subsidies and regulations ) </a:t>
            </a:r>
          </a:p>
          <a:p>
            <a:pPr lvl="1">
              <a:defRPr/>
            </a:pPr>
            <a:r>
              <a:rPr lang="en-US" altLang="en-US" sz="2400" b="1" u="sng" dirty="0"/>
              <a:t>R</a:t>
            </a:r>
            <a:r>
              <a:rPr lang="en-US" altLang="en-US" sz="2400" dirty="0"/>
              <a:t>esource prices</a:t>
            </a:r>
            <a:endParaRPr lang="en-US" altLang="en-US" sz="2400" b="1" u="sng" dirty="0"/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xpectations</a:t>
            </a:r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ducation</a:t>
            </a:r>
          </a:p>
          <a:p>
            <a:pPr lvl="1">
              <a:defRPr/>
            </a:pPr>
            <a:r>
              <a:rPr lang="en-US" altLang="en-US" sz="2400" b="1" u="sng" dirty="0"/>
              <a:t>T</a:t>
            </a:r>
            <a:r>
              <a:rPr lang="en-US" altLang="en-US" sz="2400" dirty="0"/>
              <a:t>echnology changes</a:t>
            </a:r>
          </a:p>
          <a:p>
            <a:pPr marL="457200" lvl="1" indent="0">
              <a:buNone/>
              <a:defRPr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A shift in the supply curve, either to the left or right.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Causes a change that alters the quantity supplied at every price.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4">
            <a:extLst>
              <a:ext uri="{FF2B5EF4-FFF2-40B4-BE49-F238E27FC236}">
                <a16:creationId xmlns:a16="http://schemas.microsoft.com/office/drawing/2014/main" id="{662828AA-0564-489B-B18D-2F141581CC32}"/>
              </a:ext>
            </a:extLst>
          </p:cNvPr>
          <p:cNvSpPr>
            <a:spLocks/>
          </p:cNvSpPr>
          <p:nvPr/>
        </p:nvSpPr>
        <p:spPr bwMode="auto">
          <a:xfrm>
            <a:off x="2986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6 h 3028"/>
              <a:gd name="T4" fmla="*/ 2147483646 w 4427"/>
              <a:gd name="T5" fmla="*/ 2147483646 h 3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BDF85E59-FD81-4D96-A623-0FBEAB08E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2105026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A691979D-8DAD-48B6-8239-C6D17A146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4" y="3052764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4B69AE15-8FE5-41CB-B052-DDDC0A444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7751" y="4111625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Rectangle 8">
            <a:extLst>
              <a:ext uri="{FF2B5EF4-FFF2-40B4-BE49-F238E27FC236}">
                <a16:creationId xmlns:a16="http://schemas.microsoft.com/office/drawing/2014/main" id="{4E4707A1-E1B3-443D-AA9A-57EE8A32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1135063"/>
            <a:ext cx="8944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39" name="Rectangle 9">
            <a:extLst>
              <a:ext uri="{FF2B5EF4-FFF2-40B4-BE49-F238E27FC236}">
                <a16:creationId xmlns:a16="http://schemas.microsoft.com/office/drawing/2014/main" id="{5F977D74-7FF4-496A-A813-C48C9688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430338"/>
            <a:ext cx="11814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F8D42EF9-6C3B-4A7B-9EC8-435392BF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1725613"/>
            <a:ext cx="6107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41" name="Rectangle 11">
            <a:extLst>
              <a:ext uri="{FF2B5EF4-FFF2-40B4-BE49-F238E27FC236}">
                <a16:creationId xmlns:a16="http://schemas.microsoft.com/office/drawing/2014/main" id="{0526AE23-8558-437B-B846-F30ECF1D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6005513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42" name="Rectangle 12">
            <a:extLst>
              <a:ext uri="{FF2B5EF4-FFF2-40B4-BE49-F238E27FC236}">
                <a16:creationId xmlns:a16="http://schemas.microsoft.com/office/drawing/2014/main" id="{64DB1859-1AD3-40E0-A79F-03B6418B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9" y="6300788"/>
            <a:ext cx="19957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43" name="Rectangle 13">
            <a:extLst>
              <a:ext uri="{FF2B5EF4-FFF2-40B4-BE49-F238E27FC236}">
                <a16:creationId xmlns:a16="http://schemas.microsoft.com/office/drawing/2014/main" id="{1B118907-5CFA-47EE-838C-7C89F137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3262" name="Group 14">
            <a:extLst>
              <a:ext uri="{FF2B5EF4-FFF2-40B4-BE49-F238E27FC236}">
                <a16:creationId xmlns:a16="http://schemas.microsoft.com/office/drawing/2014/main" id="{519DAEBD-E8BF-4766-B05C-9942E3A3627B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4200525"/>
            <a:ext cx="1079500" cy="660400"/>
            <a:chOff x="3016" y="2646"/>
            <a:chExt cx="680" cy="416"/>
          </a:xfrm>
        </p:grpSpPr>
        <p:sp>
          <p:nvSpPr>
            <p:cNvPr id="69669" name="Rectangle 15">
              <a:extLst>
                <a:ext uri="{FF2B5EF4-FFF2-40B4-BE49-F238E27FC236}">
                  <a16:creationId xmlns:a16="http://schemas.microsoft.com/office/drawing/2014/main" id="{59EF23F2-0C2E-475C-ACDF-4A9F32E3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70" name="Rectangle 16">
              <a:extLst>
                <a:ext uri="{FF2B5EF4-FFF2-40B4-BE49-F238E27FC236}">
                  <a16:creationId xmlns:a16="http://schemas.microsoft.com/office/drawing/2014/main" id="{4E22E9DB-03EE-4166-BDA3-F21C40836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75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Increase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9671" name="Rectangle 17">
              <a:extLst>
                <a:ext uri="{FF2B5EF4-FFF2-40B4-BE49-F238E27FC236}">
                  <a16:creationId xmlns:a16="http://schemas.microsoft.com/office/drawing/2014/main" id="{13BC148A-DF34-4B8A-A6D0-C4BA3F6C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1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in 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266" name="Group 18">
            <a:extLst>
              <a:ext uri="{FF2B5EF4-FFF2-40B4-BE49-F238E27FC236}">
                <a16:creationId xmlns:a16="http://schemas.microsoft.com/office/drawing/2014/main" id="{AAB10B83-7213-4BA9-99AD-9EC22E1D70CB}"/>
              </a:ext>
            </a:extLst>
          </p:cNvPr>
          <p:cNvGrpSpPr>
            <a:grpSpLocks/>
          </p:cNvGrpSpPr>
          <p:nvPr/>
        </p:nvGrpSpPr>
        <p:grpSpPr bwMode="auto">
          <a:xfrm>
            <a:off x="5851526" y="2335213"/>
            <a:ext cx="1122363" cy="660400"/>
            <a:chOff x="2642" y="1507"/>
            <a:chExt cx="707" cy="416"/>
          </a:xfrm>
        </p:grpSpPr>
        <p:sp>
          <p:nvSpPr>
            <p:cNvPr id="69666" name="Rectangle 19">
              <a:extLst>
                <a:ext uri="{FF2B5EF4-FFF2-40B4-BE49-F238E27FC236}">
                  <a16:creationId xmlns:a16="http://schemas.microsoft.com/office/drawing/2014/main" id="{B1D62450-6DE3-4E6A-BB18-83458804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7" name="Rectangle 20">
              <a:extLst>
                <a:ext uri="{FF2B5EF4-FFF2-40B4-BE49-F238E27FC236}">
                  <a16:creationId xmlns:a16="http://schemas.microsoft.com/office/drawing/2014/main" id="{31DA5B71-AAC1-4EAA-A005-941812CC6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532"/>
              <a:ext cx="6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Decrease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9668" name="Rectangle 21">
              <a:extLst>
                <a:ext uri="{FF2B5EF4-FFF2-40B4-BE49-F238E27FC236}">
                  <a16:creationId xmlns:a16="http://schemas.microsoft.com/office/drawing/2014/main" id="{96B402B4-BFFF-48F7-898C-1B1FF9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718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in 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270" name="Group 22">
            <a:extLst>
              <a:ext uri="{FF2B5EF4-FFF2-40B4-BE49-F238E27FC236}">
                <a16:creationId xmlns:a16="http://schemas.microsoft.com/office/drawing/2014/main" id="{9132F7CA-25C6-40EB-9B42-C36865CB4A4F}"/>
              </a:ext>
            </a:extLst>
          </p:cNvPr>
          <p:cNvGrpSpPr>
            <a:grpSpLocks/>
          </p:cNvGrpSpPr>
          <p:nvPr/>
        </p:nvGrpSpPr>
        <p:grpSpPr bwMode="auto">
          <a:xfrm>
            <a:off x="3249614" y="1317625"/>
            <a:ext cx="4149725" cy="3411538"/>
            <a:chOff x="1087" y="830"/>
            <a:chExt cx="2614" cy="2149"/>
          </a:xfrm>
        </p:grpSpPr>
        <p:sp>
          <p:nvSpPr>
            <p:cNvPr id="69661" name="Line 23">
              <a:extLst>
                <a:ext uri="{FF2B5EF4-FFF2-40B4-BE49-F238E27FC236}">
                  <a16:creationId xmlns:a16="http://schemas.microsoft.com/office/drawing/2014/main" id="{13847DFC-ED84-4550-9FD3-D4CC94C4F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2" name="Group 24">
              <a:extLst>
                <a:ext uri="{FF2B5EF4-FFF2-40B4-BE49-F238E27FC236}">
                  <a16:creationId xmlns:a16="http://schemas.microsoft.com/office/drawing/2014/main" id="{340BEC98-B381-4BB3-B0B1-7417F29F2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830"/>
              <a:ext cx="1104" cy="211"/>
              <a:chOff x="2597" y="830"/>
              <a:chExt cx="1104" cy="211"/>
            </a:xfrm>
          </p:grpSpPr>
          <p:sp>
            <p:nvSpPr>
              <p:cNvPr id="69663" name="Rectangle 25">
                <a:extLst>
                  <a:ext uri="{FF2B5EF4-FFF2-40B4-BE49-F238E27FC236}">
                    <a16:creationId xmlns:a16="http://schemas.microsoft.com/office/drawing/2014/main" id="{A498D727-8C55-4862-892C-C623D6BEB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97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</a:rPr>
                  <a:t>Supply curve,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64" name="Rectangle 26">
                <a:extLst>
                  <a:ext uri="{FF2B5EF4-FFF2-40B4-BE49-F238E27FC236}">
                    <a16:creationId xmlns:a16="http://schemas.microsoft.com/office/drawing/2014/main" id="{73E31662-6605-4B96-B204-13398A1DF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" y="830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65" name="Rectangle 27">
                <a:extLst>
                  <a:ext uri="{FF2B5EF4-FFF2-40B4-BE49-F238E27FC236}">
                    <a16:creationId xmlns:a16="http://schemas.microsoft.com/office/drawing/2014/main" id="{3903C5E3-B475-4809-A02A-47BB47E9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905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3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276" name="Group 28">
            <a:extLst>
              <a:ext uri="{FF2B5EF4-FFF2-40B4-BE49-F238E27FC236}">
                <a16:creationId xmlns:a16="http://schemas.microsoft.com/office/drawing/2014/main" id="{861441AE-0BBD-4904-B460-BC6E984E9FDC}"/>
              </a:ext>
            </a:extLst>
          </p:cNvPr>
          <p:cNvGrpSpPr>
            <a:grpSpLocks/>
          </p:cNvGrpSpPr>
          <p:nvPr/>
        </p:nvGrpSpPr>
        <p:grpSpPr bwMode="auto">
          <a:xfrm>
            <a:off x="7631117" y="1576389"/>
            <a:ext cx="963613" cy="628650"/>
            <a:chOff x="3847" y="993"/>
            <a:chExt cx="607" cy="396"/>
          </a:xfrm>
        </p:grpSpPr>
        <p:sp>
          <p:nvSpPr>
            <p:cNvPr id="69656" name="Rectangle 29">
              <a:extLst>
                <a:ext uri="{FF2B5EF4-FFF2-40B4-BE49-F238E27FC236}">
                  <a16:creationId xmlns:a16="http://schemas.microsoft.com/office/drawing/2014/main" id="{CD322923-A66E-4C3B-8C53-9BDDDE15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179"/>
              <a:ext cx="4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curve,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9657" name="Group 30">
              <a:extLst>
                <a:ext uri="{FF2B5EF4-FFF2-40B4-BE49-F238E27FC236}">
                  <a16:creationId xmlns:a16="http://schemas.microsoft.com/office/drawing/2014/main" id="{FFBF93BB-AFF8-4FF0-960C-1A0DDF485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993"/>
              <a:ext cx="532" cy="396"/>
              <a:chOff x="3922" y="993"/>
              <a:chExt cx="532" cy="396"/>
            </a:xfrm>
          </p:grpSpPr>
          <p:sp>
            <p:nvSpPr>
              <p:cNvPr id="69658" name="Rectangle 31">
                <a:extLst>
                  <a:ext uri="{FF2B5EF4-FFF2-40B4-BE49-F238E27FC236}">
                    <a16:creationId xmlns:a16="http://schemas.microsoft.com/office/drawing/2014/main" id="{8CDC7BE8-B1A5-478A-A125-B4ABAD4C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</a:rPr>
                  <a:t>Supply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59" name="Rectangle 32">
                <a:extLst>
                  <a:ext uri="{FF2B5EF4-FFF2-40B4-BE49-F238E27FC236}">
                    <a16:creationId xmlns:a16="http://schemas.microsoft.com/office/drawing/2014/main" id="{F286C711-FF19-40FF-AE34-FE1E1518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60" name="Rectangle 33">
                <a:extLst>
                  <a:ext uri="{FF2B5EF4-FFF2-40B4-BE49-F238E27FC236}">
                    <a16:creationId xmlns:a16="http://schemas.microsoft.com/office/drawing/2014/main" id="{AF82BD41-748D-4AC9-9D1D-0D18D19F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282" name="Group 34">
            <a:extLst>
              <a:ext uri="{FF2B5EF4-FFF2-40B4-BE49-F238E27FC236}">
                <a16:creationId xmlns:a16="http://schemas.microsoft.com/office/drawing/2014/main" id="{5821F814-B526-46A3-8707-98AA251EC179}"/>
              </a:ext>
            </a:extLst>
          </p:cNvPr>
          <p:cNvGrpSpPr>
            <a:grpSpLocks/>
          </p:cNvGrpSpPr>
          <p:nvPr/>
        </p:nvGrpSpPr>
        <p:grpSpPr bwMode="auto">
          <a:xfrm>
            <a:off x="6378577" y="2108201"/>
            <a:ext cx="3700463" cy="3679825"/>
            <a:chOff x="3058" y="1328"/>
            <a:chExt cx="2331" cy="2318"/>
          </a:xfrm>
        </p:grpSpPr>
        <p:sp>
          <p:nvSpPr>
            <p:cNvPr id="69650" name="Line 35">
              <a:extLst>
                <a:ext uri="{FF2B5EF4-FFF2-40B4-BE49-F238E27FC236}">
                  <a16:creationId xmlns:a16="http://schemas.microsoft.com/office/drawing/2014/main" id="{64A1422E-4879-4102-81CE-D8A22E876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51" name="Group 36">
              <a:extLst>
                <a:ext uri="{FF2B5EF4-FFF2-40B4-BE49-F238E27FC236}">
                  <a16:creationId xmlns:a16="http://schemas.microsoft.com/office/drawing/2014/main" id="{87DFE9D8-AB25-4699-A444-C174206DF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1328"/>
              <a:ext cx="607" cy="396"/>
              <a:chOff x="4782" y="1328"/>
              <a:chExt cx="607" cy="396"/>
            </a:xfrm>
          </p:grpSpPr>
          <p:sp>
            <p:nvSpPr>
              <p:cNvPr id="69652" name="Rectangle 37">
                <a:extLst>
                  <a:ext uri="{FF2B5EF4-FFF2-40B4-BE49-F238E27FC236}">
                    <a16:creationId xmlns:a16="http://schemas.microsoft.com/office/drawing/2014/main" id="{7F59AB5D-0CA7-4D8E-B136-BC363994B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</a:rPr>
                  <a:t>Supply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53" name="Rectangle 38">
                <a:extLst>
                  <a:ext uri="{FF2B5EF4-FFF2-40B4-BE49-F238E27FC236}">
                    <a16:creationId xmlns:a16="http://schemas.microsoft.com/office/drawing/2014/main" id="{86D317C6-64C6-45AF-941C-AA00EDB2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6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>
                    <a:solidFill>
                      <a:srgbClr val="000000"/>
                    </a:solidFill>
                  </a:rPr>
                  <a:t>curve,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54" name="Rectangle 39">
                <a:extLst>
                  <a:ext uri="{FF2B5EF4-FFF2-40B4-BE49-F238E27FC236}">
                    <a16:creationId xmlns:a16="http://schemas.microsoft.com/office/drawing/2014/main" id="{89118EE5-78C5-4CAB-B4ED-BC2FD5A1F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55" name="Rectangle 40">
                <a:extLst>
                  <a:ext uri="{FF2B5EF4-FFF2-40B4-BE49-F238E27FC236}">
                    <a16:creationId xmlns:a16="http://schemas.microsoft.com/office/drawing/2014/main" id="{74FD2396-BEC8-4539-990E-753B3A7B7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289" name="Text Box 41">
            <a:extLst>
              <a:ext uri="{FF2B5EF4-FFF2-40B4-BE49-F238E27FC236}">
                <a16:creationId xmlns:a16="http://schemas.microsoft.com/office/drawing/2014/main" id="{81CDF50D-7813-4D85-92AA-0ECC1873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1981200" cy="1739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Again, an increase is always to the right and a decrease is always to the left.</a:t>
            </a:r>
          </a:p>
        </p:txBody>
      </p:sp>
    </p:spTree>
    <p:extLst>
      <p:ext uri="{BB962C8B-B14F-4D97-AF65-F5344CB8AC3E}">
        <p14:creationId xmlns:p14="http://schemas.microsoft.com/office/powerpoint/2010/main" val="932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C76AEF0-22B7-4779-A525-FB832E19B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4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C8927AC-A3FE-4320-B3B4-DB48EAC75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prices established in a perfectly competitive market?</a:t>
            </a:r>
          </a:p>
          <a:p>
            <a:pPr eaLnBrk="1" hangingPunct="1"/>
            <a:endParaRPr lang="en-US" altLang="en-US"/>
          </a:p>
        </p:txBody>
      </p:sp>
      <p:pic>
        <p:nvPicPr>
          <p:cNvPr id="87044" name="Picture 4" descr="record_gas_prices_large">
            <a:extLst>
              <a:ext uri="{FF2B5EF4-FFF2-40B4-BE49-F238E27FC236}">
                <a16:creationId xmlns:a16="http://schemas.microsoft.com/office/drawing/2014/main" id="{5446067E-D006-48F3-A47E-3A9B07FC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30" y="3271486"/>
            <a:ext cx="3867319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58ED28B-DF52-4BE1-9A2C-A94F1BFD8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335EB0B-4CC1-4CDA-8082-D70987597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Why are prices good?</a:t>
            </a:r>
          </a:p>
          <a:p>
            <a:pPr lvl="1" eaLnBrk="1" hangingPunct="1"/>
            <a:r>
              <a:rPr lang="en-US" altLang="en-US" dirty="0"/>
              <a:t>Neutral</a:t>
            </a:r>
          </a:p>
          <a:p>
            <a:pPr lvl="2" eaLnBrk="1" hangingPunct="1"/>
            <a:r>
              <a:rPr lang="en-US" altLang="en-US" dirty="0"/>
              <a:t>They don’t favor the buyer or seller</a:t>
            </a:r>
          </a:p>
          <a:p>
            <a:pPr lvl="1" eaLnBrk="1" hangingPunct="1"/>
            <a:r>
              <a:rPr lang="en-US" altLang="en-US" dirty="0"/>
              <a:t>Flexible</a:t>
            </a:r>
          </a:p>
          <a:p>
            <a:pPr lvl="2" eaLnBrk="1" hangingPunct="1"/>
            <a:r>
              <a:rPr lang="en-US" altLang="en-US" dirty="0"/>
              <a:t>Reacts to change and adjusts</a:t>
            </a:r>
          </a:p>
          <a:p>
            <a:pPr lvl="1" eaLnBrk="1" hangingPunct="1"/>
            <a:r>
              <a:rPr lang="en-US" altLang="en-US" dirty="0"/>
              <a:t>Efficient</a:t>
            </a:r>
          </a:p>
          <a:p>
            <a:pPr lvl="2" eaLnBrk="1" hangingPunct="1"/>
            <a:r>
              <a:rPr lang="en-US" altLang="en-US" dirty="0"/>
              <a:t>Make decisions easily</a:t>
            </a:r>
          </a:p>
          <a:p>
            <a:pPr lvl="2" eaLnBrk="1" hangingPunct="1"/>
            <a:r>
              <a:rPr lang="en-US" altLang="en-US" dirty="0"/>
              <a:t>Keeps shortages from occurring</a:t>
            </a:r>
          </a:p>
        </p:txBody>
      </p:sp>
    </p:spTree>
    <p:extLst>
      <p:ext uri="{BB962C8B-B14F-4D97-AF65-F5344CB8AC3E}">
        <p14:creationId xmlns:p14="http://schemas.microsoft.com/office/powerpoint/2010/main" val="34557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6604AC-EC06-4DA9-A730-5CB2847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 cont.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88B6C29-D5A2-4A87-AA8D-736924C35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happens without prices?</a:t>
            </a:r>
          </a:p>
          <a:p>
            <a:pPr lvl="1" eaLnBrk="1" hangingPunct="1"/>
            <a:r>
              <a:rPr lang="en-US" altLang="en-US"/>
              <a:t>Rationing</a:t>
            </a:r>
          </a:p>
          <a:p>
            <a:pPr lvl="2" eaLnBrk="1" hangingPunct="1"/>
            <a:r>
              <a:rPr lang="en-US" altLang="en-US"/>
              <a:t>Government decides what is a fair amount</a:t>
            </a:r>
          </a:p>
          <a:p>
            <a:pPr lvl="1" eaLnBrk="1" hangingPunct="1"/>
            <a:r>
              <a:rPr lang="en-US" altLang="en-US"/>
              <a:t>High administrative costs</a:t>
            </a:r>
          </a:p>
          <a:p>
            <a:pPr lvl="2" eaLnBrk="1" hangingPunct="1"/>
            <a:r>
              <a:rPr lang="en-US" altLang="en-US"/>
              <a:t>Bureaucracy</a:t>
            </a:r>
          </a:p>
          <a:p>
            <a:pPr lvl="1" eaLnBrk="1" hangingPunct="1"/>
            <a:r>
              <a:rPr lang="en-US" altLang="en-US"/>
              <a:t>Diminished incentive</a:t>
            </a:r>
          </a:p>
          <a:p>
            <a:pPr lvl="2" eaLnBrk="1" hangingPunct="1"/>
            <a:r>
              <a:rPr lang="en-US" altLang="en-US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2301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50E6-956A-4ABA-A565-B02A969A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Diagram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74FF-A0AA-4416-B525-7B690750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shows us the relationships that exist between household and business in the economy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CABFD-0014-4E66-B450-83CC4886D1FD}"/>
              </a:ext>
            </a:extLst>
          </p:cNvPr>
          <p:cNvPicPr/>
          <p:nvPr/>
        </p:nvPicPr>
        <p:blipFill rotWithShape="1">
          <a:blip r:embed="rId2"/>
          <a:srcRect l="10493" t="30389" r="62098" b="39221"/>
          <a:stretch/>
        </p:blipFill>
        <p:spPr bwMode="auto">
          <a:xfrm>
            <a:off x="3713079" y="3097743"/>
            <a:ext cx="4445000" cy="277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1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7039A4D-33B6-49CC-92B8-51A322E2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8690" y="391414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Prices: Supply and Demand Combined cont.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59241F-2B9F-42CC-B5D5-D4BE80B0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809" y="1472750"/>
            <a:ext cx="10042217" cy="493209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are prices determined?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What are you trying to reach?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Market Equilibrium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Situation in which prices are relatively stable and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   Qs = </a:t>
            </a:r>
            <a:r>
              <a:rPr lang="en-US" altLang="en-US" sz="1800" dirty="0" err="1"/>
              <a:t>Qd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price that balances Qs and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graph, it is the price at which the supply and demand curves intersect.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Quantity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Qs and the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 at the equilibrium price.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 it is the quantity at which the supply and demand curves intersect.</a:t>
            </a:r>
          </a:p>
        </p:txBody>
      </p:sp>
    </p:spTree>
    <p:extLst>
      <p:ext uri="{BB962C8B-B14F-4D97-AF65-F5344CB8AC3E}">
        <p14:creationId xmlns:p14="http://schemas.microsoft.com/office/powerpoint/2010/main" val="35384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marketdemand">
            <a:extLst>
              <a:ext uri="{FF2B5EF4-FFF2-40B4-BE49-F238E27FC236}">
                <a16:creationId xmlns:a16="http://schemas.microsoft.com/office/drawing/2014/main" id="{A589D505-8F36-4896-B84D-07A3C10D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5" descr="market supply">
            <a:extLst>
              <a:ext uri="{FF2B5EF4-FFF2-40B4-BE49-F238E27FC236}">
                <a16:creationId xmlns:a16="http://schemas.microsoft.com/office/drawing/2014/main" id="{E486F5AC-B2AE-4E84-8B09-FFEC633C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8" name="Group 6">
            <a:extLst>
              <a:ext uri="{FF2B5EF4-FFF2-40B4-BE49-F238E27FC236}">
                <a16:creationId xmlns:a16="http://schemas.microsoft.com/office/drawing/2014/main" id="{BBB142D7-6FA0-4213-8E44-78D2F78D056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581400"/>
            <a:ext cx="2819400" cy="1447800"/>
            <a:chOff x="480" y="2496"/>
            <a:chExt cx="2016" cy="1152"/>
          </a:xfrm>
        </p:grpSpPr>
        <p:sp>
          <p:nvSpPr>
            <p:cNvPr id="77836" name="Oval 7">
              <a:extLst>
                <a:ext uri="{FF2B5EF4-FFF2-40B4-BE49-F238E27FC236}">
                  <a16:creationId xmlns:a16="http://schemas.microsoft.com/office/drawing/2014/main" id="{858A3D8D-DEFB-4A58-9B96-34B4DECB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Line 8">
              <a:extLst>
                <a:ext uri="{FF2B5EF4-FFF2-40B4-BE49-F238E27FC236}">
                  <a16:creationId xmlns:a16="http://schemas.microsoft.com/office/drawing/2014/main" id="{438224B7-B7E8-4143-B633-2C8690A51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1" name="Group 9">
            <a:extLst>
              <a:ext uri="{FF2B5EF4-FFF2-40B4-BE49-F238E27FC236}">
                <a16:creationId xmlns:a16="http://schemas.microsoft.com/office/drawing/2014/main" id="{0D685A0E-9269-4870-9731-320BCE5B060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581400"/>
            <a:ext cx="2590800" cy="1600200"/>
            <a:chOff x="3504" y="2448"/>
            <a:chExt cx="1776" cy="1200"/>
          </a:xfrm>
        </p:grpSpPr>
        <p:sp>
          <p:nvSpPr>
            <p:cNvPr id="77834" name="Oval 10">
              <a:extLst>
                <a:ext uri="{FF2B5EF4-FFF2-40B4-BE49-F238E27FC236}">
                  <a16:creationId xmlns:a16="http://schemas.microsoft.com/office/drawing/2014/main" id="{45CCCD74-E340-4828-9C55-90E580CB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Line 11">
              <a:extLst>
                <a:ext uri="{FF2B5EF4-FFF2-40B4-BE49-F238E27FC236}">
                  <a16:creationId xmlns:a16="http://schemas.microsoft.com/office/drawing/2014/main" id="{5C6CDCC4-6308-4E59-8E3D-BD3626D55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Text Box 12">
            <a:extLst>
              <a:ext uri="{FF2B5EF4-FFF2-40B4-BE49-F238E27FC236}">
                <a16:creationId xmlns:a16="http://schemas.microsoft.com/office/drawing/2014/main" id="{3379D2B2-2A1E-44F8-B17C-E6A4F146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05400"/>
            <a:ext cx="6400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494076"/>
                </a:solidFill>
              </a:rPr>
              <a:t>At $2.00, the quantity demanded is equal to the quantity supplied!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26F0E587-D11D-4BDA-B66A-0871B0F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Demand Schedule</a:t>
            </a:r>
          </a:p>
        </p:txBody>
      </p:sp>
      <p:sp>
        <p:nvSpPr>
          <p:cNvPr id="77832" name="Text Box 14">
            <a:extLst>
              <a:ext uri="{FF2B5EF4-FFF2-40B4-BE49-F238E27FC236}">
                <a16:creationId xmlns:a16="http://schemas.microsoft.com/office/drawing/2014/main" id="{EB8FB28D-B50A-4DA7-A89B-76923B03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Supply Schedule</a:t>
            </a:r>
          </a:p>
        </p:txBody>
      </p:sp>
      <p:sp>
        <p:nvSpPr>
          <p:cNvPr id="77833" name="Text Box 15">
            <a:extLst>
              <a:ext uri="{FF2B5EF4-FFF2-40B4-BE49-F238E27FC236}">
                <a16:creationId xmlns:a16="http://schemas.microsoft.com/office/drawing/2014/main" id="{BC5E719B-8A85-4163-98DA-8F4ADA2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1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Prices: Supply and Demand Combined cont.</a:t>
            </a:r>
          </a:p>
        </p:txBody>
      </p:sp>
    </p:spTree>
    <p:extLst>
      <p:ext uri="{BB962C8B-B14F-4D97-AF65-F5344CB8AC3E}">
        <p14:creationId xmlns:p14="http://schemas.microsoft.com/office/powerpoint/2010/main" val="2038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B979F3A2-F5C3-4536-8AAB-BD9C7D07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338263"/>
            <a:ext cx="7016750" cy="4589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1" name="Line 5">
            <a:extLst>
              <a:ext uri="{FF2B5EF4-FFF2-40B4-BE49-F238E27FC236}">
                <a16:creationId xmlns:a16="http://schemas.microsoft.com/office/drawing/2014/main" id="{4E42F6A7-62CC-450E-8CE0-9D560537F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6">
            <a:extLst>
              <a:ext uri="{FF2B5EF4-FFF2-40B4-BE49-F238E27FC236}">
                <a16:creationId xmlns:a16="http://schemas.microsoft.com/office/drawing/2014/main" id="{F06E9F6A-274C-4EBA-A96A-DC4043ED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Line 7">
            <a:extLst>
              <a:ext uri="{FF2B5EF4-FFF2-40B4-BE49-F238E27FC236}">
                <a16:creationId xmlns:a16="http://schemas.microsoft.com/office/drawing/2014/main" id="{2CD36FF4-1E40-483B-A237-1DBE4DD46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8">
            <a:extLst>
              <a:ext uri="{FF2B5EF4-FFF2-40B4-BE49-F238E27FC236}">
                <a16:creationId xmlns:a16="http://schemas.microsoft.com/office/drawing/2014/main" id="{9900B372-A0EA-45CA-BA21-330B14D8D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9">
            <a:extLst>
              <a:ext uri="{FF2B5EF4-FFF2-40B4-BE49-F238E27FC236}">
                <a16:creationId xmlns:a16="http://schemas.microsoft.com/office/drawing/2014/main" id="{7B85B588-E346-44CE-AE43-A493228C2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10">
            <a:extLst>
              <a:ext uri="{FF2B5EF4-FFF2-40B4-BE49-F238E27FC236}">
                <a16:creationId xmlns:a16="http://schemas.microsoft.com/office/drawing/2014/main" id="{28AD34EA-1148-4B75-B78B-73D23BA65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82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1">
            <a:extLst>
              <a:ext uri="{FF2B5EF4-FFF2-40B4-BE49-F238E27FC236}">
                <a16:creationId xmlns:a16="http://schemas.microsoft.com/office/drawing/2014/main" id="{E08F87BE-E2AE-4577-8A01-82DA9CD09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2">
            <a:extLst>
              <a:ext uri="{FF2B5EF4-FFF2-40B4-BE49-F238E27FC236}">
                <a16:creationId xmlns:a16="http://schemas.microsoft.com/office/drawing/2014/main" id="{58E997C6-41CF-44D3-AE72-A6A0C826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3">
            <a:extLst>
              <a:ext uri="{FF2B5EF4-FFF2-40B4-BE49-F238E27FC236}">
                <a16:creationId xmlns:a16="http://schemas.microsoft.com/office/drawing/2014/main" id="{F652E5FF-15CB-496C-ACB5-8A8A7DA06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4">
            <a:extLst>
              <a:ext uri="{FF2B5EF4-FFF2-40B4-BE49-F238E27FC236}">
                <a16:creationId xmlns:a16="http://schemas.microsoft.com/office/drawing/2014/main" id="{A36AAEA5-C923-424A-BE19-A9E99D91D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5">
            <a:extLst>
              <a:ext uri="{FF2B5EF4-FFF2-40B4-BE49-F238E27FC236}">
                <a16:creationId xmlns:a16="http://schemas.microsoft.com/office/drawing/2014/main" id="{A5E68852-4B21-40E2-B9D3-0659B7C32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72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6">
            <a:extLst>
              <a:ext uri="{FF2B5EF4-FFF2-40B4-BE49-F238E27FC236}">
                <a16:creationId xmlns:a16="http://schemas.microsoft.com/office/drawing/2014/main" id="{B6A81AB3-E0B6-4013-89E2-1F1A78BD5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9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7">
            <a:extLst>
              <a:ext uri="{FF2B5EF4-FFF2-40B4-BE49-F238E27FC236}">
                <a16:creationId xmlns:a16="http://schemas.microsoft.com/office/drawing/2014/main" id="{F92EC8B4-08D9-410C-8A14-969922E8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950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Rectangle 18">
            <a:extLst>
              <a:ext uri="{FF2B5EF4-FFF2-40B4-BE49-F238E27FC236}">
                <a16:creationId xmlns:a16="http://schemas.microsoft.com/office/drawing/2014/main" id="{9B76B834-AB3D-4AA4-B5C4-01F91A9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2226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5" name="Rectangle 19">
            <a:extLst>
              <a:ext uri="{FF2B5EF4-FFF2-40B4-BE49-F238E27FC236}">
                <a16:creationId xmlns:a16="http://schemas.microsoft.com/office/drawing/2014/main" id="{FA8405CA-6CAD-4BC2-AD2D-06CB7488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76389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6" name="Rectangle 20">
            <a:extLst>
              <a:ext uri="{FF2B5EF4-FFF2-40B4-BE49-F238E27FC236}">
                <a16:creationId xmlns:a16="http://schemas.microsoft.com/office/drawing/2014/main" id="{A582340C-3CF8-445B-AB45-673FC6C3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4" y="1860551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7" name="Rectangle 21">
            <a:extLst>
              <a:ext uri="{FF2B5EF4-FFF2-40B4-BE49-F238E27FC236}">
                <a16:creationId xmlns:a16="http://schemas.microsoft.com/office/drawing/2014/main" id="{F814B01F-1926-43A7-BD13-92DD5768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8" name="Rectangle 22">
            <a:extLst>
              <a:ext uri="{FF2B5EF4-FFF2-40B4-BE49-F238E27FC236}">
                <a16:creationId xmlns:a16="http://schemas.microsoft.com/office/drawing/2014/main" id="{293A9417-D945-4FC4-AD0E-6875838B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9" name="Rectangle 23">
            <a:extLst>
              <a:ext uri="{FF2B5EF4-FFF2-40B4-BE49-F238E27FC236}">
                <a16:creationId xmlns:a16="http://schemas.microsoft.com/office/drawing/2014/main" id="{C89F7919-8A97-4D9B-9648-4E2BB8B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0" name="Rectangle 24">
            <a:extLst>
              <a:ext uri="{FF2B5EF4-FFF2-40B4-BE49-F238E27FC236}">
                <a16:creationId xmlns:a16="http://schemas.microsoft.com/office/drawing/2014/main" id="{AA05757B-F486-4A4B-8726-FEAC12A0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1" name="Rectangle 25">
            <a:extLst>
              <a:ext uri="{FF2B5EF4-FFF2-40B4-BE49-F238E27FC236}">
                <a16:creationId xmlns:a16="http://schemas.microsoft.com/office/drawing/2014/main" id="{1B04C738-9A31-4B24-A1A9-7B890EB4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2" name="Rectangle 26">
            <a:extLst>
              <a:ext uri="{FF2B5EF4-FFF2-40B4-BE49-F238E27FC236}">
                <a16:creationId xmlns:a16="http://schemas.microsoft.com/office/drawing/2014/main" id="{6C68451D-291A-48DB-8276-0DDDB953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3" name="Rectangle 27">
            <a:extLst>
              <a:ext uri="{FF2B5EF4-FFF2-40B4-BE49-F238E27FC236}">
                <a16:creationId xmlns:a16="http://schemas.microsoft.com/office/drawing/2014/main" id="{4F2B4E02-9FE1-43AF-9060-4E5BF0E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4" name="Rectangle 28">
            <a:extLst>
              <a:ext uri="{FF2B5EF4-FFF2-40B4-BE49-F238E27FC236}">
                <a16:creationId xmlns:a16="http://schemas.microsoft.com/office/drawing/2014/main" id="{3A09747F-B97F-475A-A2A1-9A7767D4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5" name="Rectangle 29">
            <a:extLst>
              <a:ext uri="{FF2B5EF4-FFF2-40B4-BE49-F238E27FC236}">
                <a16:creationId xmlns:a16="http://schemas.microsoft.com/office/drawing/2014/main" id="{79C85FD7-4D05-407F-9D68-B983C09B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6" name="Rectangle 30">
            <a:extLst>
              <a:ext uri="{FF2B5EF4-FFF2-40B4-BE49-F238E27FC236}">
                <a16:creationId xmlns:a16="http://schemas.microsoft.com/office/drawing/2014/main" id="{0A7DF6C9-7792-4B79-9E5C-7EE32628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7" name="Rectangle 31">
            <a:extLst>
              <a:ext uri="{FF2B5EF4-FFF2-40B4-BE49-F238E27FC236}">
                <a16:creationId xmlns:a16="http://schemas.microsoft.com/office/drawing/2014/main" id="{44FCE39A-B1C1-4E3D-AB17-F171246D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8" name="Rectangle 32">
            <a:extLst>
              <a:ext uri="{FF2B5EF4-FFF2-40B4-BE49-F238E27FC236}">
                <a16:creationId xmlns:a16="http://schemas.microsoft.com/office/drawing/2014/main" id="{0EB7C868-3706-4EA5-B689-45A000A0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942014"/>
            <a:ext cx="239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9" name="Rectangle 33">
            <a:extLst>
              <a:ext uri="{FF2B5EF4-FFF2-40B4-BE49-F238E27FC236}">
                <a16:creationId xmlns:a16="http://schemas.microsoft.com/office/drawing/2014/main" id="{C14AFC99-F631-4630-8577-65D83B83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0" name="Rectangle 34">
            <a:extLst>
              <a:ext uri="{FF2B5EF4-FFF2-40B4-BE49-F238E27FC236}">
                <a16:creationId xmlns:a16="http://schemas.microsoft.com/office/drawing/2014/main" id="{9592722E-560A-4F5D-87C4-A5A3ADA1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6234114"/>
            <a:ext cx="3167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Quantity of 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1" name="Rectangle 35">
            <a:extLst>
              <a:ext uri="{FF2B5EF4-FFF2-40B4-BE49-F238E27FC236}">
                <a16:creationId xmlns:a16="http://schemas.microsoft.com/office/drawing/2014/main" id="{5CAF1BB9-28AE-4400-BA36-47D5A1F6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0452" name="Group 36">
            <a:extLst>
              <a:ext uri="{FF2B5EF4-FFF2-40B4-BE49-F238E27FC236}">
                <a16:creationId xmlns:a16="http://schemas.microsoft.com/office/drawing/2014/main" id="{6A006B0B-A8F1-444C-8D57-858D65188CB7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4859338"/>
            <a:ext cx="1898650" cy="939800"/>
            <a:chOff x="2960" y="3061"/>
            <a:chExt cx="1196" cy="592"/>
          </a:xfrm>
        </p:grpSpPr>
        <p:sp>
          <p:nvSpPr>
            <p:cNvPr id="78904" name="Line 37">
              <a:extLst>
                <a:ext uri="{FF2B5EF4-FFF2-40B4-BE49-F238E27FC236}">
                  <a16:creationId xmlns:a16="http://schemas.microsoft.com/office/drawing/2014/main" id="{20A0A275-6F2D-4569-9332-E93BEB2E4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0" y="3236"/>
              <a:ext cx="296" cy="4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5" name="Group 38">
              <a:extLst>
                <a:ext uri="{FF2B5EF4-FFF2-40B4-BE49-F238E27FC236}">
                  <a16:creationId xmlns:a16="http://schemas.microsoft.com/office/drawing/2014/main" id="{399A4123-2500-4CD5-85DE-9DCA35F02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3061"/>
              <a:ext cx="900" cy="457"/>
              <a:chOff x="3256" y="3061"/>
              <a:chExt cx="900" cy="457"/>
            </a:xfrm>
          </p:grpSpPr>
          <p:sp>
            <p:nvSpPr>
              <p:cNvPr id="78906" name="Rectangle 39">
                <a:extLst>
                  <a:ext uri="{FF2B5EF4-FFF2-40B4-BE49-F238E27FC236}">
                    <a16:creationId xmlns:a16="http://schemas.microsoft.com/office/drawing/2014/main" id="{448BE977-024F-4C32-A072-8FA4A490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6" y="3061"/>
                <a:ext cx="900" cy="45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8907" name="Rectangle 40">
                <a:extLst>
                  <a:ext uri="{FF2B5EF4-FFF2-40B4-BE49-F238E27FC236}">
                    <a16:creationId xmlns:a16="http://schemas.microsoft.com/office/drawing/2014/main" id="{4C03CBE4-9BE8-42EC-9EDE-5696334D0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106"/>
                <a:ext cx="7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Equilibrium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08" name="Rectangle 41">
                <a:extLst>
                  <a:ext uri="{FF2B5EF4-FFF2-40B4-BE49-F238E27FC236}">
                    <a16:creationId xmlns:a16="http://schemas.microsoft.com/office/drawing/2014/main" id="{150F8C13-77A0-4AA8-9D9C-B96C953E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85"/>
                <a:ext cx="5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quantity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458" name="Group 42">
            <a:extLst>
              <a:ext uri="{FF2B5EF4-FFF2-40B4-BE49-F238E27FC236}">
                <a16:creationId xmlns:a16="http://schemas.microsoft.com/office/drawing/2014/main" id="{68157C50-ABBB-4604-8D15-A848BA626680}"/>
              </a:ext>
            </a:extLst>
          </p:cNvPr>
          <p:cNvGrpSpPr>
            <a:grpSpLocks/>
          </p:cNvGrpSpPr>
          <p:nvPr/>
        </p:nvGrpSpPr>
        <p:grpSpPr bwMode="auto">
          <a:xfrm>
            <a:off x="3067051" y="3067051"/>
            <a:ext cx="2239963" cy="384175"/>
            <a:chOff x="972" y="1932"/>
            <a:chExt cx="1411" cy="242"/>
          </a:xfrm>
        </p:grpSpPr>
        <p:sp>
          <p:nvSpPr>
            <p:cNvPr id="78901" name="Line 43">
              <a:extLst>
                <a:ext uri="{FF2B5EF4-FFF2-40B4-BE49-F238E27FC236}">
                  <a16:creationId xmlns:a16="http://schemas.microsoft.com/office/drawing/2014/main" id="{CBCC5F6C-BD89-4843-A45E-77D4BB449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2" y="2039"/>
              <a:ext cx="134" cy="1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Rectangle 44">
              <a:extLst>
                <a:ext uri="{FF2B5EF4-FFF2-40B4-BE49-F238E27FC236}">
                  <a16:creationId xmlns:a16="http://schemas.microsoft.com/office/drawing/2014/main" id="{27ECD318-8883-40E0-9C31-319B09DB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932"/>
              <a:ext cx="1290" cy="24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45">
              <a:extLst>
                <a:ext uri="{FF2B5EF4-FFF2-40B4-BE49-F238E27FC236}">
                  <a16:creationId xmlns:a16="http://schemas.microsoft.com/office/drawing/2014/main" id="{72EC6446-988D-4C3B-BAD4-4BDFF5F61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1965"/>
              <a:ext cx="10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 price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2" name="Group 46">
            <a:extLst>
              <a:ext uri="{FF2B5EF4-FFF2-40B4-BE49-F238E27FC236}">
                <a16:creationId xmlns:a16="http://schemas.microsoft.com/office/drawing/2014/main" id="{EA369870-3C6E-4E13-8DB0-5243AA4BE181}"/>
              </a:ext>
            </a:extLst>
          </p:cNvPr>
          <p:cNvGrpSpPr>
            <a:grpSpLocks/>
          </p:cNvGrpSpPr>
          <p:nvPr/>
        </p:nvGrpSpPr>
        <p:grpSpPr bwMode="auto">
          <a:xfrm>
            <a:off x="6308726" y="2981326"/>
            <a:ext cx="3198813" cy="512763"/>
            <a:chOff x="3014" y="1878"/>
            <a:chExt cx="2015" cy="323"/>
          </a:xfrm>
        </p:grpSpPr>
        <p:sp>
          <p:nvSpPr>
            <p:cNvPr id="78898" name="Line 47">
              <a:extLst>
                <a:ext uri="{FF2B5EF4-FFF2-40B4-BE49-F238E27FC236}">
                  <a16:creationId xmlns:a16="http://schemas.microsoft.com/office/drawing/2014/main" id="{65691D4B-8CD9-4937-9CC0-47C5914D4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4" y="2013"/>
              <a:ext cx="1155" cy="1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Rectangle 48">
              <a:extLst>
                <a:ext uri="{FF2B5EF4-FFF2-40B4-BE49-F238E27FC236}">
                  <a16:creationId xmlns:a16="http://schemas.microsoft.com/office/drawing/2014/main" id="{2494D546-E050-479F-8080-F047B0F9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878"/>
              <a:ext cx="886" cy="26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49">
              <a:extLst>
                <a:ext uri="{FF2B5EF4-FFF2-40B4-BE49-F238E27FC236}">
                  <a16:creationId xmlns:a16="http://schemas.microsoft.com/office/drawing/2014/main" id="{233A9026-47C8-4D81-A9D5-6D946D63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1927"/>
              <a:ext cx="7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6" name="Group 50">
            <a:extLst>
              <a:ext uri="{FF2B5EF4-FFF2-40B4-BE49-F238E27FC236}">
                <a16:creationId xmlns:a16="http://schemas.microsoft.com/office/drawing/2014/main" id="{002F4415-F5D4-4AF1-89C1-E6288F3D8530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020888"/>
            <a:ext cx="6534150" cy="3160712"/>
            <a:chOff x="1187" y="1273"/>
            <a:chExt cx="4116" cy="1991"/>
          </a:xfrm>
        </p:grpSpPr>
        <p:sp>
          <p:nvSpPr>
            <p:cNvPr id="78896" name="Line 51">
              <a:extLst>
                <a:ext uri="{FF2B5EF4-FFF2-40B4-BE49-F238E27FC236}">
                  <a16:creationId xmlns:a16="http://schemas.microsoft.com/office/drawing/2014/main" id="{7FF9D2AA-C810-4859-AC03-88B6C881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1273"/>
              <a:ext cx="3547" cy="1896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Rectangle 52">
              <a:extLst>
                <a:ext uri="{FF2B5EF4-FFF2-40B4-BE49-F238E27FC236}">
                  <a16:creationId xmlns:a16="http://schemas.microsoft.com/office/drawing/2014/main" id="{603C7614-5386-44CA-AF0D-A103692E2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090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6" name="Freeform 58">
            <a:extLst>
              <a:ext uri="{FF2B5EF4-FFF2-40B4-BE49-F238E27FC236}">
                <a16:creationId xmlns:a16="http://schemas.microsoft.com/office/drawing/2014/main" id="{B480666A-E28C-426B-BD7E-18B4C18F6DCF}"/>
              </a:ext>
            </a:extLst>
          </p:cNvPr>
          <p:cNvSpPr>
            <a:spLocks/>
          </p:cNvSpPr>
          <p:nvPr/>
        </p:nvSpPr>
        <p:spPr bwMode="auto">
          <a:xfrm>
            <a:off x="3017838" y="1338263"/>
            <a:ext cx="7016750" cy="4589462"/>
          </a:xfrm>
          <a:custGeom>
            <a:avLst/>
            <a:gdLst>
              <a:gd name="T0" fmla="*/ 0 w 4420"/>
              <a:gd name="T1" fmla="*/ 0 h 2891"/>
              <a:gd name="T2" fmla="*/ 0 w 4420"/>
              <a:gd name="T3" fmla="*/ 2147483646 h 2891"/>
              <a:gd name="T4" fmla="*/ 2147483646 w 4420"/>
              <a:gd name="T5" fmla="*/ 2147483646 h 2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0" h="2891">
                <a:moveTo>
                  <a:pt x="0" y="0"/>
                </a:moveTo>
                <a:lnTo>
                  <a:pt x="0" y="2891"/>
                </a:lnTo>
                <a:lnTo>
                  <a:pt x="4420" y="289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75" name="Group 59">
            <a:extLst>
              <a:ext uri="{FF2B5EF4-FFF2-40B4-BE49-F238E27FC236}">
                <a16:creationId xmlns:a16="http://schemas.microsoft.com/office/drawing/2014/main" id="{D37B9219-7B4E-4A67-A9A2-422E84B3B7F7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1858963"/>
            <a:ext cx="6296025" cy="3149600"/>
            <a:chOff x="1120" y="1171"/>
            <a:chExt cx="3966" cy="1984"/>
          </a:xfrm>
        </p:grpSpPr>
        <p:sp>
          <p:nvSpPr>
            <p:cNvPr id="78894" name="Line 60">
              <a:extLst>
                <a:ext uri="{FF2B5EF4-FFF2-40B4-BE49-F238E27FC236}">
                  <a16:creationId xmlns:a16="http://schemas.microsoft.com/office/drawing/2014/main" id="{F8B5BA50-9A1B-4C78-B04D-3A3BAA98D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" y="1286"/>
              <a:ext cx="3493" cy="1869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5" name="Rectangle 61">
              <a:extLst>
                <a:ext uri="{FF2B5EF4-FFF2-40B4-BE49-F238E27FC236}">
                  <a16:creationId xmlns:a16="http://schemas.microsoft.com/office/drawing/2014/main" id="{80072810-1051-44E0-B0D2-6B22E8EB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1171"/>
              <a:ext cx="4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8" name="Rectangle 62">
            <a:extLst>
              <a:ext uri="{FF2B5EF4-FFF2-40B4-BE49-F238E27FC236}">
                <a16:creationId xmlns:a16="http://schemas.microsoft.com/office/drawing/2014/main" id="{8C34EB46-391E-4FFB-95E7-B09B306D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607" y="589757"/>
            <a:ext cx="917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Prices: Supply and Demand Combined cont.</a:t>
            </a:r>
          </a:p>
        </p:txBody>
      </p:sp>
      <p:grpSp>
        <p:nvGrpSpPr>
          <p:cNvPr id="60479" name="Group 63">
            <a:extLst>
              <a:ext uri="{FF2B5EF4-FFF2-40B4-BE49-F238E27FC236}">
                <a16:creationId xmlns:a16="http://schemas.microsoft.com/office/drawing/2014/main" id="{4809EEA0-29FA-4181-813C-54E62647C1CC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3352800"/>
            <a:ext cx="3863975" cy="2363788"/>
            <a:chOff x="524" y="2124"/>
            <a:chExt cx="2434" cy="1489"/>
          </a:xfrm>
        </p:grpSpPr>
        <p:sp>
          <p:nvSpPr>
            <p:cNvPr id="78890" name="Line 64">
              <a:extLst>
                <a:ext uri="{FF2B5EF4-FFF2-40B4-BE49-F238E27FC236}">
                  <a16:creationId xmlns:a16="http://schemas.microsoft.com/office/drawing/2014/main" id="{855368D0-9CC2-4DB4-A82D-7E511AB69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2201"/>
              <a:ext cx="1948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Freeform 65">
              <a:extLst>
                <a:ext uri="{FF2B5EF4-FFF2-40B4-BE49-F238E27FC236}">
                  <a16:creationId xmlns:a16="http://schemas.microsoft.com/office/drawing/2014/main" id="{AC1CBEE3-9EDE-4EC9-B344-EFCD7E66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201"/>
              <a:ext cx="13" cy="1412"/>
            </a:xfrm>
            <a:custGeom>
              <a:avLst/>
              <a:gdLst>
                <a:gd name="T0" fmla="*/ 0 w 13"/>
                <a:gd name="T1" fmla="*/ 0 h 1412"/>
                <a:gd name="T2" fmla="*/ 13 w 13"/>
                <a:gd name="T3" fmla="*/ 40 h 1412"/>
                <a:gd name="T4" fmla="*/ 13 w 13"/>
                <a:gd name="T5" fmla="*/ 1412 h 1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12">
                  <a:moveTo>
                    <a:pt x="0" y="0"/>
                  </a:moveTo>
                  <a:lnTo>
                    <a:pt x="13" y="40"/>
                  </a:lnTo>
                  <a:lnTo>
                    <a:pt x="13" y="1412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Oval 66">
              <a:extLst>
                <a:ext uri="{FF2B5EF4-FFF2-40B4-BE49-F238E27FC236}">
                  <a16:creationId xmlns:a16="http://schemas.microsoft.com/office/drawing/2014/main" id="{34976AC9-49FA-4544-B448-14F712DA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2147"/>
              <a:ext cx="92" cy="9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67">
              <a:extLst>
                <a:ext uri="{FF2B5EF4-FFF2-40B4-BE49-F238E27FC236}">
                  <a16:creationId xmlns:a16="http://schemas.microsoft.com/office/drawing/2014/main" id="{45629697-1CAC-4291-B3B8-7AE946FE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124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$2.00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0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576C-22D7-45F1-B1F9-3191B90B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Hamburgers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C163-A4AE-4DD5-BF1C-C30C8A02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Show the change in supply or demand and say how the equilibrium price will change </a:t>
            </a:r>
          </a:p>
          <a:p>
            <a:r>
              <a:rPr lang="en-US" dirty="0"/>
              <a:t>1. New grilling technology cuts production time in half </a:t>
            </a:r>
          </a:p>
          <a:p>
            <a:r>
              <a:rPr lang="en-US" dirty="0"/>
              <a:t>2. Price of chicken increases </a:t>
            </a:r>
          </a:p>
          <a:p>
            <a:r>
              <a:rPr lang="en-US" dirty="0"/>
              <a:t>3. Price of hamburgers decreases </a:t>
            </a:r>
          </a:p>
          <a:p>
            <a:r>
              <a:rPr lang="en-US" dirty="0"/>
              <a:t>4. Price of ground beef triples </a:t>
            </a:r>
          </a:p>
          <a:p>
            <a:r>
              <a:rPr lang="en-US" dirty="0"/>
              <a:t>5. Human fingers found in multiple burgers. </a:t>
            </a:r>
          </a:p>
        </p:txBody>
      </p:sp>
    </p:spTree>
    <p:extLst>
      <p:ext uri="{BB962C8B-B14F-4D97-AF65-F5344CB8AC3E}">
        <p14:creationId xmlns:p14="http://schemas.microsoft.com/office/powerpoint/2010/main" val="4761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1641480-F0BB-4C76-83E2-88C57EF1C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 cont.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93EDE18-9453-49F8-9518-D951F18B7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Surplus</a:t>
            </a:r>
          </a:p>
          <a:p>
            <a:pPr lvl="1" eaLnBrk="1" hangingPunct="1"/>
            <a:r>
              <a:rPr lang="en-US" altLang="en-US"/>
              <a:t>When price &gt; equilibrium price, then quantity supplied &gt; quantity demanded.  </a:t>
            </a:r>
          </a:p>
          <a:p>
            <a:pPr lvl="2" eaLnBrk="1" hangingPunct="1"/>
            <a:r>
              <a:rPr lang="en-US" altLang="en-US"/>
              <a:t>There is excess supply or a surplus.  </a:t>
            </a:r>
          </a:p>
          <a:p>
            <a:pPr lvl="2" eaLnBrk="1" hangingPunct="1"/>
            <a:r>
              <a:rPr lang="en-US" altLang="en-US"/>
              <a:t>Suppliers will lower the price to increase sales, thereby moving toward equilibrium.</a:t>
            </a:r>
          </a:p>
          <a:p>
            <a:pPr lvl="3" eaLnBrk="1" hangingPunct="1"/>
            <a:r>
              <a:rPr lang="en-US" altLang="en-US"/>
              <a:t>How did American car companies respond to the recession?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2C9F1B23-8910-4552-9058-3B7E2D05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9" y="1809750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id="{CA346DE7-9BF4-4417-94BB-BCD4DB19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4" y="2084388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31E59658-D981-4623-A57F-274130BB2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2357438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CA59A07F-73AE-423E-9E4C-80107F7A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8" y="55467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72" name="Group 8">
            <a:extLst>
              <a:ext uri="{FF2B5EF4-FFF2-40B4-BE49-F238E27FC236}">
                <a16:creationId xmlns:a16="http://schemas.microsoft.com/office/drawing/2014/main" id="{8716C4AE-4B7B-4254-89D9-D24FAEE32936}"/>
              </a:ext>
            </a:extLst>
          </p:cNvPr>
          <p:cNvGrpSpPr>
            <a:grpSpLocks/>
          </p:cNvGrpSpPr>
          <p:nvPr/>
        </p:nvGrpSpPr>
        <p:grpSpPr bwMode="auto">
          <a:xfrm>
            <a:off x="3775076" y="2097089"/>
            <a:ext cx="4570413" cy="2460625"/>
            <a:chOff x="1418" y="1321"/>
            <a:chExt cx="2879" cy="1550"/>
          </a:xfrm>
        </p:grpSpPr>
        <p:sp>
          <p:nvSpPr>
            <p:cNvPr id="80941" name="Line 9">
              <a:extLst>
                <a:ext uri="{FF2B5EF4-FFF2-40B4-BE49-F238E27FC236}">
                  <a16:creationId xmlns:a16="http://schemas.microsoft.com/office/drawing/2014/main" id="{987EE8EA-C3A3-4175-925D-2DD51D374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Rectangle 10">
              <a:extLst>
                <a:ext uri="{FF2B5EF4-FFF2-40B4-BE49-F238E27FC236}">
                  <a16:creationId xmlns:a16="http://schemas.microsoft.com/office/drawing/2014/main" id="{2262148D-0DC4-42AC-BAF8-822E7FBD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321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75" name="Group 11">
            <a:extLst>
              <a:ext uri="{FF2B5EF4-FFF2-40B4-BE49-F238E27FC236}">
                <a16:creationId xmlns:a16="http://schemas.microsoft.com/office/drawing/2014/main" id="{C18D8886-46DE-47B4-90AC-0BF076BABAEE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2449514"/>
            <a:ext cx="4762500" cy="2544763"/>
            <a:chOff x="1458" y="1543"/>
            <a:chExt cx="3000" cy="1603"/>
          </a:xfrm>
        </p:grpSpPr>
        <p:sp>
          <p:nvSpPr>
            <p:cNvPr id="80939" name="Line 12">
              <a:extLst>
                <a:ext uri="{FF2B5EF4-FFF2-40B4-BE49-F238E27FC236}">
                  <a16:creationId xmlns:a16="http://schemas.microsoft.com/office/drawing/2014/main" id="{C8DE8826-758E-4796-94B0-824E6CD79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Rectangle 13">
              <a:extLst>
                <a:ext uri="{FF2B5EF4-FFF2-40B4-BE49-F238E27FC236}">
                  <a16:creationId xmlns:a16="http://schemas.microsoft.com/office/drawing/2014/main" id="{7603C176-4766-41DE-924D-1FFDE68C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981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78" name="Group 14">
            <a:extLst>
              <a:ext uri="{FF2B5EF4-FFF2-40B4-BE49-F238E27FC236}">
                <a16:creationId xmlns:a16="http://schemas.microsoft.com/office/drawing/2014/main" id="{2370E1E3-0809-470D-A9D3-FFC466DB54CE}"/>
              </a:ext>
            </a:extLst>
          </p:cNvPr>
          <p:cNvGrpSpPr>
            <a:grpSpLocks/>
          </p:cNvGrpSpPr>
          <p:nvPr/>
        </p:nvGrpSpPr>
        <p:grpSpPr bwMode="auto">
          <a:xfrm>
            <a:off x="4262439" y="5826125"/>
            <a:ext cx="1189037" cy="571500"/>
            <a:chOff x="1725" y="3670"/>
            <a:chExt cx="749" cy="360"/>
          </a:xfrm>
        </p:grpSpPr>
        <p:sp>
          <p:nvSpPr>
            <p:cNvPr id="80936" name="Rectangle 15">
              <a:extLst>
                <a:ext uri="{FF2B5EF4-FFF2-40B4-BE49-F238E27FC236}">
                  <a16:creationId xmlns:a16="http://schemas.microsoft.com/office/drawing/2014/main" id="{484697E9-696B-4A3F-9491-14AE2473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0937" name="Rectangle 16">
              <a:extLst>
                <a:ext uri="{FF2B5EF4-FFF2-40B4-BE49-F238E27FC236}">
                  <a16:creationId xmlns:a16="http://schemas.microsoft.com/office/drawing/2014/main" id="{0C6ED1F5-5147-47F6-AB7E-F60E7A416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682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8" name="Rectangle 17">
              <a:extLst>
                <a:ext uri="{FF2B5EF4-FFF2-40B4-BE49-F238E27FC236}">
                  <a16:creationId xmlns:a16="http://schemas.microsoft.com/office/drawing/2014/main" id="{D38B7A49-5104-4392-A693-2C29E73A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855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82" name="Group 18">
            <a:extLst>
              <a:ext uri="{FF2B5EF4-FFF2-40B4-BE49-F238E27FC236}">
                <a16:creationId xmlns:a16="http://schemas.microsoft.com/office/drawing/2014/main" id="{055E57AD-E99E-4CE9-A0B7-42F3CEF31AB4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5826125"/>
            <a:ext cx="976312" cy="571500"/>
            <a:chOff x="3035" y="3670"/>
            <a:chExt cx="615" cy="360"/>
          </a:xfrm>
        </p:grpSpPr>
        <p:sp>
          <p:nvSpPr>
            <p:cNvPr id="80933" name="Rectangle 19">
              <a:extLst>
                <a:ext uri="{FF2B5EF4-FFF2-40B4-BE49-F238E27FC236}">
                  <a16:creationId xmlns:a16="http://schemas.microsoft.com/office/drawing/2014/main" id="{80251817-81F1-447E-8F6D-43F1D7437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0934" name="Rectangle 20">
              <a:extLst>
                <a:ext uri="{FF2B5EF4-FFF2-40B4-BE49-F238E27FC236}">
                  <a16:creationId xmlns:a16="http://schemas.microsoft.com/office/drawing/2014/main" id="{ED01EBCC-84A5-4515-91B6-15007A30E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68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5" name="Rectangle 21">
              <a:extLst>
                <a:ext uri="{FF2B5EF4-FFF2-40B4-BE49-F238E27FC236}">
                  <a16:creationId xmlns:a16="http://schemas.microsoft.com/office/drawing/2014/main" id="{FC2ACDFB-459D-44D2-BC8C-44F5004F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859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0906" name="Rectangle 22">
            <a:extLst>
              <a:ext uri="{FF2B5EF4-FFF2-40B4-BE49-F238E27FC236}">
                <a16:creationId xmlns:a16="http://schemas.microsoft.com/office/drawing/2014/main" id="{691F2FE4-2DCB-404A-BC12-F5C691E5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3" y="5595938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7" name="Rectangle 23">
            <a:extLst>
              <a:ext uri="{FF2B5EF4-FFF2-40B4-BE49-F238E27FC236}">
                <a16:creationId xmlns:a16="http://schemas.microsoft.com/office/drawing/2014/main" id="{077E94A8-174A-41B7-B20E-DDAE1B4E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4" y="5868988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0908" name="Rectangle 24">
            <a:extLst>
              <a:ext uri="{FF2B5EF4-FFF2-40B4-BE49-F238E27FC236}">
                <a16:creationId xmlns:a16="http://schemas.microsoft.com/office/drawing/2014/main" id="{922BEE5B-F70A-48FC-BDE0-3442492D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6" y="6143625"/>
            <a:ext cx="6668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489" name="Group 25">
            <a:extLst>
              <a:ext uri="{FF2B5EF4-FFF2-40B4-BE49-F238E27FC236}">
                <a16:creationId xmlns:a16="http://schemas.microsoft.com/office/drawing/2014/main" id="{BF68999B-C81D-44B7-8008-E660E53B0BC1}"/>
              </a:ext>
            </a:extLst>
          </p:cNvPr>
          <p:cNvGrpSpPr>
            <a:grpSpLocks/>
          </p:cNvGrpSpPr>
          <p:nvPr/>
        </p:nvGrpSpPr>
        <p:grpSpPr bwMode="auto">
          <a:xfrm>
            <a:off x="2867025" y="2817813"/>
            <a:ext cx="4071938" cy="2990850"/>
            <a:chOff x="846" y="1775"/>
            <a:chExt cx="2565" cy="1884"/>
          </a:xfrm>
        </p:grpSpPr>
        <p:sp>
          <p:nvSpPr>
            <p:cNvPr id="80929" name="Rectangle 26">
              <a:extLst>
                <a:ext uri="{FF2B5EF4-FFF2-40B4-BE49-F238E27FC236}">
                  <a16:creationId xmlns:a16="http://schemas.microsoft.com/office/drawing/2014/main" id="{EA8D7220-F891-4317-9DB1-9E1FAB4A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775"/>
              <a:ext cx="3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$2.50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0" name="Rectangle 27">
              <a:extLst>
                <a:ext uri="{FF2B5EF4-FFF2-40B4-BE49-F238E27FC236}">
                  <a16:creationId xmlns:a16="http://schemas.microsoft.com/office/drawing/2014/main" id="{BEC38505-0715-4831-BCC6-4B660ADF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349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31" name="Freeform 28">
              <a:extLst>
                <a:ext uri="{FF2B5EF4-FFF2-40B4-BE49-F238E27FC236}">
                  <a16:creationId xmlns:a16="http://schemas.microsoft.com/office/drawing/2014/main" id="{CCEE965D-C184-4A47-BE94-8ED41296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Oval 29">
              <a:extLst>
                <a:ext uri="{FF2B5EF4-FFF2-40B4-BE49-F238E27FC236}">
                  <a16:creationId xmlns:a16="http://schemas.microsoft.com/office/drawing/2014/main" id="{895F3DCC-4EA3-423F-96E5-A678BDB0D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2494" name="Group 30">
            <a:extLst>
              <a:ext uri="{FF2B5EF4-FFF2-40B4-BE49-F238E27FC236}">
                <a16:creationId xmlns:a16="http://schemas.microsoft.com/office/drawing/2014/main" id="{997C9BC3-F3B3-4BAF-8620-02C6666A8C79}"/>
              </a:ext>
            </a:extLst>
          </p:cNvPr>
          <p:cNvGrpSpPr>
            <a:grpSpLocks/>
          </p:cNvGrpSpPr>
          <p:nvPr/>
        </p:nvGrpSpPr>
        <p:grpSpPr bwMode="auto">
          <a:xfrm>
            <a:off x="2995614" y="3351214"/>
            <a:ext cx="2906713" cy="2457450"/>
            <a:chOff x="927" y="2111"/>
            <a:chExt cx="1831" cy="1548"/>
          </a:xfrm>
        </p:grpSpPr>
        <p:sp>
          <p:nvSpPr>
            <p:cNvPr id="80923" name="Rectangle 31">
              <a:extLst>
                <a:ext uri="{FF2B5EF4-FFF2-40B4-BE49-F238E27FC236}">
                  <a16:creationId xmlns:a16="http://schemas.microsoft.com/office/drawing/2014/main" id="{DEC4C14E-BAF1-40DD-A558-5E4A7875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11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0924" name="Rectangle 32">
              <a:extLst>
                <a:ext uri="{FF2B5EF4-FFF2-40B4-BE49-F238E27FC236}">
                  <a16:creationId xmlns:a16="http://schemas.microsoft.com/office/drawing/2014/main" id="{A2907A01-DFF6-4D5A-8B66-4DFDB7478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0925" name="Group 33">
              <a:extLst>
                <a:ext uri="{FF2B5EF4-FFF2-40B4-BE49-F238E27FC236}">
                  <a16:creationId xmlns:a16="http://schemas.microsoft.com/office/drawing/2014/main" id="{555277F4-CDD0-41F3-8106-E6B62129C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80926" name="Freeform 34">
                <a:extLst>
                  <a:ext uri="{FF2B5EF4-FFF2-40B4-BE49-F238E27FC236}">
                    <a16:creationId xmlns:a16="http://schemas.microsoft.com/office/drawing/2014/main" id="{800E9B9F-7C7A-46D8-BDA1-F6842351D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359 w 1431"/>
                  <a:gd name="T3" fmla="*/ 0 h 1288"/>
                  <a:gd name="T4" fmla="*/ 1359 w 1431"/>
                  <a:gd name="T5" fmla="*/ 1288 h 1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7" name="Oval 35">
                <a:extLst>
                  <a:ext uri="{FF2B5EF4-FFF2-40B4-BE49-F238E27FC236}">
                    <a16:creationId xmlns:a16="http://schemas.microsoft.com/office/drawing/2014/main" id="{500117AF-608C-4121-8FE6-C478566F6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0928" name="Line 36">
                <a:extLst>
                  <a:ext uri="{FF2B5EF4-FFF2-40B4-BE49-F238E27FC236}">
                    <a16:creationId xmlns:a16="http://schemas.microsoft.com/office/drawing/2014/main" id="{B61FB6F8-9A11-447A-8699-1B809EE44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11" name="Freeform 37">
            <a:extLst>
              <a:ext uri="{FF2B5EF4-FFF2-40B4-BE49-F238E27FC236}">
                <a16:creationId xmlns:a16="http://schemas.microsoft.com/office/drawing/2014/main" id="{336DDE58-5DEE-4BBF-97AD-37AB1B8B2DD2}"/>
              </a:ext>
            </a:extLst>
          </p:cNvPr>
          <p:cNvSpPr>
            <a:spLocks/>
          </p:cNvSpPr>
          <p:nvPr/>
        </p:nvSpPr>
        <p:spPr bwMode="auto">
          <a:xfrm>
            <a:off x="3562351" y="1836738"/>
            <a:ext cx="5199063" cy="3681412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147483646 h 2319"/>
              <a:gd name="T4" fmla="*/ 2147483646 w 3275"/>
              <a:gd name="T5" fmla="*/ 2147483646 h 23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2" name="Group 38">
            <a:extLst>
              <a:ext uri="{FF2B5EF4-FFF2-40B4-BE49-F238E27FC236}">
                <a16:creationId xmlns:a16="http://schemas.microsoft.com/office/drawing/2014/main" id="{4A67B337-7E68-4635-9C07-16BFD0E31A4B}"/>
              </a:ext>
            </a:extLst>
          </p:cNvPr>
          <p:cNvGrpSpPr>
            <a:grpSpLocks/>
          </p:cNvGrpSpPr>
          <p:nvPr/>
        </p:nvGrpSpPr>
        <p:grpSpPr bwMode="auto">
          <a:xfrm>
            <a:off x="4784737" y="2921002"/>
            <a:ext cx="134938" cy="2887663"/>
            <a:chOff x="2054" y="1840"/>
            <a:chExt cx="85" cy="1819"/>
          </a:xfrm>
        </p:grpSpPr>
        <p:sp>
          <p:nvSpPr>
            <p:cNvPr id="80919" name="Rectangle 39">
              <a:extLst>
                <a:ext uri="{FF2B5EF4-FFF2-40B4-BE49-F238E27FC236}">
                  <a16:creationId xmlns:a16="http://schemas.microsoft.com/office/drawing/2014/main" id="{395AECFB-1C88-4ECD-8042-5CF4F315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0920" name="Group 40">
              <a:extLst>
                <a:ext uri="{FF2B5EF4-FFF2-40B4-BE49-F238E27FC236}">
                  <a16:creationId xmlns:a16="http://schemas.microsoft.com/office/drawing/2014/main" id="{FB13856D-5822-4635-BAB3-E0CECB782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80921" name="Line 41">
                <a:extLst>
                  <a:ext uri="{FF2B5EF4-FFF2-40B4-BE49-F238E27FC236}">
                    <a16:creationId xmlns:a16="http://schemas.microsoft.com/office/drawing/2014/main" id="{07CFFEEE-A0F1-47E8-948E-E6D0B6C5A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2" name="Oval 42">
                <a:extLst>
                  <a:ext uri="{FF2B5EF4-FFF2-40B4-BE49-F238E27FC236}">
                    <a16:creationId xmlns:a16="http://schemas.microsoft.com/office/drawing/2014/main" id="{6664CFCD-9D50-4131-8CE7-3EB03CB2F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62518" name="Group 54">
            <a:extLst>
              <a:ext uri="{FF2B5EF4-FFF2-40B4-BE49-F238E27FC236}">
                <a16:creationId xmlns:a16="http://schemas.microsoft.com/office/drawing/2014/main" id="{092CB3FA-863B-4AE2-A5DA-48B8341BB986}"/>
              </a:ext>
            </a:extLst>
          </p:cNvPr>
          <p:cNvGrpSpPr>
            <a:grpSpLocks/>
          </p:cNvGrpSpPr>
          <p:nvPr/>
        </p:nvGrpSpPr>
        <p:grpSpPr bwMode="auto">
          <a:xfrm>
            <a:off x="4878389" y="2347914"/>
            <a:ext cx="1952625" cy="511175"/>
            <a:chOff x="2113" y="1479"/>
            <a:chExt cx="1230" cy="322"/>
          </a:xfrm>
        </p:grpSpPr>
        <p:sp>
          <p:nvSpPr>
            <p:cNvPr id="80915" name="Freeform 55">
              <a:extLst>
                <a:ext uri="{FF2B5EF4-FFF2-40B4-BE49-F238E27FC236}">
                  <a16:creationId xmlns:a16="http://schemas.microsoft.com/office/drawing/2014/main" id="{3C6379E1-EF4B-4DF8-B706-B288AC2C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2147483646 w 92"/>
                <a:gd name="T1" fmla="*/ 2147483646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0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0 w 92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16" name="Group 56">
              <a:extLst>
                <a:ext uri="{FF2B5EF4-FFF2-40B4-BE49-F238E27FC236}">
                  <a16:creationId xmlns:a16="http://schemas.microsoft.com/office/drawing/2014/main" id="{623C14FA-CFA7-4D55-92F8-58F85759E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" y="1479"/>
              <a:ext cx="561" cy="219"/>
              <a:chOff x="2447" y="1479"/>
              <a:chExt cx="561" cy="219"/>
            </a:xfrm>
          </p:grpSpPr>
          <p:sp>
            <p:nvSpPr>
              <p:cNvPr id="80917" name="Rectangle 57">
                <a:extLst>
                  <a:ext uri="{FF2B5EF4-FFF2-40B4-BE49-F238E27FC236}">
                    <a16:creationId xmlns:a16="http://schemas.microsoft.com/office/drawing/2014/main" id="{9A118005-BBDD-4919-B4EB-9E0BEB8AF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561" cy="21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0918" name="Rectangle 58">
                <a:extLst>
                  <a:ext uri="{FF2B5EF4-FFF2-40B4-BE49-F238E27FC236}">
                    <a16:creationId xmlns:a16="http://schemas.microsoft.com/office/drawing/2014/main" id="{A8FBA103-7906-472B-BBD9-9288F139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07"/>
                <a:ext cx="46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Surplus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0914" name="Text Box 59">
            <a:extLst>
              <a:ext uri="{FF2B5EF4-FFF2-40B4-BE49-F238E27FC236}">
                <a16:creationId xmlns:a16="http://schemas.microsoft.com/office/drawing/2014/main" id="{00FDD5C1-BD06-4F3E-AA9B-0B491E62D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1"/>
            <a:ext cx="9144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chemeClr val="tx2"/>
                </a:solidFill>
              </a:rPr>
              <a:t>Prices: Supply and Demand Combined cont.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</p:txBody>
      </p:sp>
    </p:spTree>
    <p:extLst>
      <p:ext uri="{BB962C8B-B14F-4D97-AF65-F5344CB8AC3E}">
        <p14:creationId xmlns:p14="http://schemas.microsoft.com/office/powerpoint/2010/main" val="4335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22016EB-B888-4044-9FDA-97BC77A22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 cont.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12B0A79-0FAD-4F1A-A9D8-4F86D8B17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Shortage</a:t>
            </a:r>
          </a:p>
          <a:p>
            <a:pPr lvl="1" eaLnBrk="1" hangingPunct="1"/>
            <a:r>
              <a:rPr lang="en-US" altLang="en-US"/>
              <a:t>When price &lt; equilibrium price, then quantity demanded &gt; the quantity supplied.  </a:t>
            </a:r>
          </a:p>
          <a:p>
            <a:pPr lvl="2" eaLnBrk="1" hangingPunct="1"/>
            <a:r>
              <a:rPr lang="en-US" altLang="en-US"/>
              <a:t>There is excess demand or a shortage. </a:t>
            </a:r>
          </a:p>
          <a:p>
            <a:pPr lvl="2" eaLnBrk="1" hangingPunct="1"/>
            <a:r>
              <a:rPr lang="en-US" altLang="en-US"/>
              <a:t>Suppliers will raise the price due to too many buyers chasing too few goods, thereby moving toward equilibrium.</a:t>
            </a:r>
          </a:p>
        </p:txBody>
      </p:sp>
    </p:spTree>
    <p:extLst>
      <p:ext uri="{BB962C8B-B14F-4D97-AF65-F5344CB8AC3E}">
        <p14:creationId xmlns:p14="http://schemas.microsoft.com/office/powerpoint/2010/main" val="37933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4">
            <a:extLst>
              <a:ext uri="{FF2B5EF4-FFF2-40B4-BE49-F238E27FC236}">
                <a16:creationId xmlns:a16="http://schemas.microsoft.com/office/drawing/2014/main" id="{AA9E31BA-A5BD-44AE-867A-F2B6526FC125}"/>
              </a:ext>
            </a:extLst>
          </p:cNvPr>
          <p:cNvSpPr>
            <a:spLocks/>
          </p:cNvSpPr>
          <p:nvPr/>
        </p:nvSpPr>
        <p:spPr bwMode="auto">
          <a:xfrm>
            <a:off x="3775076" y="1816100"/>
            <a:ext cx="5178425" cy="3702050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147483646 h 2332"/>
              <a:gd name="T4" fmla="*/ 2147483646 w 3262"/>
              <a:gd name="T5" fmla="*/ 2147483646 h 23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Rectangle 5">
            <a:extLst>
              <a:ext uri="{FF2B5EF4-FFF2-40B4-BE49-F238E27FC236}">
                <a16:creationId xmlns:a16="http://schemas.microsoft.com/office/drawing/2014/main" id="{E3CBF191-C265-4C2F-99FA-726416D7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1" y="1809750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005C2F23-6941-4936-A71A-4E719112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4" y="2084388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4B6935BA-5CD5-4F3C-8E35-8858D681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2357438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50" name="Rectangle 8">
            <a:extLst>
              <a:ext uri="{FF2B5EF4-FFF2-40B4-BE49-F238E27FC236}">
                <a16:creationId xmlns:a16="http://schemas.microsoft.com/office/drawing/2014/main" id="{38E44071-C7AA-4EF8-8BB0-67CE1686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55467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51" name="Rectangle 9">
            <a:extLst>
              <a:ext uri="{FF2B5EF4-FFF2-40B4-BE49-F238E27FC236}">
                <a16:creationId xmlns:a16="http://schemas.microsoft.com/office/drawing/2014/main" id="{31C807C7-6E06-4CB4-80F9-78DD1EBF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5595938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52" name="Rectangle 10">
            <a:extLst>
              <a:ext uri="{FF2B5EF4-FFF2-40B4-BE49-F238E27FC236}">
                <a16:creationId xmlns:a16="http://schemas.microsoft.com/office/drawing/2014/main" id="{2B2B690F-2F3C-442A-A180-D30CFA13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9" y="5868988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953" name="Rectangle 11">
            <a:extLst>
              <a:ext uri="{FF2B5EF4-FFF2-40B4-BE49-F238E27FC236}">
                <a16:creationId xmlns:a16="http://schemas.microsoft.com/office/drawing/2014/main" id="{29875D77-DFC1-4039-9427-735ABE3B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1" y="6143625"/>
            <a:ext cx="6668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EC8569BD-654D-4337-9EC1-25967D60AF2A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2132013"/>
            <a:ext cx="4678362" cy="2405062"/>
            <a:chOff x="1565" y="1343"/>
            <a:chExt cx="2947" cy="1515"/>
          </a:xfrm>
        </p:grpSpPr>
        <p:sp>
          <p:nvSpPr>
            <p:cNvPr id="82986" name="Line 13">
              <a:extLst>
                <a:ext uri="{FF2B5EF4-FFF2-40B4-BE49-F238E27FC236}">
                  <a16:creationId xmlns:a16="http://schemas.microsoft.com/office/drawing/2014/main" id="{FE96A8A9-77DE-4BA4-A7EE-20C1FA7F3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Rectangle 14">
              <a:extLst>
                <a:ext uri="{FF2B5EF4-FFF2-40B4-BE49-F238E27FC236}">
                  <a16:creationId xmlns:a16="http://schemas.microsoft.com/office/drawing/2014/main" id="{E6820532-5990-4667-916B-578CF110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343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27" name="Group 15">
            <a:extLst>
              <a:ext uri="{FF2B5EF4-FFF2-40B4-BE49-F238E27FC236}">
                <a16:creationId xmlns:a16="http://schemas.microsoft.com/office/drawing/2014/main" id="{32294FC8-F9DD-46A4-8453-146882E9106F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430464"/>
            <a:ext cx="4764088" cy="2543175"/>
            <a:chOff x="1605" y="1531"/>
            <a:chExt cx="3001" cy="1602"/>
          </a:xfrm>
        </p:grpSpPr>
        <p:sp>
          <p:nvSpPr>
            <p:cNvPr id="82984" name="Line 16">
              <a:extLst>
                <a:ext uri="{FF2B5EF4-FFF2-40B4-BE49-F238E27FC236}">
                  <a16:creationId xmlns:a16="http://schemas.microsoft.com/office/drawing/2014/main" id="{7D7BB047-6BF4-4055-81AA-38EADAB30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Rectangle 17">
              <a:extLst>
                <a:ext uri="{FF2B5EF4-FFF2-40B4-BE49-F238E27FC236}">
                  <a16:creationId xmlns:a16="http://schemas.microsoft.com/office/drawing/2014/main" id="{2694077F-1F7C-4998-B8A4-687A716F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968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30" name="Group 18">
            <a:extLst>
              <a:ext uri="{FF2B5EF4-FFF2-40B4-BE49-F238E27FC236}">
                <a16:creationId xmlns:a16="http://schemas.microsoft.com/office/drawing/2014/main" id="{0238EDEB-5130-4147-92C5-E806F2F40C2E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5805489"/>
            <a:ext cx="976313" cy="592137"/>
            <a:chOff x="1926" y="3657"/>
            <a:chExt cx="615" cy="373"/>
          </a:xfrm>
        </p:grpSpPr>
        <p:sp>
          <p:nvSpPr>
            <p:cNvPr id="82981" name="Rectangle 19">
              <a:extLst>
                <a:ext uri="{FF2B5EF4-FFF2-40B4-BE49-F238E27FC236}">
                  <a16:creationId xmlns:a16="http://schemas.microsoft.com/office/drawing/2014/main" id="{87CAC2A1-429F-4E05-837C-5CD5119C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982" name="Rectangle 20">
              <a:extLst>
                <a:ext uri="{FF2B5EF4-FFF2-40B4-BE49-F238E27FC236}">
                  <a16:creationId xmlns:a16="http://schemas.microsoft.com/office/drawing/2014/main" id="{CCF63C2C-2F0D-4593-8129-1FFD8D0D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674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2DD7FF05-1CFD-4960-BAC2-22BC265F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84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34" name="Group 22">
            <a:extLst>
              <a:ext uri="{FF2B5EF4-FFF2-40B4-BE49-F238E27FC236}">
                <a16:creationId xmlns:a16="http://schemas.microsoft.com/office/drawing/2014/main" id="{E6D89944-F5A1-443F-9E66-5CF483F940ED}"/>
              </a:ext>
            </a:extLst>
          </p:cNvPr>
          <p:cNvGrpSpPr>
            <a:grpSpLocks/>
          </p:cNvGrpSpPr>
          <p:nvPr/>
        </p:nvGrpSpPr>
        <p:grpSpPr bwMode="auto">
          <a:xfrm>
            <a:off x="6450013" y="5805489"/>
            <a:ext cx="1187450" cy="592137"/>
            <a:chOff x="3103" y="3657"/>
            <a:chExt cx="748" cy="373"/>
          </a:xfrm>
        </p:grpSpPr>
        <p:sp>
          <p:nvSpPr>
            <p:cNvPr id="82978" name="Rectangle 23">
              <a:extLst>
                <a:ext uri="{FF2B5EF4-FFF2-40B4-BE49-F238E27FC236}">
                  <a16:creationId xmlns:a16="http://schemas.microsoft.com/office/drawing/2014/main" id="{2B9C100F-9535-4177-AE96-8E991C38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979" name="Rectangle 24">
              <a:extLst>
                <a:ext uri="{FF2B5EF4-FFF2-40B4-BE49-F238E27FC236}">
                  <a16:creationId xmlns:a16="http://schemas.microsoft.com/office/drawing/2014/main" id="{51E1BE48-FFDC-44D5-AA75-971F12897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678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80" name="Rectangle 25">
              <a:extLst>
                <a:ext uri="{FF2B5EF4-FFF2-40B4-BE49-F238E27FC236}">
                  <a16:creationId xmlns:a16="http://schemas.microsoft.com/office/drawing/2014/main" id="{A7108816-3776-45A1-8E18-2CEF61B7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851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38" name="Group 26">
            <a:extLst>
              <a:ext uri="{FF2B5EF4-FFF2-40B4-BE49-F238E27FC236}">
                <a16:creationId xmlns:a16="http://schemas.microsoft.com/office/drawing/2014/main" id="{115E1984-3D9B-486C-8B6B-533D2D580DCD}"/>
              </a:ext>
            </a:extLst>
          </p:cNvPr>
          <p:cNvGrpSpPr>
            <a:grpSpLocks/>
          </p:cNvGrpSpPr>
          <p:nvPr/>
        </p:nvGrpSpPr>
        <p:grpSpPr bwMode="auto">
          <a:xfrm>
            <a:off x="3244851" y="3876675"/>
            <a:ext cx="3943351" cy="1931988"/>
            <a:chOff x="1084" y="2442"/>
            <a:chExt cx="2484" cy="1217"/>
          </a:xfrm>
        </p:grpSpPr>
        <p:sp>
          <p:nvSpPr>
            <p:cNvPr id="82974" name="Freeform 27">
              <a:extLst>
                <a:ext uri="{FF2B5EF4-FFF2-40B4-BE49-F238E27FC236}">
                  <a16:creationId xmlns:a16="http://schemas.microsoft.com/office/drawing/2014/main" id="{86A2B9AE-FE3A-4191-A2DE-5E7B13EC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Oval 28">
              <a:extLst>
                <a:ext uri="{FF2B5EF4-FFF2-40B4-BE49-F238E27FC236}">
                  <a16:creationId xmlns:a16="http://schemas.microsoft.com/office/drawing/2014/main" id="{C481A525-9D40-46AB-98A1-0D77AA09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976" name="Rectangle 29">
              <a:extLst>
                <a:ext uri="{FF2B5EF4-FFF2-40B4-BE49-F238E27FC236}">
                  <a16:creationId xmlns:a16="http://schemas.microsoft.com/office/drawing/2014/main" id="{345D55A7-912A-417C-9A24-578BE539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244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77" name="Rectangle 30">
              <a:extLst>
                <a:ext uri="{FF2B5EF4-FFF2-40B4-BE49-F238E27FC236}">
                  <a16:creationId xmlns:a16="http://schemas.microsoft.com/office/drawing/2014/main" id="{29795C50-8E48-4AC6-99F3-A533F834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49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43" name="Group 31">
            <a:extLst>
              <a:ext uri="{FF2B5EF4-FFF2-40B4-BE49-F238E27FC236}">
                <a16:creationId xmlns:a16="http://schemas.microsoft.com/office/drawing/2014/main" id="{E1543D7C-4A14-4F37-94B1-87D6BC95DD8C}"/>
              </a:ext>
            </a:extLst>
          </p:cNvPr>
          <p:cNvGrpSpPr>
            <a:grpSpLocks/>
          </p:cNvGrpSpPr>
          <p:nvPr/>
        </p:nvGrpSpPr>
        <p:grpSpPr bwMode="auto">
          <a:xfrm>
            <a:off x="3116264" y="3376613"/>
            <a:ext cx="3035299" cy="2432050"/>
            <a:chOff x="1003" y="2127"/>
            <a:chExt cx="1912" cy="1532"/>
          </a:xfrm>
        </p:grpSpPr>
        <p:sp>
          <p:nvSpPr>
            <p:cNvPr id="82970" name="Freeform 32">
              <a:extLst>
                <a:ext uri="{FF2B5EF4-FFF2-40B4-BE49-F238E27FC236}">
                  <a16:creationId xmlns:a16="http://schemas.microsoft.com/office/drawing/2014/main" id="{CFFF03C6-F8C3-4271-9258-C9FC77BE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Oval 33">
              <a:extLst>
                <a:ext uri="{FF2B5EF4-FFF2-40B4-BE49-F238E27FC236}">
                  <a16:creationId xmlns:a16="http://schemas.microsoft.com/office/drawing/2014/main" id="{89AFAA3F-0836-4C1B-A2A5-991C85D0F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972" name="Rectangle 34">
              <a:extLst>
                <a:ext uri="{FF2B5EF4-FFF2-40B4-BE49-F238E27FC236}">
                  <a16:creationId xmlns:a16="http://schemas.microsoft.com/office/drawing/2014/main" id="{D8301010-31BE-4835-9386-6AC6E197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2127"/>
              <a:ext cx="3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973" name="Rectangle 35">
              <a:extLst>
                <a:ext uri="{FF2B5EF4-FFF2-40B4-BE49-F238E27FC236}">
                  <a16:creationId xmlns:a16="http://schemas.microsoft.com/office/drawing/2014/main" id="{BA2A8164-5D9C-4AE9-8D6A-DC3FEB833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548" name="Group 36">
            <a:extLst>
              <a:ext uri="{FF2B5EF4-FFF2-40B4-BE49-F238E27FC236}">
                <a16:creationId xmlns:a16="http://schemas.microsoft.com/office/drawing/2014/main" id="{8036ACA4-E74A-46EF-9649-D9155D4336C2}"/>
              </a:ext>
            </a:extLst>
          </p:cNvPr>
          <p:cNvGrpSpPr>
            <a:grpSpLocks/>
          </p:cNvGrpSpPr>
          <p:nvPr/>
        </p:nvGrpSpPr>
        <p:grpSpPr bwMode="auto">
          <a:xfrm>
            <a:off x="5027627" y="3922713"/>
            <a:ext cx="128588" cy="1885950"/>
            <a:chOff x="2207" y="2471"/>
            <a:chExt cx="81" cy="1188"/>
          </a:xfrm>
        </p:grpSpPr>
        <p:sp>
          <p:nvSpPr>
            <p:cNvPr id="82967" name="Line 37">
              <a:extLst>
                <a:ext uri="{FF2B5EF4-FFF2-40B4-BE49-F238E27FC236}">
                  <a16:creationId xmlns:a16="http://schemas.microsoft.com/office/drawing/2014/main" id="{61FA21D6-F1A8-487B-B7FA-CFF1D4DCC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Oval 38">
              <a:extLst>
                <a:ext uri="{FF2B5EF4-FFF2-40B4-BE49-F238E27FC236}">
                  <a16:creationId xmlns:a16="http://schemas.microsoft.com/office/drawing/2014/main" id="{E131DDE9-B04E-42D8-8063-E5F1D633A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969" name="Rectangle 39">
              <a:extLst>
                <a:ext uri="{FF2B5EF4-FFF2-40B4-BE49-F238E27FC236}">
                  <a16:creationId xmlns:a16="http://schemas.microsoft.com/office/drawing/2014/main" id="{775E2DBD-BA9F-47B4-A2F5-EE57E553C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2961" name="Rectangle 76">
            <a:extLst>
              <a:ext uri="{FF2B5EF4-FFF2-40B4-BE49-F238E27FC236}">
                <a16:creationId xmlns:a16="http://schemas.microsoft.com/office/drawing/2014/main" id="{45E25F46-0A5C-4F69-A457-CD310A49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1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chemeClr val="tx2"/>
                </a:solidFill>
              </a:rPr>
              <a:t>Prices: Supply and Demand Combined cont.</a:t>
            </a:r>
          </a:p>
        </p:txBody>
      </p:sp>
      <p:grpSp>
        <p:nvGrpSpPr>
          <p:cNvPr id="64589" name="Group 77">
            <a:extLst>
              <a:ext uri="{FF2B5EF4-FFF2-40B4-BE49-F238E27FC236}">
                <a16:creationId xmlns:a16="http://schemas.microsoft.com/office/drawing/2014/main" id="{89160ED1-0B95-4352-93DA-92D26E93531C}"/>
              </a:ext>
            </a:extLst>
          </p:cNvPr>
          <p:cNvGrpSpPr>
            <a:grpSpLocks/>
          </p:cNvGrpSpPr>
          <p:nvPr/>
        </p:nvGrpSpPr>
        <p:grpSpPr bwMode="auto">
          <a:xfrm>
            <a:off x="5091114" y="4086226"/>
            <a:ext cx="1952625" cy="492125"/>
            <a:chOff x="2247" y="2574"/>
            <a:chExt cx="1230" cy="310"/>
          </a:xfrm>
        </p:grpSpPr>
        <p:sp>
          <p:nvSpPr>
            <p:cNvPr id="82963" name="Freeform 78">
              <a:extLst>
                <a:ext uri="{FF2B5EF4-FFF2-40B4-BE49-F238E27FC236}">
                  <a16:creationId xmlns:a16="http://schemas.microsoft.com/office/drawing/2014/main" id="{EBA8B810-DA3E-484D-AA5A-38740A59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2147483646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2147483646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64" name="Group 79">
              <a:extLst>
                <a:ext uri="{FF2B5EF4-FFF2-40B4-BE49-F238E27FC236}">
                  <a16:creationId xmlns:a16="http://schemas.microsoft.com/office/drawing/2014/main" id="{65C8AFBC-24EE-4126-8167-810BA2B0A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82965" name="Rectangle 80">
                <a:extLst>
                  <a:ext uri="{FF2B5EF4-FFF2-40B4-BE49-F238E27FC236}">
                    <a16:creationId xmlns:a16="http://schemas.microsoft.com/office/drawing/2014/main" id="{41C41D3A-E8A5-4664-A24B-ACDCB34A9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966" name="Rectangle 81">
                <a:extLst>
                  <a:ext uri="{FF2B5EF4-FFF2-40B4-BE49-F238E27FC236}">
                    <a16:creationId xmlns:a16="http://schemas.microsoft.com/office/drawing/2014/main" id="{A7D9F07B-D112-479D-9C17-10AD8BE49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55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Shortage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2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08870D-1738-4CFC-8178-A429AA5F8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Shifts and the Equilibrium Price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E8E6A8B-E184-4C47-8B31-0EB84135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Shifts in Curves VS Movements along Curves</a:t>
            </a:r>
          </a:p>
          <a:p>
            <a:pPr lvl="1" eaLnBrk="1" hangingPunct="1"/>
            <a:r>
              <a:rPr lang="en-US" altLang="en-US" sz="2400"/>
              <a:t>S VS Qs</a:t>
            </a:r>
          </a:p>
          <a:p>
            <a:pPr lvl="2" eaLnBrk="1" hangingPunct="1"/>
            <a:r>
              <a:rPr lang="en-US" altLang="en-US" sz="2000"/>
              <a:t>A shift in the supply curve is called a change in supply.</a:t>
            </a:r>
          </a:p>
          <a:p>
            <a:pPr lvl="2" eaLnBrk="1" hangingPunct="1"/>
            <a:r>
              <a:rPr lang="en-US" altLang="en-US" sz="2000"/>
              <a:t>A movement along a fixed supply curve is called a change in quantity supplied.</a:t>
            </a:r>
          </a:p>
          <a:p>
            <a:pPr lvl="1" eaLnBrk="1" hangingPunct="1"/>
            <a:r>
              <a:rPr lang="en-US" altLang="en-US" sz="2400"/>
              <a:t>D VS Qd</a:t>
            </a:r>
          </a:p>
          <a:p>
            <a:pPr lvl="2" eaLnBrk="1" hangingPunct="1"/>
            <a:r>
              <a:rPr lang="en-US" altLang="en-US" sz="2000"/>
              <a:t>A shift in the demand curve is called a change in demand.</a:t>
            </a:r>
          </a:p>
          <a:p>
            <a:pPr lvl="2" eaLnBrk="1" hangingPunct="1"/>
            <a:r>
              <a:rPr lang="en-US" altLang="en-US" sz="2000"/>
              <a:t>A movement along a fixed demand curve is called a change in quantity demanded.</a:t>
            </a:r>
          </a:p>
        </p:txBody>
      </p:sp>
    </p:spTree>
    <p:extLst>
      <p:ext uri="{BB962C8B-B14F-4D97-AF65-F5344CB8AC3E}">
        <p14:creationId xmlns:p14="http://schemas.microsoft.com/office/powerpoint/2010/main" val="7137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4">
            <a:extLst>
              <a:ext uri="{FF2B5EF4-FFF2-40B4-BE49-F238E27FC236}">
                <a16:creationId xmlns:a16="http://schemas.microsoft.com/office/drawing/2014/main" id="{6449A956-8453-4A9A-BC79-D96E2CEFE4D3}"/>
              </a:ext>
            </a:extLst>
          </p:cNvPr>
          <p:cNvSpPr>
            <a:spLocks/>
          </p:cNvSpPr>
          <p:nvPr/>
        </p:nvSpPr>
        <p:spPr bwMode="auto">
          <a:xfrm>
            <a:off x="3413126" y="1155701"/>
            <a:ext cx="6176963" cy="4759325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147483646 h 2998"/>
              <a:gd name="T4" fmla="*/ 2147483646 w 3891"/>
              <a:gd name="T5" fmla="*/ 2147483646 h 2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71AEBB9C-9F26-48F5-9A5C-A5AF02AE0EF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802188" y="6038850"/>
            <a:ext cx="811212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312A7703-BA83-457F-8728-EF30D2D363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8488" y="3490914"/>
            <a:ext cx="4762" cy="238125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67C8DA29-B7FD-430E-AA0D-0299327D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4" y="110013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8">
            <a:extLst>
              <a:ext uri="{FF2B5EF4-FFF2-40B4-BE49-F238E27FC236}">
                <a16:creationId xmlns:a16="http://schemas.microsoft.com/office/drawing/2014/main" id="{4DEEA81B-578E-46AF-96F3-A6B2E313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333500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4999" name="Rectangle 9">
            <a:extLst>
              <a:ext uri="{FF2B5EF4-FFF2-40B4-BE49-F238E27FC236}">
                <a16:creationId xmlns:a16="http://schemas.microsoft.com/office/drawing/2014/main" id="{67E601DE-D316-4345-8B2B-DD3D974D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1566863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0" name="Rectangle 10">
            <a:extLst>
              <a:ext uri="{FF2B5EF4-FFF2-40B4-BE49-F238E27FC236}">
                <a16:creationId xmlns:a16="http://schemas.microsoft.com/office/drawing/2014/main" id="{323B44A5-B65F-40A9-BA7D-8BDD3086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59578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1" name="Rectangle 11">
            <a:extLst>
              <a:ext uri="{FF2B5EF4-FFF2-40B4-BE49-F238E27FC236}">
                <a16:creationId xmlns:a16="http://schemas.microsoft.com/office/drawing/2014/main" id="{6303CCC5-5A5F-4C1F-8096-58688B41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5953125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Quantity of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7B2AF8E8-3213-41DC-9A3C-CBBA5D55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1" y="6186488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0669" name="Group 13">
            <a:extLst>
              <a:ext uri="{FF2B5EF4-FFF2-40B4-BE49-F238E27FC236}">
                <a16:creationId xmlns:a16="http://schemas.microsoft.com/office/drawing/2014/main" id="{A21A6817-EA64-43B7-A200-36096D51EECD}"/>
              </a:ext>
            </a:extLst>
          </p:cNvPr>
          <p:cNvGrpSpPr>
            <a:grpSpLocks/>
          </p:cNvGrpSpPr>
          <p:nvPr/>
        </p:nvGrpSpPr>
        <p:grpSpPr bwMode="auto">
          <a:xfrm>
            <a:off x="3690939" y="2795590"/>
            <a:ext cx="4841875" cy="2328863"/>
            <a:chOff x="1365" y="1761"/>
            <a:chExt cx="3050" cy="1467"/>
          </a:xfrm>
        </p:grpSpPr>
        <p:sp>
          <p:nvSpPr>
            <p:cNvPr id="85045" name="Line 14">
              <a:extLst>
                <a:ext uri="{FF2B5EF4-FFF2-40B4-BE49-F238E27FC236}">
                  <a16:creationId xmlns:a16="http://schemas.microsoft.com/office/drawing/2014/main" id="{4DF81D08-3B82-41AA-9D09-685F2868B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6" name="Rectangle 15">
              <a:extLst>
                <a:ext uri="{FF2B5EF4-FFF2-40B4-BE49-F238E27FC236}">
                  <a16:creationId xmlns:a16="http://schemas.microsoft.com/office/drawing/2014/main" id="{75A439E7-3CF0-43BC-9381-A5E77AA8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083"/>
              <a:ext cx="4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F771235A-44C1-4E82-82C6-2A20D459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717925"/>
            <a:ext cx="14378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Initial equilibrium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609D8DB4-2CDA-4186-885F-3EFAAA12A717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2117725"/>
            <a:ext cx="3459162" cy="3340100"/>
            <a:chOff x="1587" y="1334"/>
            <a:chExt cx="2179" cy="2104"/>
          </a:xfrm>
        </p:grpSpPr>
        <p:sp>
          <p:nvSpPr>
            <p:cNvPr id="85043" name="Line 18">
              <a:extLst>
                <a:ext uri="{FF2B5EF4-FFF2-40B4-BE49-F238E27FC236}">
                  <a16:creationId xmlns:a16="http://schemas.microsoft.com/office/drawing/2014/main" id="{7CCAA228-AA25-48AB-8136-2D61B93B7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Rectangle 19">
              <a:extLst>
                <a:ext uri="{FF2B5EF4-FFF2-40B4-BE49-F238E27FC236}">
                  <a16:creationId xmlns:a16="http://schemas.microsoft.com/office/drawing/2014/main" id="{71B89AE4-C241-413E-B914-BE0A54CA4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1334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</a:rPr>
                <a:t>S</a:t>
              </a:r>
              <a:r>
                <a:rPr lang="en-US" altLang="en-US" sz="1500" baseline="-250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676" name="Group 20">
            <a:extLst>
              <a:ext uri="{FF2B5EF4-FFF2-40B4-BE49-F238E27FC236}">
                <a16:creationId xmlns:a16="http://schemas.microsoft.com/office/drawing/2014/main" id="{76858A7B-81F6-4D3B-A829-1B97F095A950}"/>
              </a:ext>
            </a:extLst>
          </p:cNvPr>
          <p:cNvGrpSpPr>
            <a:grpSpLocks/>
          </p:cNvGrpSpPr>
          <p:nvPr/>
        </p:nvGrpSpPr>
        <p:grpSpPr bwMode="auto">
          <a:xfrm>
            <a:off x="3654426" y="1854200"/>
            <a:ext cx="2614613" cy="2527300"/>
            <a:chOff x="1342" y="1168"/>
            <a:chExt cx="1647" cy="1592"/>
          </a:xfrm>
        </p:grpSpPr>
        <p:sp>
          <p:nvSpPr>
            <p:cNvPr id="85041" name="Line 21">
              <a:extLst>
                <a:ext uri="{FF2B5EF4-FFF2-40B4-BE49-F238E27FC236}">
                  <a16:creationId xmlns:a16="http://schemas.microsoft.com/office/drawing/2014/main" id="{6BC55090-BDA9-4F61-840C-0604C643E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2" name="Rectangle 22">
              <a:extLst>
                <a:ext uri="{FF2B5EF4-FFF2-40B4-BE49-F238E27FC236}">
                  <a16:creationId xmlns:a16="http://schemas.microsoft.com/office/drawing/2014/main" id="{191A3640-A0C4-466C-A9C5-03304598C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168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</a:rPr>
                <a:t>S</a:t>
              </a:r>
              <a:r>
                <a:rPr lang="en-US" altLang="en-US" sz="15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679" name="Group 23">
            <a:extLst>
              <a:ext uri="{FF2B5EF4-FFF2-40B4-BE49-F238E27FC236}">
                <a16:creationId xmlns:a16="http://schemas.microsoft.com/office/drawing/2014/main" id="{15CC5D49-121D-4502-88CE-7B882D921B8E}"/>
              </a:ext>
            </a:extLst>
          </p:cNvPr>
          <p:cNvGrpSpPr>
            <a:grpSpLocks/>
          </p:cNvGrpSpPr>
          <p:nvPr/>
        </p:nvGrpSpPr>
        <p:grpSpPr bwMode="auto">
          <a:xfrm>
            <a:off x="1943101" y="3659189"/>
            <a:ext cx="1376363" cy="1481137"/>
            <a:chOff x="264" y="2305"/>
            <a:chExt cx="867" cy="933"/>
          </a:xfrm>
        </p:grpSpPr>
        <p:sp>
          <p:nvSpPr>
            <p:cNvPr id="85033" name="Line 24">
              <a:extLst>
                <a:ext uri="{FF2B5EF4-FFF2-40B4-BE49-F238E27FC236}">
                  <a16:creationId xmlns:a16="http://schemas.microsoft.com/office/drawing/2014/main" id="{89BA450F-B231-4C42-80C4-E189C8BA6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34" name="Group 25">
              <a:extLst>
                <a:ext uri="{FF2B5EF4-FFF2-40B4-BE49-F238E27FC236}">
                  <a16:creationId xmlns:a16="http://schemas.microsoft.com/office/drawing/2014/main" id="{A9A1A0B7-0616-4BBA-BD98-AF5871A12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593"/>
              <a:ext cx="867" cy="645"/>
              <a:chOff x="264" y="2593"/>
              <a:chExt cx="867" cy="645"/>
            </a:xfrm>
          </p:grpSpPr>
          <p:sp>
            <p:nvSpPr>
              <p:cNvPr id="85035" name="Rectangle 26">
                <a:extLst>
                  <a:ext uri="{FF2B5EF4-FFF2-40B4-BE49-F238E27FC236}">
                    <a16:creationId xmlns:a16="http://schemas.microsoft.com/office/drawing/2014/main" id="{CAEC03B8-E0AE-49BF-9679-2E72B5D75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85036" name="Group 27">
                <a:extLst>
                  <a:ext uri="{FF2B5EF4-FFF2-40B4-BE49-F238E27FC236}">
                    <a16:creationId xmlns:a16="http://schemas.microsoft.com/office/drawing/2014/main" id="{0A6C13BD-745D-4860-B111-9604283FE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" y="2631"/>
                <a:ext cx="794" cy="586"/>
                <a:chOff x="309" y="2631"/>
                <a:chExt cx="794" cy="586"/>
              </a:xfrm>
            </p:grpSpPr>
            <p:sp>
              <p:nvSpPr>
                <p:cNvPr id="85037" name="Rectangle 28">
                  <a:extLst>
                    <a:ext uri="{FF2B5EF4-FFF2-40B4-BE49-F238E27FC236}">
                      <a16:creationId xmlns:a16="http://schemas.microsoft.com/office/drawing/2014/main" id="{5A72EB2B-4AF9-41DD-B032-3CAC4ACBB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79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</a:rPr>
                    <a:t>2. . . . resulting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038" name="Rectangle 29">
                  <a:extLst>
                    <a:ext uri="{FF2B5EF4-FFF2-40B4-BE49-F238E27FC236}">
                      <a16:creationId xmlns:a16="http://schemas.microsoft.com/office/drawing/2014/main" id="{C91F928C-B139-45E9-8FAF-F728B47E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56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</a:rPr>
                    <a:t>in a higher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039" name="Rectangle 30">
                  <a:extLst>
                    <a:ext uri="{FF2B5EF4-FFF2-40B4-BE49-F238E27FC236}">
                      <a16:creationId xmlns:a16="http://schemas.microsoft.com/office/drawing/2014/main" id="{C44AFC41-5E52-462B-B083-E350594C4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58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</a:rPr>
                    <a:t>price of ice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040" name="Rectangle 31">
                  <a:extLst>
                    <a:ext uri="{FF2B5EF4-FFF2-40B4-BE49-F238E27FC236}">
                      <a16:creationId xmlns:a16="http://schemas.microsoft.com/office/drawing/2014/main" id="{58DF4FD2-B536-4D1B-8E00-0FD2E873C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53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</a:rPr>
                    <a:t>cream . . .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0688" name="Group 32">
            <a:extLst>
              <a:ext uri="{FF2B5EF4-FFF2-40B4-BE49-F238E27FC236}">
                <a16:creationId xmlns:a16="http://schemas.microsoft.com/office/drawing/2014/main" id="{E1622463-D0F1-4AD6-BAAB-DAA4E65F9D82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1208088"/>
            <a:ext cx="3017838" cy="1339850"/>
            <a:chOff x="2932" y="761"/>
            <a:chExt cx="1901" cy="844"/>
          </a:xfrm>
        </p:grpSpPr>
        <p:sp>
          <p:nvSpPr>
            <p:cNvPr id="85028" name="Line 33">
              <a:extLst>
                <a:ext uri="{FF2B5EF4-FFF2-40B4-BE49-F238E27FC236}">
                  <a16:creationId xmlns:a16="http://schemas.microsoft.com/office/drawing/2014/main" id="{4D67C519-3415-44EA-AAB9-287867F7B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9" name="Rectangle 34">
              <a:extLst>
                <a:ext uri="{FF2B5EF4-FFF2-40B4-BE49-F238E27FC236}">
                  <a16:creationId xmlns:a16="http://schemas.microsoft.com/office/drawing/2014/main" id="{5576EFBF-A879-4FAA-A83A-BDB49011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030" name="Rectangle 35">
              <a:extLst>
                <a:ext uri="{FF2B5EF4-FFF2-40B4-BE49-F238E27FC236}">
                  <a16:creationId xmlns:a16="http://schemas.microsoft.com/office/drawing/2014/main" id="{2A2686D1-071E-49CF-9698-81C0EFD0B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98"/>
              <a:ext cx="10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1. An increase in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31" name="Rectangle 36">
              <a:extLst>
                <a:ext uri="{FF2B5EF4-FFF2-40B4-BE49-F238E27FC236}">
                  <a16:creationId xmlns:a16="http://schemas.microsoft.com/office/drawing/2014/main" id="{9A965816-6D60-426A-B1D1-A9C2E110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45"/>
              <a:ext cx="118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price of sugar reduces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32" name="Rectangle 37">
              <a:extLst>
                <a:ext uri="{FF2B5EF4-FFF2-40B4-BE49-F238E27FC236}">
                  <a16:creationId xmlns:a16="http://schemas.microsoft.com/office/drawing/2014/main" id="{92A73E13-EFEB-4804-9755-F354846F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92"/>
              <a:ext cx="1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the supply of ice cream. . 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694" name="Group 38">
            <a:extLst>
              <a:ext uri="{FF2B5EF4-FFF2-40B4-BE49-F238E27FC236}">
                <a16:creationId xmlns:a16="http://schemas.microsoft.com/office/drawing/2014/main" id="{56769F37-64E1-42FC-A85E-E2BFBDBBB7FF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6073775"/>
            <a:ext cx="2293938" cy="635000"/>
            <a:chOff x="2310" y="3826"/>
            <a:chExt cx="1445" cy="400"/>
          </a:xfrm>
        </p:grpSpPr>
        <p:sp>
          <p:nvSpPr>
            <p:cNvPr id="85022" name="Line 39">
              <a:extLst>
                <a:ext uri="{FF2B5EF4-FFF2-40B4-BE49-F238E27FC236}">
                  <a16:creationId xmlns:a16="http://schemas.microsoft.com/office/drawing/2014/main" id="{02C871AB-6ED8-497D-977B-742061401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Rectangle 40">
              <a:extLst>
                <a:ext uri="{FF2B5EF4-FFF2-40B4-BE49-F238E27FC236}">
                  <a16:creationId xmlns:a16="http://schemas.microsoft.com/office/drawing/2014/main" id="{0F245425-4D84-4066-85C9-EA20CED5B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024" name="Rectangle 41">
              <a:extLst>
                <a:ext uri="{FF2B5EF4-FFF2-40B4-BE49-F238E27FC236}">
                  <a16:creationId xmlns:a16="http://schemas.microsoft.com/office/drawing/2014/main" id="{80B4F334-4E7B-46C0-986D-58C62566F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3907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25" name="Rectangle 42">
              <a:extLst>
                <a:ext uri="{FF2B5EF4-FFF2-40B4-BE49-F238E27FC236}">
                  <a16:creationId xmlns:a16="http://schemas.microsoft.com/office/drawing/2014/main" id="{A0DA1201-C29D-46D8-9ACB-A302377CB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907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26" name="Rectangle 43">
              <a:extLst>
                <a:ext uri="{FF2B5EF4-FFF2-40B4-BE49-F238E27FC236}">
                  <a16:creationId xmlns:a16="http://schemas.microsoft.com/office/drawing/2014/main" id="{1DAC418E-F134-4FBB-80F5-720E2B789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3907"/>
              <a:ext cx="6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and a lower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27" name="Rectangle 44">
              <a:extLst>
                <a:ext uri="{FF2B5EF4-FFF2-40B4-BE49-F238E27FC236}">
                  <a16:creationId xmlns:a16="http://schemas.microsoft.com/office/drawing/2014/main" id="{55FB2E6B-963C-490F-9733-4B43B107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54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quantity sold.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701" name="Group 45">
            <a:extLst>
              <a:ext uri="{FF2B5EF4-FFF2-40B4-BE49-F238E27FC236}">
                <a16:creationId xmlns:a16="http://schemas.microsoft.com/office/drawing/2014/main" id="{937EC1E4-664F-4844-8955-99A2837016C1}"/>
              </a:ext>
            </a:extLst>
          </p:cNvPr>
          <p:cNvGrpSpPr>
            <a:grpSpLocks/>
          </p:cNvGrpSpPr>
          <p:nvPr/>
        </p:nvGrpSpPr>
        <p:grpSpPr bwMode="auto">
          <a:xfrm>
            <a:off x="2973389" y="3778250"/>
            <a:ext cx="2763837" cy="2409825"/>
            <a:chOff x="913" y="2380"/>
            <a:chExt cx="1741" cy="1518"/>
          </a:xfrm>
        </p:grpSpPr>
        <p:sp>
          <p:nvSpPr>
            <p:cNvPr id="85018" name="Freeform 46">
              <a:extLst>
                <a:ext uri="{FF2B5EF4-FFF2-40B4-BE49-F238E27FC236}">
                  <a16:creationId xmlns:a16="http://schemas.microsoft.com/office/drawing/2014/main" id="{0D0D4100-64F9-46B3-819B-8A590D60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Oval 47">
              <a:extLst>
                <a:ext uri="{FF2B5EF4-FFF2-40B4-BE49-F238E27FC236}">
                  <a16:creationId xmlns:a16="http://schemas.microsoft.com/office/drawing/2014/main" id="{BBD1D5F1-0D97-412B-AB38-6BB4772A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020" name="Rectangle 48">
              <a:extLst>
                <a:ext uri="{FF2B5EF4-FFF2-40B4-BE49-F238E27FC236}">
                  <a16:creationId xmlns:a16="http://schemas.microsoft.com/office/drawing/2014/main" id="{354C7AF9-DF87-4C78-B005-0C78DC55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2380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21" name="Rectangle 49">
              <a:extLst>
                <a:ext uri="{FF2B5EF4-FFF2-40B4-BE49-F238E27FC236}">
                  <a16:creationId xmlns:a16="http://schemas.microsoft.com/office/drawing/2014/main" id="{4A4C68E3-D5B8-40AC-BAC1-5069AC39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706" name="Group 50">
            <a:extLst>
              <a:ext uri="{FF2B5EF4-FFF2-40B4-BE49-F238E27FC236}">
                <a16:creationId xmlns:a16="http://schemas.microsoft.com/office/drawing/2014/main" id="{913024C3-D15F-4CB1-8B61-5E196C076891}"/>
              </a:ext>
            </a:extLst>
          </p:cNvPr>
          <p:cNvGrpSpPr>
            <a:grpSpLocks/>
          </p:cNvGrpSpPr>
          <p:nvPr/>
        </p:nvGrpSpPr>
        <p:grpSpPr bwMode="auto">
          <a:xfrm>
            <a:off x="2868613" y="3241674"/>
            <a:ext cx="1898650" cy="2946400"/>
            <a:chOff x="847" y="2042"/>
            <a:chExt cx="1196" cy="1856"/>
          </a:xfrm>
        </p:grpSpPr>
        <p:sp>
          <p:nvSpPr>
            <p:cNvPr id="85014" name="Freeform 51">
              <a:extLst>
                <a:ext uri="{FF2B5EF4-FFF2-40B4-BE49-F238E27FC236}">
                  <a16:creationId xmlns:a16="http://schemas.microsoft.com/office/drawing/2014/main" id="{D7E7E1D5-8A3D-4A05-8F63-9E5F6D746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Oval 52">
              <a:extLst>
                <a:ext uri="{FF2B5EF4-FFF2-40B4-BE49-F238E27FC236}">
                  <a16:creationId xmlns:a16="http://schemas.microsoft.com/office/drawing/2014/main" id="{938BFCD9-E787-4FD3-A17B-E43A4FF3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016" name="Rectangle 53">
              <a:extLst>
                <a:ext uri="{FF2B5EF4-FFF2-40B4-BE49-F238E27FC236}">
                  <a16:creationId xmlns:a16="http://schemas.microsoft.com/office/drawing/2014/main" id="{9CD98388-A817-436E-9DBD-FB010B2F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42"/>
              <a:ext cx="3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$2.50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5017" name="Rectangle 54">
              <a:extLst>
                <a:ext uri="{FF2B5EF4-FFF2-40B4-BE49-F238E27FC236}">
                  <a16:creationId xmlns:a16="http://schemas.microsoft.com/office/drawing/2014/main" id="{0FFB828B-D7ED-4C24-95EC-7AE97431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5012" name="Text Box 55">
            <a:extLst>
              <a:ext uri="{FF2B5EF4-FFF2-40B4-BE49-F238E27FC236}">
                <a16:creationId xmlns:a16="http://schemas.microsoft.com/office/drawing/2014/main" id="{EA60EBC1-B435-4F42-82CC-7518AFCA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Shift in Supply</a:t>
            </a:r>
          </a:p>
        </p:txBody>
      </p:sp>
      <p:sp>
        <p:nvSpPr>
          <p:cNvPr id="70712" name="Line 56">
            <a:extLst>
              <a:ext uri="{FF2B5EF4-FFF2-40B4-BE49-F238E27FC236}">
                <a16:creationId xmlns:a16="http://schemas.microsoft.com/office/drawing/2014/main" id="{C8E6B565-30A7-41F2-A9D4-55F25BCA97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2438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FB1F-B907-4661-8218-65A84CEB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role in the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D147-1E4F-46B2-8535-3300D3A3E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Resource(factor) market-   </a:t>
            </a:r>
            <a:r>
              <a:rPr lang="en-US" dirty="0"/>
              <a:t>own the productive resources (factors of production) in the circular flow model. They </a:t>
            </a:r>
            <a:r>
              <a:rPr lang="en-US" b="1" dirty="0"/>
              <a:t>sell land, labor, capital and entrepreneurship to businesses for income payments. </a:t>
            </a:r>
          </a:p>
          <a:p>
            <a:pPr marL="0" indent="0">
              <a:buNone/>
            </a:pPr>
            <a:r>
              <a:rPr lang="en-US" b="1" dirty="0"/>
              <a:t>Land--- Rent	Labor--- Wages   Capital--- Interest   </a:t>
            </a:r>
            <a:r>
              <a:rPr lang="en-US" b="1" dirty="0" err="1"/>
              <a:t>Entrep</a:t>
            </a:r>
            <a:r>
              <a:rPr lang="en-US" b="1" dirty="0"/>
              <a:t>.---Profit </a:t>
            </a:r>
          </a:p>
          <a:p>
            <a:r>
              <a:rPr lang="en-US" b="1" u="sng" dirty="0"/>
              <a:t>Product Market- </a:t>
            </a:r>
            <a:r>
              <a:rPr lang="en-US" b="1" dirty="0"/>
              <a:t>consumers of goods and services</a:t>
            </a:r>
            <a:r>
              <a:rPr lang="en-US" dirty="0"/>
              <a:t>. Buy goods and services from businesses. They </a:t>
            </a:r>
            <a:r>
              <a:rPr lang="en-US" b="1" dirty="0"/>
              <a:t>spend the income they earned in Resource Market </a:t>
            </a:r>
            <a:r>
              <a:rPr lang="en-US" dirty="0"/>
              <a:t>to buy these goods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10693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4">
            <a:extLst>
              <a:ext uri="{FF2B5EF4-FFF2-40B4-BE49-F238E27FC236}">
                <a16:creationId xmlns:a16="http://schemas.microsoft.com/office/drawing/2014/main" id="{E6F5DF07-9B67-42AA-9729-9DD9AE293D94}"/>
              </a:ext>
            </a:extLst>
          </p:cNvPr>
          <p:cNvSpPr>
            <a:spLocks/>
          </p:cNvSpPr>
          <p:nvPr/>
        </p:nvSpPr>
        <p:spPr bwMode="auto">
          <a:xfrm>
            <a:off x="3470275" y="1050926"/>
            <a:ext cx="6362700" cy="4868863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2147483646 h 3067"/>
              <a:gd name="T4" fmla="*/ 2147483646 w 4008"/>
              <a:gd name="T5" fmla="*/ 2147483646 h 30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BD5307DB-7A36-4D65-BD7C-4CAE99EA7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738" y="6045200"/>
            <a:ext cx="6540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2C1E4E6F-9D22-4C37-AFCE-C59A4EE64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2464" y="3441701"/>
            <a:ext cx="1587" cy="25876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C5071316-7F96-4C46-BD0E-7956C5C1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00488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2" name="Rectangle 8">
            <a:extLst>
              <a:ext uri="{FF2B5EF4-FFF2-40B4-BE49-F238E27FC236}">
                <a16:creationId xmlns:a16="http://schemas.microsoft.com/office/drawing/2014/main" id="{A4B5A80E-D5DA-4BE0-8B1E-79273776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241425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3" name="Rectangle 9">
            <a:extLst>
              <a:ext uri="{FF2B5EF4-FFF2-40B4-BE49-F238E27FC236}">
                <a16:creationId xmlns:a16="http://schemas.microsoft.com/office/drawing/2014/main" id="{0B7F52C7-F095-43A5-BD1D-97C8414D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1" y="1479550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4" name="Rectangle 10">
            <a:extLst>
              <a:ext uri="{FF2B5EF4-FFF2-40B4-BE49-F238E27FC236}">
                <a16:creationId xmlns:a16="http://schemas.microsoft.com/office/drawing/2014/main" id="{1742D562-15D4-4E3F-8CDB-440CAB49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94995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5" name="Rectangle 11">
            <a:extLst>
              <a:ext uri="{FF2B5EF4-FFF2-40B4-BE49-F238E27FC236}">
                <a16:creationId xmlns:a16="http://schemas.microsoft.com/office/drawing/2014/main" id="{A3AF68F6-4EDE-474E-9194-4FECE257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4" y="5945188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Quantity of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7CF4E913-D855-4B76-9DE0-6880EDAE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6181725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5549" name="Group 13">
            <a:extLst>
              <a:ext uri="{FF2B5EF4-FFF2-40B4-BE49-F238E27FC236}">
                <a16:creationId xmlns:a16="http://schemas.microsoft.com/office/drawing/2014/main" id="{503E3844-772E-4E86-B061-058239EBDA01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2638426"/>
            <a:ext cx="4592638" cy="2181225"/>
            <a:chOff x="1475" y="1662"/>
            <a:chExt cx="2893" cy="1374"/>
          </a:xfrm>
        </p:grpSpPr>
        <p:sp>
          <p:nvSpPr>
            <p:cNvPr id="86070" name="Line 14">
              <a:extLst>
                <a:ext uri="{FF2B5EF4-FFF2-40B4-BE49-F238E27FC236}">
                  <a16:creationId xmlns:a16="http://schemas.microsoft.com/office/drawing/2014/main" id="{4AEB8ACC-8B2E-4CAC-8569-2ACC72D60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Rectangle 15">
              <a:extLst>
                <a:ext uri="{FF2B5EF4-FFF2-40B4-BE49-F238E27FC236}">
                  <a16:creationId xmlns:a16="http://schemas.microsoft.com/office/drawing/2014/main" id="{21AFB799-9120-4FEB-BAD6-C15CB60C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1662"/>
              <a:ext cx="3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552" name="Group 16">
            <a:extLst>
              <a:ext uri="{FF2B5EF4-FFF2-40B4-BE49-F238E27FC236}">
                <a16:creationId xmlns:a16="http://schemas.microsoft.com/office/drawing/2014/main" id="{BF91D1E5-55CC-4FA2-B84A-69C49774198B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2222500"/>
            <a:ext cx="3633788" cy="3416300"/>
            <a:chOff x="1646" y="1400"/>
            <a:chExt cx="2289" cy="2152"/>
          </a:xfrm>
        </p:grpSpPr>
        <p:sp>
          <p:nvSpPr>
            <p:cNvPr id="86067" name="Line 17">
              <a:extLst>
                <a:ext uri="{FF2B5EF4-FFF2-40B4-BE49-F238E27FC236}">
                  <a16:creationId xmlns:a16="http://schemas.microsoft.com/office/drawing/2014/main" id="{16F84FB3-84DB-4537-A1BA-075D4D097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Rectangle 18">
              <a:extLst>
                <a:ext uri="{FF2B5EF4-FFF2-40B4-BE49-F238E27FC236}">
                  <a16:creationId xmlns:a16="http://schemas.microsoft.com/office/drawing/2014/main" id="{958C2861-0152-41BD-A22B-C366CB4BA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340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69" name="Freeform 19">
              <a:extLst>
                <a:ext uri="{FF2B5EF4-FFF2-40B4-BE49-F238E27FC236}">
                  <a16:creationId xmlns:a16="http://schemas.microsoft.com/office/drawing/2014/main" id="{922627CA-A014-4E5E-97DF-A938047D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0">
            <a:extLst>
              <a:ext uri="{FF2B5EF4-FFF2-40B4-BE49-F238E27FC236}">
                <a16:creationId xmlns:a16="http://schemas.microsoft.com/office/drawing/2014/main" id="{92723411-5495-4FF5-A5C4-1D01CBDF8C63}"/>
              </a:ext>
            </a:extLst>
          </p:cNvPr>
          <p:cNvGrpSpPr>
            <a:grpSpLocks/>
          </p:cNvGrpSpPr>
          <p:nvPr/>
        </p:nvGrpSpPr>
        <p:grpSpPr bwMode="auto">
          <a:xfrm>
            <a:off x="4992689" y="1555751"/>
            <a:ext cx="3609975" cy="3463925"/>
            <a:chOff x="2185" y="980"/>
            <a:chExt cx="2274" cy="2182"/>
          </a:xfrm>
        </p:grpSpPr>
        <p:sp>
          <p:nvSpPr>
            <p:cNvPr id="86064" name="Line 21">
              <a:extLst>
                <a:ext uri="{FF2B5EF4-FFF2-40B4-BE49-F238E27FC236}">
                  <a16:creationId xmlns:a16="http://schemas.microsoft.com/office/drawing/2014/main" id="{F3EC0691-AA77-431B-9A55-0D3165387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Rectangle 22">
              <a:extLst>
                <a:ext uri="{FF2B5EF4-FFF2-40B4-BE49-F238E27FC236}">
                  <a16:creationId xmlns:a16="http://schemas.microsoft.com/office/drawing/2014/main" id="{29C0EEE8-DA9C-4686-A1B4-D00485A5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301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66" name="Freeform 23">
              <a:extLst>
                <a:ext uri="{FF2B5EF4-FFF2-40B4-BE49-F238E27FC236}">
                  <a16:creationId xmlns:a16="http://schemas.microsoft.com/office/drawing/2014/main" id="{807669C5-4F7F-4895-B36B-BD3EB270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60" name="Group 24">
            <a:extLst>
              <a:ext uri="{FF2B5EF4-FFF2-40B4-BE49-F238E27FC236}">
                <a16:creationId xmlns:a16="http://schemas.microsoft.com/office/drawing/2014/main" id="{6E186D80-B411-4F82-A020-2E83F41D7053}"/>
              </a:ext>
            </a:extLst>
          </p:cNvPr>
          <p:cNvGrpSpPr>
            <a:grpSpLocks/>
          </p:cNvGrpSpPr>
          <p:nvPr/>
        </p:nvGrpSpPr>
        <p:grpSpPr bwMode="auto">
          <a:xfrm>
            <a:off x="3902076" y="6081714"/>
            <a:ext cx="2308225" cy="649287"/>
            <a:chOff x="1498" y="3831"/>
            <a:chExt cx="1454" cy="409"/>
          </a:xfrm>
        </p:grpSpPr>
        <p:sp>
          <p:nvSpPr>
            <p:cNvPr id="86058" name="Line 25">
              <a:extLst>
                <a:ext uri="{FF2B5EF4-FFF2-40B4-BE49-F238E27FC236}">
                  <a16:creationId xmlns:a16="http://schemas.microsoft.com/office/drawing/2014/main" id="{F247B22C-A539-43BD-91B4-1B67B452C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Rectangle 26">
              <a:extLst>
                <a:ext uri="{FF2B5EF4-FFF2-40B4-BE49-F238E27FC236}">
                  <a16:creationId xmlns:a16="http://schemas.microsoft.com/office/drawing/2014/main" id="{3D8BC74F-1D26-49FC-93C4-2D486D29C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060" name="Rectangle 27">
              <a:extLst>
                <a:ext uri="{FF2B5EF4-FFF2-40B4-BE49-F238E27FC236}">
                  <a16:creationId xmlns:a16="http://schemas.microsoft.com/office/drawing/2014/main" id="{DF43308C-5718-406B-8A7E-61011B53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905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61" name="Rectangle 28">
              <a:extLst>
                <a:ext uri="{FF2B5EF4-FFF2-40B4-BE49-F238E27FC236}">
                  <a16:creationId xmlns:a16="http://schemas.microsoft.com/office/drawing/2014/main" id="{DE047EBE-8280-445F-A960-EC55F2D5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905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62" name="Rectangle 29">
              <a:extLst>
                <a:ext uri="{FF2B5EF4-FFF2-40B4-BE49-F238E27FC236}">
                  <a16:creationId xmlns:a16="http://schemas.microsoft.com/office/drawing/2014/main" id="{13D6953F-02FA-4F41-AA34-3B3D7259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905"/>
              <a:ext cx="6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and a higher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63" name="Rectangle 30">
              <a:extLst>
                <a:ext uri="{FF2B5EF4-FFF2-40B4-BE49-F238E27FC236}">
                  <a16:creationId xmlns:a16="http://schemas.microsoft.com/office/drawing/2014/main" id="{04AA1A9D-FC17-4C68-92B7-AFB87CC6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4055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quantity sold.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567" name="Group 31">
            <a:extLst>
              <a:ext uri="{FF2B5EF4-FFF2-40B4-BE49-F238E27FC236}">
                <a16:creationId xmlns:a16="http://schemas.microsoft.com/office/drawing/2014/main" id="{DE1AA149-37B3-4B33-9DDB-12AA8EAD66EC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3611566"/>
            <a:ext cx="1417637" cy="1171575"/>
            <a:chOff x="295" y="2275"/>
            <a:chExt cx="893" cy="738"/>
          </a:xfrm>
        </p:grpSpPr>
        <p:sp>
          <p:nvSpPr>
            <p:cNvPr id="86052" name="Line 32">
              <a:extLst>
                <a:ext uri="{FF2B5EF4-FFF2-40B4-BE49-F238E27FC236}">
                  <a16:creationId xmlns:a16="http://schemas.microsoft.com/office/drawing/2014/main" id="{E9A4D91F-0B4A-4965-81C7-12DCDB2C8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3" name="Group 33">
              <a:extLst>
                <a:ext uri="{FF2B5EF4-FFF2-40B4-BE49-F238E27FC236}">
                  <a16:creationId xmlns:a16="http://schemas.microsoft.com/office/drawing/2014/main" id="{D24AE678-297A-48E1-9D33-C31122D76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86054" name="Rectangle 34">
                <a:extLst>
                  <a:ext uri="{FF2B5EF4-FFF2-40B4-BE49-F238E27FC236}">
                    <a16:creationId xmlns:a16="http://schemas.microsoft.com/office/drawing/2014/main" id="{18321386-1AF7-4F8F-A2A4-2EE53509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6055" name="Rectangle 35">
                <a:extLst>
                  <a:ext uri="{FF2B5EF4-FFF2-40B4-BE49-F238E27FC236}">
                    <a16:creationId xmlns:a16="http://schemas.microsoft.com/office/drawing/2014/main" id="{C7E36842-D996-44FE-807F-3A2F0CB89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7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2. . . . resulting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6" name="Rectangle 36">
                <a:extLst>
                  <a:ext uri="{FF2B5EF4-FFF2-40B4-BE49-F238E27FC236}">
                    <a16:creationId xmlns:a16="http://schemas.microsoft.com/office/drawing/2014/main" id="{963F3B23-8DFD-4BB1-8E34-86958353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6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in a higher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57" name="Rectangle 37">
                <a:extLst>
                  <a:ext uri="{FF2B5EF4-FFF2-40B4-BE49-F238E27FC236}">
                    <a16:creationId xmlns:a16="http://schemas.microsoft.com/office/drawing/2014/main" id="{38AC0257-CBFF-4D01-B3BF-3191CB30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46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price . . .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574" name="Group 38">
            <a:extLst>
              <a:ext uri="{FF2B5EF4-FFF2-40B4-BE49-F238E27FC236}">
                <a16:creationId xmlns:a16="http://schemas.microsoft.com/office/drawing/2014/main" id="{AF63A9D2-19C8-460E-A233-F979A5C976FD}"/>
              </a:ext>
            </a:extLst>
          </p:cNvPr>
          <p:cNvGrpSpPr>
            <a:grpSpLocks/>
          </p:cNvGrpSpPr>
          <p:nvPr/>
        </p:nvGrpSpPr>
        <p:grpSpPr bwMode="auto">
          <a:xfrm>
            <a:off x="5356226" y="1230314"/>
            <a:ext cx="3325813" cy="1227137"/>
            <a:chOff x="2414" y="775"/>
            <a:chExt cx="2095" cy="773"/>
          </a:xfrm>
        </p:grpSpPr>
        <p:sp>
          <p:nvSpPr>
            <p:cNvPr id="86048" name="Line 39">
              <a:extLst>
                <a:ext uri="{FF2B5EF4-FFF2-40B4-BE49-F238E27FC236}">
                  <a16:creationId xmlns:a16="http://schemas.microsoft.com/office/drawing/2014/main" id="{604AF849-D4FB-4025-9249-6F92C052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Rectangle 40">
              <a:extLst>
                <a:ext uri="{FF2B5EF4-FFF2-40B4-BE49-F238E27FC236}">
                  <a16:creationId xmlns:a16="http://schemas.microsoft.com/office/drawing/2014/main" id="{6AA36EE0-023B-42F9-9B9E-22A9D5D4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050" name="Rectangle 41">
              <a:extLst>
                <a:ext uri="{FF2B5EF4-FFF2-40B4-BE49-F238E27FC236}">
                  <a16:creationId xmlns:a16="http://schemas.microsoft.com/office/drawing/2014/main" id="{FB5B57A7-5260-4918-B41F-8765B33D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806"/>
              <a:ext cx="13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1. Hot weather increases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51" name="Rectangle 42">
              <a:extLst>
                <a:ext uri="{FF2B5EF4-FFF2-40B4-BE49-F238E27FC236}">
                  <a16:creationId xmlns:a16="http://schemas.microsoft.com/office/drawing/2014/main" id="{DABC9012-B224-4536-8A36-1A456EAB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956"/>
              <a:ext cx="15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the demand for ice cream . . 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579" name="Group 43">
            <a:extLst>
              <a:ext uri="{FF2B5EF4-FFF2-40B4-BE49-F238E27FC236}">
                <a16:creationId xmlns:a16="http://schemas.microsoft.com/office/drawing/2014/main" id="{DF3F365B-8DDD-41FB-9B69-D4DFEDF8B0EF}"/>
              </a:ext>
            </a:extLst>
          </p:cNvPr>
          <p:cNvGrpSpPr>
            <a:grpSpLocks/>
          </p:cNvGrpSpPr>
          <p:nvPr/>
        </p:nvGrpSpPr>
        <p:grpSpPr bwMode="auto">
          <a:xfrm>
            <a:off x="3035301" y="3732214"/>
            <a:ext cx="2828925" cy="2447925"/>
            <a:chOff x="952" y="2351"/>
            <a:chExt cx="1782" cy="1542"/>
          </a:xfrm>
        </p:grpSpPr>
        <p:grpSp>
          <p:nvGrpSpPr>
            <p:cNvPr id="86043" name="Group 44">
              <a:extLst>
                <a:ext uri="{FF2B5EF4-FFF2-40B4-BE49-F238E27FC236}">
                  <a16:creationId xmlns:a16="http://schemas.microsoft.com/office/drawing/2014/main" id="{3505BBEB-8948-4F41-AE1D-1ED0845F8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86046" name="Freeform 45">
                <a:extLst>
                  <a:ext uri="{FF2B5EF4-FFF2-40B4-BE49-F238E27FC236}">
                    <a16:creationId xmlns:a16="http://schemas.microsoft.com/office/drawing/2014/main" id="{8F095F68-F911-4F59-BAF6-1458C711B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7" name="Oval 46">
                <a:extLst>
                  <a:ext uri="{FF2B5EF4-FFF2-40B4-BE49-F238E27FC236}">
                    <a16:creationId xmlns:a16="http://schemas.microsoft.com/office/drawing/2014/main" id="{F4150A18-26D8-49A8-AB19-FD9EFAD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86044" name="Rectangle 47">
              <a:extLst>
                <a:ext uri="{FF2B5EF4-FFF2-40B4-BE49-F238E27FC236}">
                  <a16:creationId xmlns:a16="http://schemas.microsoft.com/office/drawing/2014/main" id="{5DA5E5B1-ED15-4D7A-91CD-9937A221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351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6045" name="Rectangle 48">
              <a:extLst>
                <a:ext uri="{FF2B5EF4-FFF2-40B4-BE49-F238E27FC236}">
                  <a16:creationId xmlns:a16="http://schemas.microsoft.com/office/drawing/2014/main" id="{F24ACF5C-3799-498F-8C67-1A9708AB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7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585" name="Group 49">
            <a:extLst>
              <a:ext uri="{FF2B5EF4-FFF2-40B4-BE49-F238E27FC236}">
                <a16:creationId xmlns:a16="http://schemas.microsoft.com/office/drawing/2014/main" id="{263B47B7-30BD-45FE-B027-A36153FAA0E8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3176588"/>
            <a:ext cx="5526088" cy="3003550"/>
            <a:chOff x="884" y="2001"/>
            <a:chExt cx="3481" cy="1892"/>
          </a:xfrm>
        </p:grpSpPr>
        <p:sp>
          <p:nvSpPr>
            <p:cNvPr id="86037" name="Rectangle 50">
              <a:extLst>
                <a:ext uri="{FF2B5EF4-FFF2-40B4-BE49-F238E27FC236}">
                  <a16:creationId xmlns:a16="http://schemas.microsoft.com/office/drawing/2014/main" id="{5C276B10-BD3E-46CB-96EA-F69DE7D4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001"/>
              <a:ext cx="8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New 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6038" name="Group 51">
              <a:extLst>
                <a:ext uri="{FF2B5EF4-FFF2-40B4-BE49-F238E27FC236}">
                  <a16:creationId xmlns:a16="http://schemas.microsoft.com/office/drawing/2014/main" id="{84C2E7A4-7629-4EC6-8C50-349C3E746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2006"/>
              <a:ext cx="2485" cy="1887"/>
              <a:chOff x="884" y="2006"/>
              <a:chExt cx="2485" cy="1887"/>
            </a:xfrm>
          </p:grpSpPr>
          <p:sp>
            <p:nvSpPr>
              <p:cNvPr id="86039" name="Freeform 52">
                <a:extLst>
                  <a:ext uri="{FF2B5EF4-FFF2-40B4-BE49-F238E27FC236}">
                    <a16:creationId xmlns:a16="http://schemas.microsoft.com/office/drawing/2014/main" id="{FB5093F4-C057-41F2-9AEC-BBD25927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0" name="Oval 53">
                <a:extLst>
                  <a:ext uri="{FF2B5EF4-FFF2-40B4-BE49-F238E27FC236}">
                    <a16:creationId xmlns:a16="http://schemas.microsoft.com/office/drawing/2014/main" id="{64DEFD57-AC08-4D0C-8EEA-80153D04A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6041" name="Rectangle 54">
                <a:extLst>
                  <a:ext uri="{FF2B5EF4-FFF2-40B4-BE49-F238E27FC236}">
                    <a16:creationId xmlns:a16="http://schemas.microsoft.com/office/drawing/2014/main" id="{43921D06-D2D7-4F2D-9E8F-1CA0ADEEF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30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$2.50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42" name="Rectangle 55">
                <a:extLst>
                  <a:ext uri="{FF2B5EF4-FFF2-40B4-BE49-F238E27FC236}">
                    <a16:creationId xmlns:a16="http://schemas.microsoft.com/office/drawing/2014/main" id="{0319575A-DB8D-4E45-B852-32360F49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10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6035" name="Text Box 56">
            <a:extLst>
              <a:ext uri="{FF2B5EF4-FFF2-40B4-BE49-F238E27FC236}">
                <a16:creationId xmlns:a16="http://schemas.microsoft.com/office/drawing/2014/main" id="{DECFF81F-D5D3-4102-8304-3D776389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Shift in Demand</a:t>
            </a:r>
          </a:p>
        </p:txBody>
      </p:sp>
      <p:sp>
        <p:nvSpPr>
          <p:cNvPr id="65593" name="Line 57">
            <a:extLst>
              <a:ext uri="{FF2B5EF4-FFF2-40B4-BE49-F238E27FC236}">
                <a16:creationId xmlns:a16="http://schemas.microsoft.com/office/drawing/2014/main" id="{C5EF8AF5-05BC-432B-B112-14688D2F8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C3005F1-8AC3-431F-8BD5-9C6CDCC6B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5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19A555B-5941-4664-994B-547CD37E1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2" y="2451736"/>
            <a:ext cx="9601196" cy="3318936"/>
          </a:xfrm>
        </p:spPr>
        <p:txBody>
          <a:bodyPr/>
          <a:lstStyle/>
          <a:p>
            <a:pPr eaLnBrk="1" hangingPunct="1"/>
            <a:r>
              <a:rPr lang="en-US" altLang="en-US" dirty="0"/>
              <a:t>How do price floors and ceilings alter price and quantity?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8068" name="Picture 5" descr="image?id=78642&amp;rendTypeId=4">
            <a:extLst>
              <a:ext uri="{FF2B5EF4-FFF2-40B4-BE49-F238E27FC236}">
                <a16:creationId xmlns:a16="http://schemas.microsoft.com/office/drawing/2014/main" id="{34EBF10F-F638-4099-8AB6-A2314687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81" y="2981332"/>
            <a:ext cx="4558514" cy="30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2F9AF1E-8CE9-4C89-AFE3-84DC0A321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Price Ceilings and Floors</a:t>
            </a:r>
            <a:br>
              <a:rPr lang="en-US" altLang="en-US" sz="4000"/>
            </a:br>
            <a:r>
              <a:rPr lang="en-US" altLang="en-US" sz="4000"/>
              <a:t>Tampering with the Laws of Economics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F3A4EDA-FE6F-4EC4-90FF-BCC632479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3309" y="2528087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Price Ceiling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Maximum legal price that can be charged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Causes a Black Market to 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Why are scalpers able to make money at a football game?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Price Floor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Lowest legal price to be paid for a good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Why could the minimum wage be considered a bad thing?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Why is corn in everything we eat?</a:t>
            </a:r>
          </a:p>
        </p:txBody>
      </p:sp>
    </p:spTree>
    <p:extLst>
      <p:ext uri="{BB962C8B-B14F-4D97-AF65-F5344CB8AC3E}">
        <p14:creationId xmlns:p14="http://schemas.microsoft.com/office/powerpoint/2010/main" val="26874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4">
            <a:extLst>
              <a:ext uri="{FF2B5EF4-FFF2-40B4-BE49-F238E27FC236}">
                <a16:creationId xmlns:a16="http://schemas.microsoft.com/office/drawing/2014/main" id="{EDAFE2FC-4C94-40FE-9835-15ACDC82B8F5}"/>
              </a:ext>
            </a:extLst>
          </p:cNvPr>
          <p:cNvSpPr>
            <a:spLocks/>
          </p:cNvSpPr>
          <p:nvPr/>
        </p:nvSpPr>
        <p:spPr bwMode="auto">
          <a:xfrm>
            <a:off x="3775076" y="1816100"/>
            <a:ext cx="5178425" cy="3702050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147483646 h 2332"/>
              <a:gd name="T4" fmla="*/ 2147483646 w 3262"/>
              <a:gd name="T5" fmla="*/ 2147483646 h 23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863D6047-9C5C-4AC7-B687-9B7BA013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1" y="1809750"/>
            <a:ext cx="5354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Price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16" name="Rectangle 8">
            <a:extLst>
              <a:ext uri="{FF2B5EF4-FFF2-40B4-BE49-F238E27FC236}">
                <a16:creationId xmlns:a16="http://schemas.microsoft.com/office/drawing/2014/main" id="{98A9DC85-9329-40BC-932E-9D8CAD14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55467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17" name="Rectangle 9">
            <a:extLst>
              <a:ext uri="{FF2B5EF4-FFF2-40B4-BE49-F238E27FC236}">
                <a16:creationId xmlns:a16="http://schemas.microsoft.com/office/drawing/2014/main" id="{589B7FB4-A787-4B2F-A337-5EB6C7EC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5595938"/>
            <a:ext cx="8848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id="{24FA2B8C-F568-4291-B7D0-9F70892E11A3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2132013"/>
            <a:ext cx="4678362" cy="2405062"/>
            <a:chOff x="1565" y="1343"/>
            <a:chExt cx="2947" cy="1515"/>
          </a:xfrm>
        </p:grpSpPr>
        <p:sp>
          <p:nvSpPr>
            <p:cNvPr id="90150" name="Line 13">
              <a:extLst>
                <a:ext uri="{FF2B5EF4-FFF2-40B4-BE49-F238E27FC236}">
                  <a16:creationId xmlns:a16="http://schemas.microsoft.com/office/drawing/2014/main" id="{119B395A-E405-4FC4-B8E9-AB63DDC71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Rectangle 14">
              <a:extLst>
                <a:ext uri="{FF2B5EF4-FFF2-40B4-BE49-F238E27FC236}">
                  <a16:creationId xmlns:a16="http://schemas.microsoft.com/office/drawing/2014/main" id="{24EAD0FB-FDDD-4393-A75D-5069605E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343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599" name="Group 15">
            <a:extLst>
              <a:ext uri="{FF2B5EF4-FFF2-40B4-BE49-F238E27FC236}">
                <a16:creationId xmlns:a16="http://schemas.microsoft.com/office/drawing/2014/main" id="{479B3EA7-519D-47D4-8DF8-B9EA78F60944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430464"/>
            <a:ext cx="4764088" cy="2543175"/>
            <a:chOff x="1605" y="1531"/>
            <a:chExt cx="3001" cy="1602"/>
          </a:xfrm>
        </p:grpSpPr>
        <p:sp>
          <p:nvSpPr>
            <p:cNvPr id="90148" name="Line 16">
              <a:extLst>
                <a:ext uri="{FF2B5EF4-FFF2-40B4-BE49-F238E27FC236}">
                  <a16:creationId xmlns:a16="http://schemas.microsoft.com/office/drawing/2014/main" id="{72EF6C0F-46FA-424F-86CC-D11E94525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Rectangle 17">
              <a:extLst>
                <a:ext uri="{FF2B5EF4-FFF2-40B4-BE49-F238E27FC236}">
                  <a16:creationId xmlns:a16="http://schemas.microsoft.com/office/drawing/2014/main" id="{289C4420-3925-46C9-A474-B98D8F135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968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602" name="Group 18">
            <a:extLst>
              <a:ext uri="{FF2B5EF4-FFF2-40B4-BE49-F238E27FC236}">
                <a16:creationId xmlns:a16="http://schemas.microsoft.com/office/drawing/2014/main" id="{9DCFF613-1C17-4CDB-9CF9-30D69485488F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5805489"/>
            <a:ext cx="976313" cy="592137"/>
            <a:chOff x="1926" y="3657"/>
            <a:chExt cx="615" cy="373"/>
          </a:xfrm>
        </p:grpSpPr>
        <p:sp>
          <p:nvSpPr>
            <p:cNvPr id="90145" name="Rectangle 19">
              <a:extLst>
                <a:ext uri="{FF2B5EF4-FFF2-40B4-BE49-F238E27FC236}">
                  <a16:creationId xmlns:a16="http://schemas.microsoft.com/office/drawing/2014/main" id="{2FDEFF79-F3BB-42E8-81B4-C030E41A9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46" name="Rectangle 20">
              <a:extLst>
                <a:ext uri="{FF2B5EF4-FFF2-40B4-BE49-F238E27FC236}">
                  <a16:creationId xmlns:a16="http://schemas.microsoft.com/office/drawing/2014/main" id="{B1693A48-0983-42F2-94F1-F25F2E69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674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47" name="Rectangle 21">
              <a:extLst>
                <a:ext uri="{FF2B5EF4-FFF2-40B4-BE49-F238E27FC236}">
                  <a16:creationId xmlns:a16="http://schemas.microsoft.com/office/drawing/2014/main" id="{82BAFEF5-2554-42B8-9BAD-1BFD58363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84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606" name="Group 22">
            <a:extLst>
              <a:ext uri="{FF2B5EF4-FFF2-40B4-BE49-F238E27FC236}">
                <a16:creationId xmlns:a16="http://schemas.microsoft.com/office/drawing/2014/main" id="{C3B56E6F-F92A-41BA-9605-0EA0B36AA41E}"/>
              </a:ext>
            </a:extLst>
          </p:cNvPr>
          <p:cNvGrpSpPr>
            <a:grpSpLocks/>
          </p:cNvGrpSpPr>
          <p:nvPr/>
        </p:nvGrpSpPr>
        <p:grpSpPr bwMode="auto">
          <a:xfrm>
            <a:off x="6450013" y="5805489"/>
            <a:ext cx="1187450" cy="592137"/>
            <a:chOff x="3103" y="3657"/>
            <a:chExt cx="748" cy="373"/>
          </a:xfrm>
        </p:grpSpPr>
        <p:sp>
          <p:nvSpPr>
            <p:cNvPr id="90142" name="Rectangle 23">
              <a:extLst>
                <a:ext uri="{FF2B5EF4-FFF2-40B4-BE49-F238E27FC236}">
                  <a16:creationId xmlns:a16="http://schemas.microsoft.com/office/drawing/2014/main" id="{0E0EE0E4-29D0-4E6C-8D15-07FBD3E0C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43" name="Rectangle 24">
              <a:extLst>
                <a:ext uri="{FF2B5EF4-FFF2-40B4-BE49-F238E27FC236}">
                  <a16:creationId xmlns:a16="http://schemas.microsoft.com/office/drawing/2014/main" id="{8CBF8E54-50DA-44AD-B911-BDABAE593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678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44" name="Rectangle 25">
              <a:extLst>
                <a:ext uri="{FF2B5EF4-FFF2-40B4-BE49-F238E27FC236}">
                  <a16:creationId xmlns:a16="http://schemas.microsoft.com/office/drawing/2014/main" id="{30804811-B3BB-45C8-91C7-821A883E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851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610" name="Group 26">
            <a:extLst>
              <a:ext uri="{FF2B5EF4-FFF2-40B4-BE49-F238E27FC236}">
                <a16:creationId xmlns:a16="http://schemas.microsoft.com/office/drawing/2014/main" id="{DF7F9893-3545-4711-9F91-414780C6E5D5}"/>
              </a:ext>
            </a:extLst>
          </p:cNvPr>
          <p:cNvGrpSpPr>
            <a:grpSpLocks/>
          </p:cNvGrpSpPr>
          <p:nvPr/>
        </p:nvGrpSpPr>
        <p:grpSpPr bwMode="auto">
          <a:xfrm>
            <a:off x="3244851" y="3876675"/>
            <a:ext cx="3943351" cy="1931988"/>
            <a:chOff x="1084" y="2442"/>
            <a:chExt cx="2484" cy="1217"/>
          </a:xfrm>
        </p:grpSpPr>
        <p:sp>
          <p:nvSpPr>
            <p:cNvPr id="90138" name="Freeform 27">
              <a:extLst>
                <a:ext uri="{FF2B5EF4-FFF2-40B4-BE49-F238E27FC236}">
                  <a16:creationId xmlns:a16="http://schemas.microsoft.com/office/drawing/2014/main" id="{69FA502C-CC41-48D2-8C8A-655D28EB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Oval 28">
              <a:extLst>
                <a:ext uri="{FF2B5EF4-FFF2-40B4-BE49-F238E27FC236}">
                  <a16:creationId xmlns:a16="http://schemas.microsoft.com/office/drawing/2014/main" id="{105AF641-EE41-4ACC-8343-D97CBD359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40" name="Rectangle 29">
              <a:extLst>
                <a:ext uri="{FF2B5EF4-FFF2-40B4-BE49-F238E27FC236}">
                  <a16:creationId xmlns:a16="http://schemas.microsoft.com/office/drawing/2014/main" id="{A68AE98D-4516-45F0-B612-532069BE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24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41" name="Rectangle 30">
              <a:extLst>
                <a:ext uri="{FF2B5EF4-FFF2-40B4-BE49-F238E27FC236}">
                  <a16:creationId xmlns:a16="http://schemas.microsoft.com/office/drawing/2014/main" id="{D2B8ACA9-8FED-4A64-AB64-605A6A81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49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615" name="Group 31">
            <a:extLst>
              <a:ext uri="{FF2B5EF4-FFF2-40B4-BE49-F238E27FC236}">
                <a16:creationId xmlns:a16="http://schemas.microsoft.com/office/drawing/2014/main" id="{EA3E555F-096F-4652-8C26-4089E917B6D8}"/>
              </a:ext>
            </a:extLst>
          </p:cNvPr>
          <p:cNvGrpSpPr>
            <a:grpSpLocks/>
          </p:cNvGrpSpPr>
          <p:nvPr/>
        </p:nvGrpSpPr>
        <p:grpSpPr bwMode="auto">
          <a:xfrm>
            <a:off x="3124201" y="3352800"/>
            <a:ext cx="3035301" cy="2432050"/>
            <a:chOff x="1003" y="2127"/>
            <a:chExt cx="1912" cy="1532"/>
          </a:xfrm>
        </p:grpSpPr>
        <p:sp>
          <p:nvSpPr>
            <p:cNvPr id="90134" name="Freeform 32">
              <a:extLst>
                <a:ext uri="{FF2B5EF4-FFF2-40B4-BE49-F238E27FC236}">
                  <a16:creationId xmlns:a16="http://schemas.microsoft.com/office/drawing/2014/main" id="{BBA003D2-CCB6-4447-8380-05A9CEE27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Oval 33">
              <a:extLst>
                <a:ext uri="{FF2B5EF4-FFF2-40B4-BE49-F238E27FC236}">
                  <a16:creationId xmlns:a16="http://schemas.microsoft.com/office/drawing/2014/main" id="{E41335BF-AC18-418E-BFE4-636E7B276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36" name="Rectangle 34">
              <a:extLst>
                <a:ext uri="{FF2B5EF4-FFF2-40B4-BE49-F238E27FC236}">
                  <a16:creationId xmlns:a16="http://schemas.microsoft.com/office/drawing/2014/main" id="{7FD33DFC-EF4C-4858-B2A7-835974B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2127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37" name="Rectangle 35">
              <a:extLst>
                <a:ext uri="{FF2B5EF4-FFF2-40B4-BE49-F238E27FC236}">
                  <a16:creationId xmlns:a16="http://schemas.microsoft.com/office/drawing/2014/main" id="{E8B43FE9-50CE-46FF-A6DA-C4894E394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620" name="Group 36">
            <a:extLst>
              <a:ext uri="{FF2B5EF4-FFF2-40B4-BE49-F238E27FC236}">
                <a16:creationId xmlns:a16="http://schemas.microsoft.com/office/drawing/2014/main" id="{1CDBC8E5-BC91-47DA-94EA-71BAE8742C82}"/>
              </a:ext>
            </a:extLst>
          </p:cNvPr>
          <p:cNvGrpSpPr>
            <a:grpSpLocks/>
          </p:cNvGrpSpPr>
          <p:nvPr/>
        </p:nvGrpSpPr>
        <p:grpSpPr bwMode="auto">
          <a:xfrm>
            <a:off x="5027627" y="3922713"/>
            <a:ext cx="128588" cy="1885950"/>
            <a:chOff x="2207" y="2471"/>
            <a:chExt cx="81" cy="1188"/>
          </a:xfrm>
        </p:grpSpPr>
        <p:sp>
          <p:nvSpPr>
            <p:cNvPr id="90131" name="Line 37">
              <a:extLst>
                <a:ext uri="{FF2B5EF4-FFF2-40B4-BE49-F238E27FC236}">
                  <a16:creationId xmlns:a16="http://schemas.microsoft.com/office/drawing/2014/main" id="{B3A9D755-D141-4D97-B405-8F74B5491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Oval 38">
              <a:extLst>
                <a:ext uri="{FF2B5EF4-FFF2-40B4-BE49-F238E27FC236}">
                  <a16:creationId xmlns:a16="http://schemas.microsoft.com/office/drawing/2014/main" id="{C8AC34BD-C582-42FD-AF7D-797F7C75D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33" name="Rectangle 39">
              <a:extLst>
                <a:ext uri="{FF2B5EF4-FFF2-40B4-BE49-F238E27FC236}">
                  <a16:creationId xmlns:a16="http://schemas.microsoft.com/office/drawing/2014/main" id="{D86123AB-1792-47C1-9BA9-797BE3D93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0125" name="Rectangle 40">
            <a:extLst>
              <a:ext uri="{FF2B5EF4-FFF2-40B4-BE49-F238E27FC236}">
                <a16:creationId xmlns:a16="http://schemas.microsoft.com/office/drawing/2014/main" id="{3878A36B-821F-466E-B5B7-DD3A20C2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1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chemeClr val="tx2"/>
                </a:solidFill>
              </a:rPr>
              <a:t>Effects of a Price Ceiling</a:t>
            </a:r>
          </a:p>
        </p:txBody>
      </p:sp>
      <p:grpSp>
        <p:nvGrpSpPr>
          <p:cNvPr id="67625" name="Group 41">
            <a:extLst>
              <a:ext uri="{FF2B5EF4-FFF2-40B4-BE49-F238E27FC236}">
                <a16:creationId xmlns:a16="http://schemas.microsoft.com/office/drawing/2014/main" id="{D9438863-E7FE-4E42-9A77-CC74629E935D}"/>
              </a:ext>
            </a:extLst>
          </p:cNvPr>
          <p:cNvGrpSpPr>
            <a:grpSpLocks/>
          </p:cNvGrpSpPr>
          <p:nvPr/>
        </p:nvGrpSpPr>
        <p:grpSpPr bwMode="auto">
          <a:xfrm>
            <a:off x="5091114" y="4086226"/>
            <a:ext cx="1952625" cy="492125"/>
            <a:chOff x="2247" y="2574"/>
            <a:chExt cx="1230" cy="310"/>
          </a:xfrm>
        </p:grpSpPr>
        <p:sp>
          <p:nvSpPr>
            <p:cNvPr id="90127" name="Freeform 42">
              <a:extLst>
                <a:ext uri="{FF2B5EF4-FFF2-40B4-BE49-F238E27FC236}">
                  <a16:creationId xmlns:a16="http://schemas.microsoft.com/office/drawing/2014/main" id="{7DF4952B-F612-4CD3-A83A-8671F056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2147483646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2147483646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28" name="Group 43">
              <a:extLst>
                <a:ext uri="{FF2B5EF4-FFF2-40B4-BE49-F238E27FC236}">
                  <a16:creationId xmlns:a16="http://schemas.microsoft.com/office/drawing/2014/main" id="{0FA8A689-E214-4031-8E4D-CBCBF8093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90129" name="Rectangle 44">
                <a:extLst>
                  <a:ext uri="{FF2B5EF4-FFF2-40B4-BE49-F238E27FC236}">
                    <a16:creationId xmlns:a16="http://schemas.microsoft.com/office/drawing/2014/main" id="{CCD122F3-6CB7-4F16-9E04-AE09F0D77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30" name="Rectangle 45">
                <a:extLst>
                  <a:ext uri="{FF2B5EF4-FFF2-40B4-BE49-F238E27FC236}">
                    <a16:creationId xmlns:a16="http://schemas.microsoft.com/office/drawing/2014/main" id="{64459A40-86CB-458C-897D-CDAF4227B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55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Shortage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4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>
            <a:extLst>
              <a:ext uri="{FF2B5EF4-FFF2-40B4-BE49-F238E27FC236}">
                <a16:creationId xmlns:a16="http://schemas.microsoft.com/office/drawing/2014/main" id="{AAC0AAA8-A13F-41EC-8894-D4818D905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9" y="1809750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1D1C4C20-3F4A-4BB6-9D20-2417B23E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057400"/>
            <a:ext cx="5081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Corn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40" name="Rectangle 7">
            <a:extLst>
              <a:ext uri="{FF2B5EF4-FFF2-40B4-BE49-F238E27FC236}">
                <a16:creationId xmlns:a16="http://schemas.microsoft.com/office/drawing/2014/main" id="{A742863A-A893-46D7-8B78-73F50969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8" y="55467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8616" name="Group 8">
            <a:extLst>
              <a:ext uri="{FF2B5EF4-FFF2-40B4-BE49-F238E27FC236}">
                <a16:creationId xmlns:a16="http://schemas.microsoft.com/office/drawing/2014/main" id="{77125BA9-3046-4D1F-B30F-252F19D35AD8}"/>
              </a:ext>
            </a:extLst>
          </p:cNvPr>
          <p:cNvGrpSpPr>
            <a:grpSpLocks/>
          </p:cNvGrpSpPr>
          <p:nvPr/>
        </p:nvGrpSpPr>
        <p:grpSpPr bwMode="auto">
          <a:xfrm>
            <a:off x="3775076" y="2097089"/>
            <a:ext cx="4570413" cy="2460625"/>
            <a:chOff x="1418" y="1321"/>
            <a:chExt cx="2879" cy="1550"/>
          </a:xfrm>
        </p:grpSpPr>
        <p:sp>
          <p:nvSpPr>
            <p:cNvPr id="91179" name="Line 9">
              <a:extLst>
                <a:ext uri="{FF2B5EF4-FFF2-40B4-BE49-F238E27FC236}">
                  <a16:creationId xmlns:a16="http://schemas.microsoft.com/office/drawing/2014/main" id="{F62A3B1E-4283-4CAC-AA13-3E19FB0F0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Rectangle 10">
              <a:extLst>
                <a:ext uri="{FF2B5EF4-FFF2-40B4-BE49-F238E27FC236}">
                  <a16:creationId xmlns:a16="http://schemas.microsoft.com/office/drawing/2014/main" id="{D77C4DA0-207F-4B5F-9217-EF402C507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321"/>
              <a:ext cx="4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19" name="Group 11">
            <a:extLst>
              <a:ext uri="{FF2B5EF4-FFF2-40B4-BE49-F238E27FC236}">
                <a16:creationId xmlns:a16="http://schemas.microsoft.com/office/drawing/2014/main" id="{A6C9C86F-A854-49E9-B394-B29D4A63B340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2449514"/>
            <a:ext cx="4762500" cy="2544763"/>
            <a:chOff x="1458" y="1543"/>
            <a:chExt cx="3000" cy="1603"/>
          </a:xfrm>
        </p:grpSpPr>
        <p:sp>
          <p:nvSpPr>
            <p:cNvPr id="91177" name="Line 12">
              <a:extLst>
                <a:ext uri="{FF2B5EF4-FFF2-40B4-BE49-F238E27FC236}">
                  <a16:creationId xmlns:a16="http://schemas.microsoft.com/office/drawing/2014/main" id="{44FED183-2A66-4A64-8C7C-8C21A2607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Rectangle 13">
              <a:extLst>
                <a:ext uri="{FF2B5EF4-FFF2-40B4-BE49-F238E27FC236}">
                  <a16:creationId xmlns:a16="http://schemas.microsoft.com/office/drawing/2014/main" id="{83CDB941-E039-4C38-9D0A-57119F501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981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2" name="Group 14">
            <a:extLst>
              <a:ext uri="{FF2B5EF4-FFF2-40B4-BE49-F238E27FC236}">
                <a16:creationId xmlns:a16="http://schemas.microsoft.com/office/drawing/2014/main" id="{DF1B0704-5281-4E69-99A0-A331F3DEF9D4}"/>
              </a:ext>
            </a:extLst>
          </p:cNvPr>
          <p:cNvGrpSpPr>
            <a:grpSpLocks/>
          </p:cNvGrpSpPr>
          <p:nvPr/>
        </p:nvGrpSpPr>
        <p:grpSpPr bwMode="auto">
          <a:xfrm>
            <a:off x="4262439" y="5826125"/>
            <a:ext cx="1189037" cy="571500"/>
            <a:chOff x="1725" y="3670"/>
            <a:chExt cx="749" cy="360"/>
          </a:xfrm>
        </p:grpSpPr>
        <p:sp>
          <p:nvSpPr>
            <p:cNvPr id="91174" name="Rectangle 15">
              <a:extLst>
                <a:ext uri="{FF2B5EF4-FFF2-40B4-BE49-F238E27FC236}">
                  <a16:creationId xmlns:a16="http://schemas.microsoft.com/office/drawing/2014/main" id="{80EA7DAB-C01F-4BE1-A6D0-3F68017E1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1175" name="Rectangle 16">
              <a:extLst>
                <a:ext uri="{FF2B5EF4-FFF2-40B4-BE49-F238E27FC236}">
                  <a16:creationId xmlns:a16="http://schemas.microsoft.com/office/drawing/2014/main" id="{C307CA5E-E6E8-4081-B886-51D14E396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682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76" name="Rectangle 17">
              <a:extLst>
                <a:ext uri="{FF2B5EF4-FFF2-40B4-BE49-F238E27FC236}">
                  <a16:creationId xmlns:a16="http://schemas.microsoft.com/office/drawing/2014/main" id="{6411C0CD-E528-4CD0-A213-A5642B9A3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855"/>
              <a:ext cx="6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6" name="Group 18">
            <a:extLst>
              <a:ext uri="{FF2B5EF4-FFF2-40B4-BE49-F238E27FC236}">
                <a16:creationId xmlns:a16="http://schemas.microsoft.com/office/drawing/2014/main" id="{6CC6004F-8AA0-4D17-89A6-2B82742597E0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5826125"/>
            <a:ext cx="976312" cy="571500"/>
            <a:chOff x="3035" y="3670"/>
            <a:chExt cx="615" cy="360"/>
          </a:xfrm>
        </p:grpSpPr>
        <p:sp>
          <p:nvSpPr>
            <p:cNvPr id="91171" name="Rectangle 19">
              <a:extLst>
                <a:ext uri="{FF2B5EF4-FFF2-40B4-BE49-F238E27FC236}">
                  <a16:creationId xmlns:a16="http://schemas.microsoft.com/office/drawing/2014/main" id="{0ED70CCF-64D6-417F-9C06-E9C3EFE1B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1172" name="Rectangle 20">
              <a:extLst>
                <a:ext uri="{FF2B5EF4-FFF2-40B4-BE49-F238E27FC236}">
                  <a16:creationId xmlns:a16="http://schemas.microsoft.com/office/drawing/2014/main" id="{D116CFBB-1E22-455B-B505-B07E540F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68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73" name="Rectangle 21">
              <a:extLst>
                <a:ext uri="{FF2B5EF4-FFF2-40B4-BE49-F238E27FC236}">
                  <a16:creationId xmlns:a16="http://schemas.microsoft.com/office/drawing/2014/main" id="{5B7F801E-625C-4CB2-B4C3-4A85DDCFF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859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supplied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45" name="Rectangle 22">
            <a:extLst>
              <a:ext uri="{FF2B5EF4-FFF2-40B4-BE49-F238E27FC236}">
                <a16:creationId xmlns:a16="http://schemas.microsoft.com/office/drawing/2014/main" id="{D649A608-C918-4F95-9CC2-2FFAEB4B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3" y="5595938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46" name="Rectangle 23">
            <a:extLst>
              <a:ext uri="{FF2B5EF4-FFF2-40B4-BE49-F238E27FC236}">
                <a16:creationId xmlns:a16="http://schemas.microsoft.com/office/drawing/2014/main" id="{70B1031D-F1D1-48A6-B4DA-19C3ABE0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5868988"/>
            <a:ext cx="5081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Corn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8633" name="Group 25">
            <a:extLst>
              <a:ext uri="{FF2B5EF4-FFF2-40B4-BE49-F238E27FC236}">
                <a16:creationId xmlns:a16="http://schemas.microsoft.com/office/drawing/2014/main" id="{21474F75-E70F-4918-BDBE-CA1061EA761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819400"/>
            <a:ext cx="4071938" cy="2990850"/>
            <a:chOff x="846" y="1775"/>
            <a:chExt cx="2565" cy="1884"/>
          </a:xfrm>
        </p:grpSpPr>
        <p:sp>
          <p:nvSpPr>
            <p:cNvPr id="91167" name="Rectangle 26">
              <a:extLst>
                <a:ext uri="{FF2B5EF4-FFF2-40B4-BE49-F238E27FC236}">
                  <a16:creationId xmlns:a16="http://schemas.microsoft.com/office/drawing/2014/main" id="{A96A8CC5-9EED-4D9C-B5E4-DF349622E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775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68" name="Rectangle 27">
              <a:extLst>
                <a:ext uri="{FF2B5EF4-FFF2-40B4-BE49-F238E27FC236}">
                  <a16:creationId xmlns:a16="http://schemas.microsoft.com/office/drawing/2014/main" id="{D1001D8B-55D2-469E-BE0E-3272D35F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349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69" name="Freeform 28">
              <a:extLst>
                <a:ext uri="{FF2B5EF4-FFF2-40B4-BE49-F238E27FC236}">
                  <a16:creationId xmlns:a16="http://schemas.microsoft.com/office/drawing/2014/main" id="{2169E4BD-6D2F-4D00-9EEB-E911E8F01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0" name="Oval 29">
              <a:extLst>
                <a:ext uri="{FF2B5EF4-FFF2-40B4-BE49-F238E27FC236}">
                  <a16:creationId xmlns:a16="http://schemas.microsoft.com/office/drawing/2014/main" id="{CB28F613-A242-42D1-8E35-C6EB53C11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8638" name="Group 30">
            <a:extLst>
              <a:ext uri="{FF2B5EF4-FFF2-40B4-BE49-F238E27FC236}">
                <a16:creationId xmlns:a16="http://schemas.microsoft.com/office/drawing/2014/main" id="{6E4E74A0-3222-4468-979C-2C6285E33A34}"/>
              </a:ext>
            </a:extLst>
          </p:cNvPr>
          <p:cNvGrpSpPr>
            <a:grpSpLocks/>
          </p:cNvGrpSpPr>
          <p:nvPr/>
        </p:nvGrpSpPr>
        <p:grpSpPr bwMode="auto">
          <a:xfrm>
            <a:off x="2995614" y="3351214"/>
            <a:ext cx="2906713" cy="2457450"/>
            <a:chOff x="927" y="2111"/>
            <a:chExt cx="1831" cy="1548"/>
          </a:xfrm>
        </p:grpSpPr>
        <p:sp>
          <p:nvSpPr>
            <p:cNvPr id="91161" name="Rectangle 31">
              <a:extLst>
                <a:ext uri="{FF2B5EF4-FFF2-40B4-BE49-F238E27FC236}">
                  <a16:creationId xmlns:a16="http://schemas.microsoft.com/office/drawing/2014/main" id="{2CB7AF4A-9724-469C-A98F-D0052078A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1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$1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1162" name="Rectangle 32">
              <a:extLst>
                <a:ext uri="{FF2B5EF4-FFF2-40B4-BE49-F238E27FC236}">
                  <a16:creationId xmlns:a16="http://schemas.microsoft.com/office/drawing/2014/main" id="{B00904FF-D963-47ED-A07A-48E4DF2F8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1163" name="Group 33">
              <a:extLst>
                <a:ext uri="{FF2B5EF4-FFF2-40B4-BE49-F238E27FC236}">
                  <a16:creationId xmlns:a16="http://schemas.microsoft.com/office/drawing/2014/main" id="{2B436087-B897-4F0C-B8CF-A31CE25AC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91164" name="Freeform 34">
                <a:extLst>
                  <a:ext uri="{FF2B5EF4-FFF2-40B4-BE49-F238E27FC236}">
                    <a16:creationId xmlns:a16="http://schemas.microsoft.com/office/drawing/2014/main" id="{3D262A3A-0B0A-4F47-9543-AF1291722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359 w 1431"/>
                  <a:gd name="T3" fmla="*/ 0 h 1288"/>
                  <a:gd name="T4" fmla="*/ 1359 w 1431"/>
                  <a:gd name="T5" fmla="*/ 1288 h 1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5" name="Oval 35">
                <a:extLst>
                  <a:ext uri="{FF2B5EF4-FFF2-40B4-BE49-F238E27FC236}">
                    <a16:creationId xmlns:a16="http://schemas.microsoft.com/office/drawing/2014/main" id="{39263C69-F150-48DF-820F-D89B3F96D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1166" name="Line 36">
                <a:extLst>
                  <a:ext uri="{FF2B5EF4-FFF2-40B4-BE49-F238E27FC236}">
                    <a16:creationId xmlns:a16="http://schemas.microsoft.com/office/drawing/2014/main" id="{5354686F-1E94-4457-8F1A-C91916D3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49" name="Freeform 37">
            <a:extLst>
              <a:ext uri="{FF2B5EF4-FFF2-40B4-BE49-F238E27FC236}">
                <a16:creationId xmlns:a16="http://schemas.microsoft.com/office/drawing/2014/main" id="{FCCC7E61-B269-425E-8E74-DB8C8CDB4F76}"/>
              </a:ext>
            </a:extLst>
          </p:cNvPr>
          <p:cNvSpPr>
            <a:spLocks/>
          </p:cNvSpPr>
          <p:nvPr/>
        </p:nvSpPr>
        <p:spPr bwMode="auto">
          <a:xfrm>
            <a:off x="3562351" y="1836738"/>
            <a:ext cx="5199063" cy="3681412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147483646 h 2319"/>
              <a:gd name="T4" fmla="*/ 2147483646 w 3275"/>
              <a:gd name="T5" fmla="*/ 2147483646 h 23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46" name="Group 38">
            <a:extLst>
              <a:ext uri="{FF2B5EF4-FFF2-40B4-BE49-F238E27FC236}">
                <a16:creationId xmlns:a16="http://schemas.microsoft.com/office/drawing/2014/main" id="{F0BB60BD-4634-4C7B-AC17-C416022EE2BC}"/>
              </a:ext>
            </a:extLst>
          </p:cNvPr>
          <p:cNvGrpSpPr>
            <a:grpSpLocks/>
          </p:cNvGrpSpPr>
          <p:nvPr/>
        </p:nvGrpSpPr>
        <p:grpSpPr bwMode="auto">
          <a:xfrm>
            <a:off x="4784737" y="2921002"/>
            <a:ext cx="134938" cy="2887663"/>
            <a:chOff x="2054" y="1840"/>
            <a:chExt cx="85" cy="1819"/>
          </a:xfrm>
        </p:grpSpPr>
        <p:sp>
          <p:nvSpPr>
            <p:cNvPr id="91157" name="Rectangle 39">
              <a:extLst>
                <a:ext uri="{FF2B5EF4-FFF2-40B4-BE49-F238E27FC236}">
                  <a16:creationId xmlns:a16="http://schemas.microsoft.com/office/drawing/2014/main" id="{81268D1C-E0C0-4646-8C60-0B2DA7CE7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3494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1158" name="Group 40">
              <a:extLst>
                <a:ext uri="{FF2B5EF4-FFF2-40B4-BE49-F238E27FC236}">
                  <a16:creationId xmlns:a16="http://schemas.microsoft.com/office/drawing/2014/main" id="{0F3F09C0-58F1-4BEE-B68E-630376B96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91159" name="Line 41">
                <a:extLst>
                  <a:ext uri="{FF2B5EF4-FFF2-40B4-BE49-F238E27FC236}">
                    <a16:creationId xmlns:a16="http://schemas.microsoft.com/office/drawing/2014/main" id="{7776A148-E6C2-4729-842C-3BBC5A33B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0" name="Oval 42">
                <a:extLst>
                  <a:ext uri="{FF2B5EF4-FFF2-40B4-BE49-F238E27FC236}">
                    <a16:creationId xmlns:a16="http://schemas.microsoft.com/office/drawing/2014/main" id="{C1272F1F-4363-4698-9D8A-2DC822E89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68651" name="Group 43">
            <a:extLst>
              <a:ext uri="{FF2B5EF4-FFF2-40B4-BE49-F238E27FC236}">
                <a16:creationId xmlns:a16="http://schemas.microsoft.com/office/drawing/2014/main" id="{7822925B-91F9-4FE8-8646-1300C7116D1C}"/>
              </a:ext>
            </a:extLst>
          </p:cNvPr>
          <p:cNvGrpSpPr>
            <a:grpSpLocks/>
          </p:cNvGrpSpPr>
          <p:nvPr/>
        </p:nvGrpSpPr>
        <p:grpSpPr bwMode="auto">
          <a:xfrm>
            <a:off x="4878389" y="2347914"/>
            <a:ext cx="1952625" cy="511175"/>
            <a:chOff x="2113" y="1479"/>
            <a:chExt cx="1230" cy="322"/>
          </a:xfrm>
        </p:grpSpPr>
        <p:sp>
          <p:nvSpPr>
            <p:cNvPr id="91153" name="Freeform 44">
              <a:extLst>
                <a:ext uri="{FF2B5EF4-FFF2-40B4-BE49-F238E27FC236}">
                  <a16:creationId xmlns:a16="http://schemas.microsoft.com/office/drawing/2014/main" id="{419E42BB-E97B-472D-AE92-37F7E3DF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2147483646 w 92"/>
                <a:gd name="T1" fmla="*/ 2147483646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0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0 w 92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54" name="Group 45">
              <a:extLst>
                <a:ext uri="{FF2B5EF4-FFF2-40B4-BE49-F238E27FC236}">
                  <a16:creationId xmlns:a16="http://schemas.microsoft.com/office/drawing/2014/main" id="{8483143B-4407-47CB-9201-4AFA42D02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" y="1479"/>
              <a:ext cx="561" cy="219"/>
              <a:chOff x="2447" y="1479"/>
              <a:chExt cx="561" cy="219"/>
            </a:xfrm>
          </p:grpSpPr>
          <p:sp>
            <p:nvSpPr>
              <p:cNvPr id="91155" name="Rectangle 46">
                <a:extLst>
                  <a:ext uri="{FF2B5EF4-FFF2-40B4-BE49-F238E27FC236}">
                    <a16:creationId xmlns:a16="http://schemas.microsoft.com/office/drawing/2014/main" id="{D598AA9B-1E73-455A-8E7A-C7476258F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561" cy="21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1156" name="Rectangle 47">
                <a:extLst>
                  <a:ext uri="{FF2B5EF4-FFF2-40B4-BE49-F238E27FC236}">
                    <a16:creationId xmlns:a16="http://schemas.microsoft.com/office/drawing/2014/main" id="{13CCBB70-F9A0-49D6-A644-0352E9CC6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07"/>
                <a:ext cx="46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Surplus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1152" name="Text Box 48">
            <a:extLst>
              <a:ext uri="{FF2B5EF4-FFF2-40B4-BE49-F238E27FC236}">
                <a16:creationId xmlns:a16="http://schemas.microsoft.com/office/drawing/2014/main" id="{D3BF9388-8418-453E-ABB0-38DCF233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1"/>
            <a:ext cx="9144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chemeClr val="tx2"/>
                </a:solidFill>
              </a:rPr>
              <a:t>Effects of a Price Floor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</p:txBody>
      </p:sp>
    </p:spTree>
    <p:extLst>
      <p:ext uri="{BB962C8B-B14F-4D97-AF65-F5344CB8AC3E}">
        <p14:creationId xmlns:p14="http://schemas.microsoft.com/office/powerpoint/2010/main" val="24603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B0B1711-26AA-4FBE-8337-68D4798AB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Examples?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82181B2-2E09-44E0-B34A-C7D80E94A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Minimum Wage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8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D06DC07-CE9C-4003-8609-2050D2BB8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5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649BA4F-193D-45D7-916B-7060B7E38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price floors and ceilings alter price and quantity?</a:t>
            </a:r>
          </a:p>
          <a:p>
            <a:pPr eaLnBrk="1" hangingPunct="1"/>
            <a:endParaRPr lang="en-US" altLang="en-US"/>
          </a:p>
        </p:txBody>
      </p:sp>
      <p:pic>
        <p:nvPicPr>
          <p:cNvPr id="93188" name="Picture 4" descr="image?id=78642&amp;rendTypeId=4">
            <a:extLst>
              <a:ext uri="{FF2B5EF4-FFF2-40B4-BE49-F238E27FC236}">
                <a16:creationId xmlns:a16="http://schemas.microsoft.com/office/drawing/2014/main" id="{0213925A-76F0-4CCC-8FAE-86B26B91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2" y="3196423"/>
            <a:ext cx="4254389" cy="283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55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298662-ED86-4B6D-B813-E10B4C812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6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3C8F5CE-2BAE-4AC9-B84A-C65D4A424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factors affect the level of competition in various U.S. industries?</a:t>
            </a:r>
          </a:p>
        </p:txBody>
      </p:sp>
      <p:pic>
        <p:nvPicPr>
          <p:cNvPr id="94212" name="Picture 5" descr="sumo-competition-106">
            <a:extLst>
              <a:ext uri="{FF2B5EF4-FFF2-40B4-BE49-F238E27FC236}">
                <a16:creationId xmlns:a16="http://schemas.microsoft.com/office/drawing/2014/main" id="{521DCC48-C62A-4535-A95F-73A491F5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96" y="3136686"/>
            <a:ext cx="4043995" cy="27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74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DC3D13E-0C2D-4A20-8AD4-236CBF51B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Competition and Market structures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1A1DBD0-60F7-4DFD-969B-A5A43C1C3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Industry VS Firm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Firm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Individual producer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All producers collectively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4 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Pure or Perfect Competition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Monopolistic Competition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Oligopoly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Monopoly</a:t>
            </a:r>
          </a:p>
        </p:txBody>
      </p:sp>
    </p:spTree>
    <p:extLst>
      <p:ext uri="{BB962C8B-B14F-4D97-AF65-F5344CB8AC3E}">
        <p14:creationId xmlns:p14="http://schemas.microsoft.com/office/powerpoint/2010/main" val="36668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6B0F054-3302-4304-94B6-0B648DB4C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750" y="53340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/>
              <a:t>Pure Competition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C710513-E2EE-4DC5-BDF5-C640CB723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Commodities Market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5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1) Lots of buyers and sellers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So many that one buyer or seller cannot influence the market or the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2) Buyers and sellers deal with identical products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No difference in quality, no such thing as a brand name, no need to advertise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3) Each buyer and seller acts independently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Lots of competition between everyone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4) Buyers and sellers are all reasonably well-informed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5) Buyers and sellers are free to enter and leave the market.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Few barriers to entering (regulations, taxes, expenses)</a:t>
            </a:r>
          </a:p>
        </p:txBody>
      </p:sp>
      <p:pic>
        <p:nvPicPr>
          <p:cNvPr id="96260" name="Picture 5" descr="bananas1">
            <a:extLst>
              <a:ext uri="{FF2B5EF4-FFF2-40B4-BE49-F238E27FC236}">
                <a16:creationId xmlns:a16="http://schemas.microsoft.com/office/drawing/2014/main" id="{D5FFCEE4-E2AD-475F-BE9C-10AFA280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132E-1BF4-432E-B179-C51993E2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Businesses role in the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F40C-03CD-4F70-8E2B-C48BC766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Resource Market- </a:t>
            </a:r>
            <a:r>
              <a:rPr lang="en-US" b="1" dirty="0"/>
              <a:t>consumers of the productive resources </a:t>
            </a:r>
            <a:r>
              <a:rPr lang="en-US" dirty="0"/>
              <a:t>(factors of production). They </a:t>
            </a:r>
            <a:r>
              <a:rPr lang="en-US" b="1" dirty="0"/>
              <a:t>purchase the use of land, labor, capital, and entrepreneurship</a:t>
            </a:r>
            <a:r>
              <a:rPr lang="en-US" dirty="0"/>
              <a:t> using revenue they earn in the Product Market. </a:t>
            </a:r>
          </a:p>
          <a:p>
            <a:r>
              <a:rPr lang="en-US" b="1" u="sng" dirty="0"/>
              <a:t>Product Market- </a:t>
            </a:r>
            <a:r>
              <a:rPr lang="en-US" dirty="0"/>
              <a:t>producers of goods and services. They sell goods and services to households to earn revenue 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429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00FD355-7E1F-4364-B806-C1922A276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Pure Competition cont.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C66C855-865B-490B-9B27-6F5AE4338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Since no firm or individual can influence the price, they must sell at whatever the market dictates based on the Equilibrium price and quantity</a:t>
            </a:r>
          </a:p>
          <a:p>
            <a:pPr eaLnBrk="1" hangingPunct="1"/>
            <a:r>
              <a:rPr lang="en-US" altLang="en-US"/>
              <a:t>Maximize profits by finding a production where MC=MR given the market price. </a:t>
            </a:r>
          </a:p>
          <a:p>
            <a:pPr eaLnBrk="1" hangingPunct="1"/>
            <a:r>
              <a:rPr lang="en-US" altLang="en-US"/>
              <a:t>Pure competition only takes place if all 5 conditions are met. </a:t>
            </a:r>
          </a:p>
        </p:txBody>
      </p:sp>
    </p:spTree>
    <p:extLst>
      <p:ext uri="{BB962C8B-B14F-4D97-AF65-F5344CB8AC3E}">
        <p14:creationId xmlns:p14="http://schemas.microsoft.com/office/powerpoint/2010/main" val="7581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C754A70-6996-4F1F-AB0B-8398D0586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Monopolistic Competition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8E5B138-D2FD-4480-AAF9-4E22F9102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867" y="951306"/>
            <a:ext cx="10666652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Shoes, Jeans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All conditions present except identical products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Firm tries to make product a little different to attract more buyers and monopolize a segment of the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Do this through Product Differentiation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Products are similar, but different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This difference may be real or perceived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Non price Competition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Advertising or other campaigns try to convince buyers that products are better than others.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Make the consumer think that product is so special, nothing comes close to it. If this happens, firm can charge a higher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can a $ .50 aspirin do that a $ .1 can’t? </a:t>
            </a:r>
          </a:p>
        </p:txBody>
      </p:sp>
      <p:pic>
        <p:nvPicPr>
          <p:cNvPr id="74757" name="Picture 5" descr="nike_training_shoe">
            <a:extLst>
              <a:ext uri="{FF2B5EF4-FFF2-40B4-BE49-F238E27FC236}">
                <a16:creationId xmlns:a16="http://schemas.microsoft.com/office/drawing/2014/main" id="{589755C9-CE3F-4B7A-8827-E96DEBC2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7601"/>
            <a:ext cx="16478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Alexander-McQueen-shoes-black-white">
            <a:extLst>
              <a:ext uri="{FF2B5EF4-FFF2-40B4-BE49-F238E27FC236}">
                <a16:creationId xmlns:a16="http://schemas.microsoft.com/office/drawing/2014/main" id="{817A5792-9D19-41B5-9BEC-BB5491FA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3733800"/>
            <a:ext cx="827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95E7F0B-FB6A-458B-9F29-A36E51632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Monopolistic Competition cont.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08150CD-42DB-4B2F-8981-F60EC5196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Profit Maximization</a:t>
            </a:r>
          </a:p>
          <a:p>
            <a:pPr lvl="1" eaLnBrk="1" hangingPunct="1"/>
            <a:r>
              <a:rPr lang="en-US" altLang="en-US"/>
              <a:t>Similar products generally sell within a narrow price range</a:t>
            </a:r>
          </a:p>
          <a:p>
            <a:pPr lvl="2" eaLnBrk="1" hangingPunct="1"/>
            <a:r>
              <a:rPr lang="en-US" altLang="en-US"/>
              <a:t>Seller must raise and lower price within the range</a:t>
            </a:r>
          </a:p>
          <a:p>
            <a:pPr lvl="2" eaLnBrk="1" hangingPunct="1">
              <a:buFontTx/>
              <a:buNone/>
            </a:pPr>
            <a:endParaRPr lang="en-US" altLang="en-US"/>
          </a:p>
        </p:txBody>
      </p:sp>
      <p:pic>
        <p:nvPicPr>
          <p:cNvPr id="78853" name="Picture 5" descr="IPodTouch_LH_090507">
            <a:extLst>
              <a:ext uri="{FF2B5EF4-FFF2-40B4-BE49-F238E27FC236}">
                <a16:creationId xmlns:a16="http://schemas.microsoft.com/office/drawing/2014/main" id="{E41FA9D0-3CB1-4192-92B3-3AD4F98F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17" y="4021742"/>
            <a:ext cx="1240371" cy="206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RCA-Lyra-H125P-5GB-1010149284-large">
            <a:extLst>
              <a:ext uri="{FF2B5EF4-FFF2-40B4-BE49-F238E27FC236}">
                <a16:creationId xmlns:a16="http://schemas.microsoft.com/office/drawing/2014/main" id="{620501FB-2D11-4CD1-A1AA-BDC76A9A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75" y="3997325"/>
            <a:ext cx="2247899" cy="22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8">
            <a:extLst>
              <a:ext uri="{FF2B5EF4-FFF2-40B4-BE49-F238E27FC236}">
                <a16:creationId xmlns:a16="http://schemas.microsoft.com/office/drawing/2014/main" id="{CBB6E98E-3389-4B41-94CB-76FD5FDB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19601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1014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4EC6AD1-EFAC-4FDF-B5EA-FD0F68499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28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Oligopoly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51908C9-B0AC-4FF5-A0BA-B35B4E4D2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886" y="2789055"/>
            <a:ext cx="8229600" cy="5867400"/>
          </a:xfrm>
        </p:spPr>
        <p:txBody>
          <a:bodyPr/>
          <a:lstStyle/>
          <a:p>
            <a:pPr eaLnBrk="1" hangingPunct="1"/>
            <a:r>
              <a:rPr lang="en-US" altLang="en-US" dirty="0"/>
              <a:t>Airlines, oil companies, car companies, soft drinks, fast food</a:t>
            </a:r>
          </a:p>
          <a:p>
            <a:pPr eaLnBrk="1" hangingPunct="1"/>
            <a:r>
              <a:rPr lang="en-US" altLang="en-US" dirty="0"/>
              <a:t>Few large sellers dominate the market</a:t>
            </a:r>
          </a:p>
          <a:p>
            <a:pPr lvl="1" eaLnBrk="1" hangingPunct="1"/>
            <a:r>
              <a:rPr lang="en-US" altLang="en-US" dirty="0"/>
              <a:t>One firm has a larger impact on supply and price</a:t>
            </a:r>
          </a:p>
          <a:p>
            <a:pPr lvl="1" eaLnBrk="1" hangingPunct="1"/>
            <a:r>
              <a:rPr lang="en-US" altLang="en-US" dirty="0"/>
              <a:t>Further from pure competition than monopolistic competition</a:t>
            </a:r>
          </a:p>
          <a:p>
            <a:pPr lvl="1" eaLnBrk="1" hangingPunct="1"/>
            <a:r>
              <a:rPr lang="en-US" altLang="en-US" dirty="0"/>
              <a:t>Usually large barriers to entry</a:t>
            </a:r>
          </a:p>
          <a:p>
            <a:pPr lvl="2" eaLnBrk="1" hangingPunct="1"/>
            <a:r>
              <a:rPr lang="en-US" altLang="en-US" dirty="0"/>
              <a:t>Laws, regulations, expensive to start</a:t>
            </a:r>
          </a:p>
        </p:txBody>
      </p:sp>
      <p:pic>
        <p:nvPicPr>
          <p:cNvPr id="100356" name="Picture 5" descr="pepsi-logo-big">
            <a:extLst>
              <a:ext uri="{FF2B5EF4-FFF2-40B4-BE49-F238E27FC236}">
                <a16:creationId xmlns:a16="http://schemas.microsoft.com/office/drawing/2014/main" id="{F0BDCEC3-F9EF-48A2-9CD1-A63A8AF8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01" y="930585"/>
            <a:ext cx="1905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7" descr="coca-cola">
            <a:extLst>
              <a:ext uri="{FF2B5EF4-FFF2-40B4-BE49-F238E27FC236}">
                <a16:creationId xmlns:a16="http://schemas.microsoft.com/office/drawing/2014/main" id="{F1ABC44B-E07A-4797-BF1D-E8550126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841074"/>
            <a:ext cx="18478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30DFA71-A8CC-4FA2-A63A-7715B1AD4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Oligopoly cont.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C427A85-6DF5-403C-BFE4-DCF87D3D9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Little independent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Less competition means more influence in the market; therefore, when one firm does something, others react quickly.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Collusion And Cartels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Formal agreement to set prices or cooperate in other ways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Illegal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Price fixing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Agreement to charge the same or similar prices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Very illegal, but hard to prove</a:t>
            </a:r>
          </a:p>
        </p:txBody>
      </p:sp>
    </p:spTree>
    <p:extLst>
      <p:ext uri="{BB962C8B-B14F-4D97-AF65-F5344CB8AC3E}">
        <p14:creationId xmlns:p14="http://schemas.microsoft.com/office/powerpoint/2010/main" val="22107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97E7C0CB-D0E7-466C-BE71-E1FE0717B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Oligopoly cont.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110C8AC-65E8-4F90-821B-6C374FD2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Pricing behavior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Since others react quickly to changes in price, price wars can occur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Series of price cuts that lead to unusually low prices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Why does every fast food restaurant have a dollar menu?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Raising or lowering prices can be risky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Price leadership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One firm sets the price and others follow because it controls so much of the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Non price competition is used a lot in this type of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Prices are usually higher than monopolistic competition and much higher than pure competition</a:t>
            </a:r>
          </a:p>
        </p:txBody>
      </p:sp>
    </p:spTree>
    <p:extLst>
      <p:ext uri="{BB962C8B-B14F-4D97-AF65-F5344CB8AC3E}">
        <p14:creationId xmlns:p14="http://schemas.microsoft.com/office/powerpoint/2010/main" val="25232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1F5A1CF-273C-4381-9F48-731A4F94D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Monopoly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1E77B00-BA1B-498E-A58F-4ABC7E811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Georgia power</a:t>
            </a:r>
          </a:p>
          <a:p>
            <a:pPr eaLnBrk="1" hangingPunct="1"/>
            <a:r>
              <a:rPr lang="en-US" altLang="en-US"/>
              <a:t>One seller</a:t>
            </a:r>
          </a:p>
          <a:p>
            <a:pPr eaLnBrk="1" hangingPunct="1"/>
            <a:r>
              <a:rPr lang="en-US" altLang="en-US"/>
              <a:t>Very few of these in U.S.</a:t>
            </a:r>
          </a:p>
          <a:p>
            <a:pPr lvl="1" eaLnBrk="1" hangingPunct="1"/>
            <a:r>
              <a:rPr lang="en-US" altLang="en-US"/>
              <a:t>Americans do not like them</a:t>
            </a:r>
          </a:p>
          <a:p>
            <a:pPr lvl="1" eaLnBrk="1" hangingPunct="1"/>
            <a:r>
              <a:rPr lang="en-US" altLang="en-US"/>
              <a:t>Usually can find a reasonably close substitute</a:t>
            </a:r>
          </a:p>
          <a:p>
            <a:pPr lvl="1" eaLnBrk="1" hangingPunct="1"/>
            <a:r>
              <a:rPr lang="en-US" altLang="en-US"/>
              <a:t>New technology can lead to new products to compete with the monopoly</a:t>
            </a:r>
          </a:p>
        </p:txBody>
      </p:sp>
      <p:pic>
        <p:nvPicPr>
          <p:cNvPr id="81925" name="Picture 5" descr="2000047">
            <a:extLst>
              <a:ext uri="{FF2B5EF4-FFF2-40B4-BE49-F238E27FC236}">
                <a16:creationId xmlns:a16="http://schemas.microsoft.com/office/drawing/2014/main" id="{29BCF501-A1DC-40A1-9FC7-479E75F0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31623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9D75671-7299-4D09-84E3-B8D7AE993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Monopoly cont.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B9D6BDA-E426-41CB-9660-FD8EA18F1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/>
              <a:t>Types of monopolies</a:t>
            </a:r>
          </a:p>
          <a:p>
            <a:pPr lvl="1" eaLnBrk="1" hangingPunct="1"/>
            <a:r>
              <a:rPr lang="en-US" altLang="en-US" sz="2400"/>
              <a:t>Natural Monopoly</a:t>
            </a:r>
          </a:p>
          <a:p>
            <a:pPr lvl="2" eaLnBrk="1" hangingPunct="1"/>
            <a:r>
              <a:rPr lang="en-US" altLang="en-US" sz="2000"/>
              <a:t>Market situation where costs are minimized by having a single firm produce the product</a:t>
            </a:r>
          </a:p>
          <a:p>
            <a:pPr lvl="2" eaLnBrk="1" hangingPunct="1"/>
            <a:r>
              <a:rPr lang="en-US" altLang="en-US" sz="2000"/>
              <a:t>Utility companies</a:t>
            </a:r>
          </a:p>
          <a:p>
            <a:pPr lvl="2" eaLnBrk="1" hangingPunct="1"/>
            <a:r>
              <a:rPr lang="en-US" altLang="en-US" sz="2000"/>
              <a:t>Franchise</a:t>
            </a:r>
          </a:p>
          <a:p>
            <a:pPr lvl="3" eaLnBrk="1" hangingPunct="1"/>
            <a:r>
              <a:rPr lang="en-US" altLang="en-US" sz="1800"/>
              <a:t>Government gives permission to be a monopoly</a:t>
            </a:r>
          </a:p>
          <a:p>
            <a:pPr lvl="2" eaLnBrk="1" hangingPunct="1"/>
            <a:r>
              <a:rPr lang="en-US" altLang="en-US" sz="2000"/>
              <a:t>Sometimes leads to lower costs</a:t>
            </a:r>
          </a:p>
          <a:p>
            <a:pPr lvl="3" eaLnBrk="1" hangingPunct="1"/>
            <a:r>
              <a:rPr lang="en-US" altLang="en-US" sz="1800"/>
              <a:t>Economies of Scale</a:t>
            </a:r>
          </a:p>
          <a:p>
            <a:pPr lvl="4" eaLnBrk="1" hangingPunct="1"/>
            <a:r>
              <a:rPr lang="en-US" altLang="en-US" sz="1800"/>
              <a:t>As a firm grows, it usually becomes more efficient at producing products</a:t>
            </a:r>
          </a:p>
          <a:p>
            <a:pPr lvl="1" eaLnBrk="1" hangingPunct="1"/>
            <a:r>
              <a:rPr lang="en-US" altLang="en-US" sz="2400"/>
              <a:t>Geographic Monopoly</a:t>
            </a:r>
          </a:p>
          <a:p>
            <a:pPr lvl="2" eaLnBrk="1" hangingPunct="1"/>
            <a:r>
              <a:rPr lang="en-US" altLang="en-US" sz="2000"/>
              <a:t>Monopoly based on location</a:t>
            </a:r>
          </a:p>
          <a:p>
            <a:pPr lvl="2" eaLnBrk="1" hangingPunct="1"/>
            <a:r>
              <a:rPr lang="en-US" altLang="en-US" sz="2000"/>
              <a:t>Gas station in the middle of nowhere </a:t>
            </a:r>
          </a:p>
        </p:txBody>
      </p:sp>
    </p:spTree>
    <p:extLst>
      <p:ext uri="{BB962C8B-B14F-4D97-AF65-F5344CB8AC3E}">
        <p14:creationId xmlns:p14="http://schemas.microsoft.com/office/powerpoint/2010/main" val="7047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99128EDE-8444-41DA-B806-815B14FC2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Monopoly cont.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908316F-0F0F-4306-97B6-65399E0D3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Types of monopolies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Technological monopoly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Special privilege given to those who invent a new product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Patent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Exclusive right to manufacture, use, or sell any new and useful art, machine, manufacturing process, or composition of matter, or any new and useful improvement thereof.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Copyright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Same thing as a patent only used for art or literary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Government Monopoly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Business that the government owns and operates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Usually involves things people need that private businesses may not adequately provide</a:t>
            </a:r>
          </a:p>
          <a:p>
            <a:pPr lvl="4" eaLnBrk="1" hangingPunct="1">
              <a:lnSpc>
                <a:spcPct val="80000"/>
              </a:lnSpc>
            </a:pPr>
            <a:r>
              <a:rPr lang="en-US" altLang="en-US" sz="1800"/>
              <a:t>Police and fire protection, army</a:t>
            </a:r>
          </a:p>
        </p:txBody>
      </p:sp>
    </p:spTree>
    <p:extLst>
      <p:ext uri="{BB962C8B-B14F-4D97-AF65-F5344CB8AC3E}">
        <p14:creationId xmlns:p14="http://schemas.microsoft.com/office/powerpoint/2010/main" val="39091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0B618907-4966-465C-B05D-F1C9DAA7A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6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8187D66-00EB-4B57-AF77-D9205AA48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factors affect the level of competition in various U.S. industries?</a:t>
            </a:r>
          </a:p>
        </p:txBody>
      </p:sp>
      <p:pic>
        <p:nvPicPr>
          <p:cNvPr id="106500" name="Picture 4" descr="sumo-competition-106">
            <a:extLst>
              <a:ext uri="{FF2B5EF4-FFF2-40B4-BE49-F238E27FC236}">
                <a16:creationId xmlns:a16="http://schemas.microsoft.com/office/drawing/2014/main" id="{B45DE792-DD0C-430D-BCA7-10132B67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8900"/>
            <a:ext cx="62436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D4EC4-F7FB-4551-80ED-C379BB42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Governments Role in Circular Flow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75204182-1CCF-4B5E-9CFE-1E7F5421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Product Market- </a:t>
            </a:r>
            <a:r>
              <a:rPr lang="en-US" sz="1600" dirty="0"/>
              <a:t>consume products from businesses (i.e. Firetrucks) and pay for them.</a:t>
            </a:r>
          </a:p>
          <a:p>
            <a:r>
              <a:rPr lang="en-US" sz="1600" b="1" dirty="0"/>
              <a:t>Resource Market- </a:t>
            </a:r>
            <a:r>
              <a:rPr lang="en-US" sz="1600" dirty="0"/>
              <a:t>buy resources (i.e. Teachers)  in the resource market and pay for them.</a:t>
            </a:r>
          </a:p>
          <a:p>
            <a:r>
              <a:rPr lang="en-US" sz="1600" b="1" dirty="0"/>
              <a:t>Businesses-</a:t>
            </a:r>
            <a:r>
              <a:rPr lang="en-US" sz="1600" dirty="0"/>
              <a:t> Provides public goods (i.e. roads, bridges, fire stations) and subsides. They then collect taxes from businesses. </a:t>
            </a:r>
          </a:p>
          <a:p>
            <a:r>
              <a:rPr lang="en-US" sz="1600" b="1" dirty="0"/>
              <a:t>Households-</a:t>
            </a:r>
            <a:r>
              <a:rPr lang="en-US" sz="1600" dirty="0"/>
              <a:t> Provides public goods and welfare services. Collects taxes to pay for these </a:t>
            </a:r>
          </a:p>
        </p:txBody>
      </p:sp>
      <p:pic>
        <p:nvPicPr>
          <p:cNvPr id="1029" name="Picture 2" descr="Image result for circular flow model with government">
            <a:extLst>
              <a:ext uri="{FF2B5EF4-FFF2-40B4-BE49-F238E27FC236}">
                <a16:creationId xmlns:a16="http://schemas.microsoft.com/office/drawing/2014/main" id="{C465FD0B-CE59-4EA6-9170-D24B1E7C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222980"/>
            <a:ext cx="5469466" cy="441203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364B5D74-3032-4512-B696-F6709BF40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7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602DEF5-C05A-4756-B352-A8856604C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a purely competitive firm maximize profits?</a:t>
            </a:r>
          </a:p>
        </p:txBody>
      </p:sp>
      <p:pic>
        <p:nvPicPr>
          <p:cNvPr id="112644" name="Picture 4" descr="profit">
            <a:extLst>
              <a:ext uri="{FF2B5EF4-FFF2-40B4-BE49-F238E27FC236}">
                <a16:creationId xmlns:a16="http://schemas.microsoft.com/office/drawing/2014/main" id="{4F865EE2-4E6A-4E91-A004-6AF5D518B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6" y="2667000"/>
            <a:ext cx="41005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53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638AD8E-65EC-4FB8-A039-3742C98A1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 Failures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CCA12CF-87C6-437D-A1ED-05E23ED49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Markets work best when…</a:t>
            </a:r>
          </a:p>
          <a:p>
            <a:pPr marL="990600" lvl="1" indent="-533400"/>
            <a:r>
              <a:rPr lang="en-US" altLang="en-US"/>
              <a:t>There is adequate competition</a:t>
            </a:r>
          </a:p>
          <a:p>
            <a:pPr marL="990600" lvl="1" indent="-533400"/>
            <a:r>
              <a:rPr lang="en-US" altLang="en-US"/>
              <a:t>Buyers/Sellers are well informed</a:t>
            </a:r>
          </a:p>
          <a:p>
            <a:pPr marL="990600" lvl="1" indent="-533400"/>
            <a:r>
              <a:rPr lang="en-US" altLang="en-US"/>
              <a:t>Resources move freely</a:t>
            </a:r>
          </a:p>
          <a:p>
            <a:pPr marL="990600" lvl="1" indent="-533400"/>
            <a:r>
              <a:rPr lang="en-US" altLang="en-US"/>
              <a:t>Prices reasonably reflect production cost</a:t>
            </a:r>
          </a:p>
          <a:p>
            <a:pPr marL="609600" indent="-609600"/>
            <a:r>
              <a:rPr lang="en-US" altLang="en-US"/>
              <a:t>When these conditions are not met, market failures occur. </a:t>
            </a:r>
          </a:p>
        </p:txBody>
      </p:sp>
    </p:spTree>
    <p:extLst>
      <p:ext uri="{BB962C8B-B14F-4D97-AF65-F5344CB8AC3E}">
        <p14:creationId xmlns:p14="http://schemas.microsoft.com/office/powerpoint/2010/main" val="23597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858C3B8-F079-4FD0-AFE9-03B7B1C66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 Failures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E286350-C43D-4087-BB3A-D1F7723BA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660400" indent="-660400"/>
            <a:r>
              <a:rPr lang="en-US" altLang="en-US" sz="2800"/>
              <a:t>Examples</a:t>
            </a:r>
          </a:p>
          <a:p>
            <a:pPr marL="1035050" lvl="1" indent="-577850"/>
            <a:r>
              <a:rPr lang="en-US" altLang="en-US" sz="2400"/>
              <a:t>Inadequate competition</a:t>
            </a:r>
          </a:p>
          <a:p>
            <a:pPr marL="1409700" lvl="2" indent="-495300"/>
            <a:r>
              <a:rPr lang="en-US" altLang="en-US" sz="2000"/>
              <a:t>Dangers of monopolies</a:t>
            </a:r>
          </a:p>
          <a:p>
            <a:pPr marL="1784350" lvl="3" indent="-412750"/>
            <a:r>
              <a:rPr lang="en-US" altLang="en-US" sz="1800"/>
              <a:t>Artificial shortages and high prices</a:t>
            </a:r>
          </a:p>
          <a:p>
            <a:pPr marL="1784350" lvl="3" indent="-412750"/>
            <a:r>
              <a:rPr lang="en-US" altLang="en-US" sz="1800"/>
              <a:t>Inefficiency</a:t>
            </a:r>
          </a:p>
          <a:p>
            <a:pPr marL="1784350" lvl="3" indent="-412750"/>
            <a:r>
              <a:rPr lang="en-US" altLang="en-US" sz="1800"/>
              <a:t>Businesses gain political power</a:t>
            </a:r>
          </a:p>
          <a:p>
            <a:pPr marL="1784350" lvl="3" indent="-412750"/>
            <a:r>
              <a:rPr lang="en-US" altLang="en-US" sz="1800"/>
              <a:t>More competitive market = More fair</a:t>
            </a:r>
          </a:p>
          <a:p>
            <a:pPr marL="2241550" lvl="4" indent="-412750"/>
            <a:r>
              <a:rPr lang="en-US" altLang="en-US" sz="1800"/>
              <a:t>Businesses will tell on each other if they break the law, just like in sports</a:t>
            </a:r>
          </a:p>
          <a:p>
            <a:pPr marL="1035050" lvl="1" indent="-577850"/>
            <a:r>
              <a:rPr lang="en-US" altLang="en-US" sz="2400"/>
              <a:t>Inadequate information</a:t>
            </a:r>
          </a:p>
          <a:p>
            <a:pPr marL="1409700" lvl="2" indent="-495300"/>
            <a:r>
              <a:rPr lang="en-US" altLang="en-US" sz="2000"/>
              <a:t>Need information to be efficient</a:t>
            </a:r>
          </a:p>
          <a:p>
            <a:pPr marL="1409700" lvl="2" indent="-495300"/>
            <a:r>
              <a:rPr lang="en-US" altLang="en-US" sz="2000"/>
              <a:t>May not get the best buy/sell price</a:t>
            </a:r>
          </a:p>
          <a:p>
            <a:pPr marL="1035050" lvl="1" indent="-57785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31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D88177B-EC8D-46D6-BCF7-CDA042956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 Failures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3F4828E-929D-4077-9C3D-2361A64C5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562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/>
              <a:t>Examples cont.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400"/>
              <a:t>Resource immobility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When large factories or military bases close, people may want to stay in city instead of moving to find a new job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Leads to artificially high price of labor in cities that need workers and artificially low price of labor in the cities former employees stay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400"/>
              <a:t>Externalities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Economic side effect that either benefits or harms a 3rd party not directly involved in activity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800"/>
              <a:t>Example: Building or expanding an airport, Car pollution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Considered a failure because their costs and benefits are not reflected in the price of the action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Negative: Actions harm 3rd party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Positive: Actions help 3rd party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/>
              <a:t>Why do businesses and individuals pollute? How can we solve the pollution problem? Cap and trade? Taxes?</a:t>
            </a:r>
          </a:p>
        </p:txBody>
      </p:sp>
    </p:spTree>
    <p:extLst>
      <p:ext uri="{BB962C8B-B14F-4D97-AF65-F5344CB8AC3E}">
        <p14:creationId xmlns:p14="http://schemas.microsoft.com/office/powerpoint/2010/main" val="11081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BBDBB45-6B1D-4342-9DE1-F5BCD7C78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 Failures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9A9851E-8BAE-4F49-90BD-097B15787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Examples cont.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Public Goods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Private companies won’t provide some things because they are not profitable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Examples: interstates, public buildings, missile defense systems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/>
              <a:t>Eliminates the problem of free riders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/>
              <a:t>Someone who gets to use a good or service who gets it for free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Sometimes decisions maybe made that ignore market forces. In other words, the government will build it even if it does not make economic sense to do so.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/>
              <a:t>How do they get away with this? 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sz="1800"/>
              <a:t>Imagine splitting a check at a restaurant with a big party. How would this affect your decision to buy a dessert?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0489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439D-89BA-47B8-84A8-D095C82C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5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goes where?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7AA6F-1665-4378-BD39-DC800CF947C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493" t="30389" r="62098" b="39221"/>
          <a:stretch/>
        </p:blipFill>
        <p:spPr bwMode="auto">
          <a:xfrm>
            <a:off x="2254884" y="1422401"/>
            <a:ext cx="7265035" cy="434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7D895B-E6F1-4B55-867D-3A67711B613A}"/>
              </a:ext>
            </a:extLst>
          </p:cNvPr>
          <p:cNvSpPr txBox="1"/>
          <p:nvPr/>
        </p:nvSpPr>
        <p:spPr>
          <a:xfrm>
            <a:off x="2254884" y="31600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1F232-D537-41C6-B13F-D49AE27C2A9E}"/>
              </a:ext>
            </a:extLst>
          </p:cNvPr>
          <p:cNvSpPr txBox="1"/>
          <p:nvPr/>
        </p:nvSpPr>
        <p:spPr>
          <a:xfrm>
            <a:off x="5036184" y="4769742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B718C9-EA24-4DB9-B4CC-B26735011943}"/>
              </a:ext>
            </a:extLst>
          </p:cNvPr>
          <p:cNvSpPr txBox="1"/>
          <p:nvPr/>
        </p:nvSpPr>
        <p:spPr>
          <a:xfrm>
            <a:off x="4949624" y="14843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36FE25-60E9-4E40-9A56-5999E221E30E}"/>
              </a:ext>
            </a:extLst>
          </p:cNvPr>
          <p:cNvSpPr txBox="1"/>
          <p:nvPr/>
        </p:nvSpPr>
        <p:spPr>
          <a:xfrm>
            <a:off x="7569834" y="31600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27D7D4-A865-4A29-9681-482DE0B3897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493" t="30389" r="62098" b="39221"/>
          <a:stretch/>
        </p:blipFill>
        <p:spPr bwMode="auto">
          <a:xfrm>
            <a:off x="883920" y="599440"/>
            <a:ext cx="10414000" cy="573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5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F69091F-546D-42D9-827C-37CF575E5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 Quick Review of Decision Making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A5ECADC-13A2-46EA-9394-3720898A4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make a decision if…</a:t>
            </a:r>
          </a:p>
          <a:p>
            <a:pPr eaLnBrk="1" hangingPunct="1"/>
            <a:r>
              <a:rPr lang="en-US" altLang="en-US" dirty="0"/>
              <a:t>If I like a product and cost of it goes up, what are the chances that I will buy more of it?</a:t>
            </a:r>
          </a:p>
          <a:p>
            <a:pPr eaLnBrk="1" hangingPunct="1"/>
            <a:r>
              <a:rPr lang="en-US" altLang="en-US" dirty="0"/>
              <a:t>What happens to the benefit as I get more of something?</a:t>
            </a:r>
          </a:p>
        </p:txBody>
      </p:sp>
    </p:spTree>
    <p:extLst>
      <p:ext uri="{BB962C8B-B14F-4D97-AF65-F5344CB8AC3E}">
        <p14:creationId xmlns:p14="http://schemas.microsoft.com/office/powerpoint/2010/main" val="21350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3894</TotalTime>
  <Words>2911</Words>
  <Application>Microsoft Office PowerPoint</Application>
  <PresentationFormat>Widescreen</PresentationFormat>
  <Paragraphs>633</Paragraphs>
  <Slides>64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Garamond</vt:lpstr>
      <vt:lpstr>Tahoma</vt:lpstr>
      <vt:lpstr>Times New Roman</vt:lpstr>
      <vt:lpstr>Verdana</vt:lpstr>
      <vt:lpstr>Organic</vt:lpstr>
      <vt:lpstr>Unit 2:  Microeconomics </vt:lpstr>
      <vt:lpstr>Circular Flow Model </vt:lpstr>
      <vt:lpstr>Circular Flow Diagram </vt:lpstr>
      <vt:lpstr>Households role in the economy </vt:lpstr>
      <vt:lpstr>Businesses role in the economy </vt:lpstr>
      <vt:lpstr>Governments Role in Circular Flow </vt:lpstr>
      <vt:lpstr>What goes where?</vt:lpstr>
      <vt:lpstr>PowerPoint Presentation</vt:lpstr>
      <vt:lpstr>A Quick Review of Decision Making</vt:lpstr>
      <vt:lpstr>Demand: Desire, ability, and willingness to buy a product  </vt:lpstr>
      <vt:lpstr>Demand Schedule &amp; Curve </vt:lpstr>
      <vt:lpstr>PowerPoint Presentation</vt:lpstr>
      <vt:lpstr>Shifts and Changes in Demand </vt:lpstr>
      <vt:lpstr>Determinants of Demand </vt:lpstr>
      <vt:lpstr>PowerPoint Presentation</vt:lpstr>
      <vt:lpstr>Shifts and Changes in Demand cont.</vt:lpstr>
      <vt:lpstr>PowerPoint Presentation</vt:lpstr>
      <vt:lpstr>PowerPoint Presentation</vt:lpstr>
      <vt:lpstr>Supply</vt:lpstr>
      <vt:lpstr>Supply Schedule</vt:lpstr>
      <vt:lpstr>Supply Curve</vt:lpstr>
      <vt:lpstr>PowerPoint Presentation</vt:lpstr>
      <vt:lpstr>Shifts and Changes in Supply cont.</vt:lpstr>
      <vt:lpstr>PowerPoint Presentation</vt:lpstr>
      <vt:lpstr>Shifts and Changes in Supply cont.</vt:lpstr>
      <vt:lpstr>PowerPoint Presentation</vt:lpstr>
      <vt:lpstr>Essential Question 4</vt:lpstr>
      <vt:lpstr>Prices: Supply and Demand Combined</vt:lpstr>
      <vt:lpstr>Prices: Supply and Demand Combined cont.</vt:lpstr>
      <vt:lpstr>Prices: Supply and Demand Combined cont.</vt:lpstr>
      <vt:lpstr>PowerPoint Presentation</vt:lpstr>
      <vt:lpstr>PowerPoint Presentation</vt:lpstr>
      <vt:lpstr>Analyze Hamburgers </vt:lpstr>
      <vt:lpstr>Prices: Supply and Demand Combined cont.</vt:lpstr>
      <vt:lpstr>PowerPoint Presentation</vt:lpstr>
      <vt:lpstr>Prices: Supply and Demand Combined cont.</vt:lpstr>
      <vt:lpstr>PowerPoint Presentation</vt:lpstr>
      <vt:lpstr>Shifts and the Equilibrium Price</vt:lpstr>
      <vt:lpstr>PowerPoint Presentation</vt:lpstr>
      <vt:lpstr>PowerPoint Presentation</vt:lpstr>
      <vt:lpstr>Essential Question 5</vt:lpstr>
      <vt:lpstr>Price Ceilings and Floors Tampering with the Laws of Economics</vt:lpstr>
      <vt:lpstr>PowerPoint Presentation</vt:lpstr>
      <vt:lpstr>PowerPoint Presentation</vt:lpstr>
      <vt:lpstr>Examples?</vt:lpstr>
      <vt:lpstr>Essential Question 5</vt:lpstr>
      <vt:lpstr>Essential Question 6</vt:lpstr>
      <vt:lpstr>Competition and Market structures</vt:lpstr>
      <vt:lpstr>Pure Competition</vt:lpstr>
      <vt:lpstr>Pure Competition cont.</vt:lpstr>
      <vt:lpstr>Monopolistic Competition</vt:lpstr>
      <vt:lpstr>Monopolistic Competition cont.</vt:lpstr>
      <vt:lpstr>Oligopoly</vt:lpstr>
      <vt:lpstr>Oligopoly cont.</vt:lpstr>
      <vt:lpstr>Oligopoly cont.</vt:lpstr>
      <vt:lpstr>Monopoly</vt:lpstr>
      <vt:lpstr>Monopoly cont.</vt:lpstr>
      <vt:lpstr>Monopoly cont.</vt:lpstr>
      <vt:lpstr>Essential Question 6</vt:lpstr>
      <vt:lpstr>Essential Question 7</vt:lpstr>
      <vt:lpstr>Market Failures</vt:lpstr>
      <vt:lpstr>Market Failures</vt:lpstr>
      <vt:lpstr>Market Failures</vt:lpstr>
      <vt:lpstr>Market Failures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Microeconomics</dc:title>
  <dc:creator>Samer Kaddah</dc:creator>
  <cp:lastModifiedBy>Dennis Roberts</cp:lastModifiedBy>
  <cp:revision>38</cp:revision>
  <cp:lastPrinted>2018-09-06T16:47:13Z</cp:lastPrinted>
  <dcterms:created xsi:type="dcterms:W3CDTF">2018-08-26T13:46:55Z</dcterms:created>
  <dcterms:modified xsi:type="dcterms:W3CDTF">2018-09-12T15:05:47Z</dcterms:modified>
</cp:coreProperties>
</file>