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7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66654-B997-4D00-BCD0-21C9D674ABB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203DC-20FE-4A82-A991-B0B0C4A2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5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823D0D6C-265F-437E-B449-B509BA5E51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AE2EBE1E-0429-4511-BF5B-7019A7D9EA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13FC5749-31CF-4588-AC02-2EE84DA6B8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9300" indent="-28733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2525" indent="-23018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12900" indent="-23018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74863" indent="-23018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3206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8926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646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366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2DA8CF0-387E-4372-865C-0D1736ACE313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815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703DAFC9-8685-4815-8C3A-516DC29AFD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BCE37362-4DAE-4D96-A7D9-FD0E262386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F0B98970-2114-4437-A18E-D3A4D4E690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9300" indent="-28733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2525" indent="-23018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12900" indent="-23018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74863" indent="-23018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3206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8926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646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366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501DB32-7D59-40F9-A3C3-23C003DB0C09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397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47BA-9DDC-4245-BE6B-0F4048EBC0E3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2F1322B-A077-43A5-BCF1-DFFC563A09D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46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47BA-9DDC-4245-BE6B-0F4048EBC0E3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322B-A077-43A5-BCF1-DFFC563A09D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20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47BA-9DDC-4245-BE6B-0F4048EBC0E3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322B-A077-43A5-BCF1-DFFC563A09D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38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47BA-9DDC-4245-BE6B-0F4048EBC0E3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322B-A077-43A5-BCF1-DFFC563A09D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71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47BA-9DDC-4245-BE6B-0F4048EBC0E3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322B-A077-43A5-BCF1-DFFC563A09D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231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47BA-9DDC-4245-BE6B-0F4048EBC0E3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322B-A077-43A5-BCF1-DFFC563A09D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0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47BA-9DDC-4245-BE6B-0F4048EBC0E3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322B-A077-43A5-BCF1-DFFC563A09D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02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47BA-9DDC-4245-BE6B-0F4048EBC0E3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322B-A077-43A5-BCF1-DFFC563A09D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83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47BA-9DDC-4245-BE6B-0F4048EBC0E3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322B-A077-43A5-BCF1-DFFC563A0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0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47BA-9DDC-4245-BE6B-0F4048EBC0E3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322B-A077-43A5-BCF1-DFFC563A09D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01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F6847BA-9DDC-4245-BE6B-0F4048EBC0E3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322B-A077-43A5-BCF1-DFFC563A09D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23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847BA-9DDC-4245-BE6B-0F4048EBC0E3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2F1322B-A077-43A5-BCF1-DFFC563A09D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80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E67E7E06-569B-42F3-88C4-DCFF21E7A8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Inflation and CPI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3455A28-AF7B-4BF2-B73A-BD9DBBD779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6308" y="1905000"/>
            <a:ext cx="9761693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What is happening with prices?</a:t>
            </a:r>
          </a:p>
          <a:p>
            <a:pPr eaLnBrk="1" hangingPunct="1">
              <a:defRPr/>
            </a:pPr>
            <a:r>
              <a:rPr lang="en-US" altLang="en-US" dirty="0"/>
              <a:t>Inflation rate is needed to find Real GDP</a:t>
            </a:r>
          </a:p>
          <a:p>
            <a:pPr eaLnBrk="1" hangingPunct="1">
              <a:defRPr/>
            </a:pPr>
            <a:r>
              <a:rPr lang="en-US" altLang="en-US" dirty="0"/>
              <a:t>Calculate the CPI (consumer price index) in order to calculate the rate of inflation</a:t>
            </a:r>
          </a:p>
          <a:p>
            <a:pPr marL="82550" indent="0">
              <a:buNone/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4445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0F18E-3859-4476-A024-6257FC743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EA1D65C5-F055-41EE-8025-617770869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1086" y="2114535"/>
            <a:ext cx="7499350" cy="2562661"/>
          </a:xfrm>
        </p:spPr>
        <p:txBody>
          <a:bodyPr/>
          <a:lstStyle/>
          <a:p>
            <a:pPr marL="82550" indent="0">
              <a:buNone/>
            </a:pPr>
            <a:r>
              <a:rPr lang="en-US" altLang="en-US" dirty="0"/>
              <a:t>1977= 1035</a:t>
            </a:r>
          </a:p>
          <a:p>
            <a:pPr marL="82550" indent="0">
              <a:buNone/>
            </a:pPr>
            <a:r>
              <a:rPr lang="en-US" altLang="en-US" dirty="0"/>
              <a:t>2015= 1195</a:t>
            </a:r>
          </a:p>
          <a:p>
            <a:pPr marL="82550" indent="0">
              <a:buNone/>
            </a:pPr>
            <a:endParaRPr lang="en-US" altLang="en-US" dirty="0"/>
          </a:p>
          <a:p>
            <a:pPr marL="82550" indent="0">
              <a:buNone/>
            </a:pPr>
            <a:r>
              <a:rPr lang="en-US" altLang="en-US" dirty="0"/>
              <a:t>CPI=</a:t>
            </a:r>
          </a:p>
          <a:p>
            <a:pPr marL="82550" indent="0">
              <a:buNone/>
            </a:pPr>
            <a:r>
              <a:rPr lang="en-US" altLang="en-US" dirty="0"/>
              <a:t>Inflation Rate=</a:t>
            </a:r>
          </a:p>
        </p:txBody>
      </p:sp>
    </p:spTree>
    <p:extLst>
      <p:ext uri="{BB962C8B-B14F-4D97-AF65-F5344CB8AC3E}">
        <p14:creationId xmlns:p14="http://schemas.microsoft.com/office/powerpoint/2010/main" val="2959237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80F57-3556-4C57-BE35-28FDD71C1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2159D3C4-7ABF-4F2F-9E5E-BE1A71CB7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2013= 1365</a:t>
            </a:r>
          </a:p>
          <a:p>
            <a:r>
              <a:rPr lang="en-US" altLang="en-US" dirty="0"/>
              <a:t>2015= 1360</a:t>
            </a:r>
          </a:p>
          <a:p>
            <a:endParaRPr lang="en-US" altLang="en-US" dirty="0"/>
          </a:p>
          <a:p>
            <a:r>
              <a:rPr lang="en-US" altLang="en-US" dirty="0"/>
              <a:t>CPI=</a:t>
            </a:r>
          </a:p>
          <a:p>
            <a:r>
              <a:rPr lang="en-US" altLang="en-US" dirty="0"/>
              <a:t>Inflation Rate=</a:t>
            </a:r>
          </a:p>
        </p:txBody>
      </p:sp>
    </p:spTree>
    <p:extLst>
      <p:ext uri="{BB962C8B-B14F-4D97-AF65-F5344CB8AC3E}">
        <p14:creationId xmlns:p14="http://schemas.microsoft.com/office/powerpoint/2010/main" val="3268656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51C7C-1558-48D5-A8C7-529159BE4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Definitions 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E7B98114-B9C0-4CAC-B4D7-5857C5B0D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Inflation = average prices are increasing</a:t>
            </a:r>
          </a:p>
          <a:p>
            <a:pPr lvl="1"/>
            <a:r>
              <a:rPr lang="en-US" altLang="en-US"/>
              <a:t>Goods and services become too expensive</a:t>
            </a:r>
          </a:p>
          <a:p>
            <a:r>
              <a:rPr lang="en-US" altLang="en-US"/>
              <a:t>Deflation = average prices are decreasing</a:t>
            </a:r>
          </a:p>
          <a:p>
            <a:pPr lvl="1"/>
            <a:r>
              <a:rPr lang="en-US" altLang="en-US"/>
              <a:t>Producers aren’t making as much profit</a:t>
            </a:r>
          </a:p>
          <a:p>
            <a:r>
              <a:rPr lang="en-US" altLang="en-US"/>
              <a:t>Stagflation= prices and unemployment are rising simultaneously</a:t>
            </a:r>
          </a:p>
          <a:p>
            <a:pPr lvl="1"/>
            <a:r>
              <a:rPr lang="en-US" altLang="en-US"/>
              <a:t>Double economic nightmare as goods cost more and more people are out of work</a:t>
            </a:r>
          </a:p>
          <a:p>
            <a:r>
              <a:rPr lang="en-US" altLang="en-US"/>
              <a:t>Hyperinflation=extreme rise in prices</a:t>
            </a:r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80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CABFB-D623-4535-9EE1-3D7F0BCC6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Hyperinflation Examples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9B405-4E6D-4E96-9618-B1F714D73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Germany</a:t>
            </a:r>
            <a:r>
              <a:rPr lang="en-US" dirty="0"/>
              <a:t> (1923)  29,500 % inflation rate ; prices doubling every 3.7 days </a:t>
            </a:r>
          </a:p>
          <a:p>
            <a:r>
              <a:rPr lang="en-US" b="1" dirty="0"/>
              <a:t>Zimbabwe</a:t>
            </a:r>
            <a:r>
              <a:rPr lang="en-US" dirty="0"/>
              <a:t> (2008)- 79 billion %  Loaf of bread cost 35 million </a:t>
            </a:r>
          </a:p>
          <a:p>
            <a:r>
              <a:rPr lang="en-US" b="1" dirty="0"/>
              <a:t>Hungary</a:t>
            </a:r>
            <a:r>
              <a:rPr lang="en-US" dirty="0"/>
              <a:t> 1946 – 13.6 quadrillion prices doubled every 15 hours </a:t>
            </a:r>
          </a:p>
          <a:p>
            <a:r>
              <a:rPr lang="en-US" b="1" dirty="0"/>
              <a:t>Venezuela-</a:t>
            </a:r>
            <a:r>
              <a:rPr lang="en-US" dirty="0"/>
              <a:t> current almost 1 million percent . Prices doubling every few weeks 20 Million bolivars for fast food meal</a:t>
            </a:r>
          </a:p>
          <a:p>
            <a:pPr marL="0" indent="0">
              <a:buNone/>
            </a:pPr>
            <a:r>
              <a:rPr lang="en-US" dirty="0"/>
              <a:t> For one dozen eggs in Venezuela; You can buy 101 dozen eggs in the U.S. for the same price </a:t>
            </a:r>
          </a:p>
          <a:p>
            <a:pPr marL="0" indent="0">
              <a:buNone/>
            </a:pPr>
            <a:r>
              <a:rPr lang="en-US" dirty="0"/>
              <a:t>Minimum wage equal to around $1.61USD </a:t>
            </a:r>
          </a:p>
        </p:txBody>
      </p:sp>
    </p:spTree>
    <p:extLst>
      <p:ext uri="{BB962C8B-B14F-4D97-AF65-F5344CB8AC3E}">
        <p14:creationId xmlns:p14="http://schemas.microsoft.com/office/powerpoint/2010/main" val="1580372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AEB3E-350C-4D5D-8772-3CDE7304B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Inflation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822D808F-FE87-4CDD-8061-012503BEF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Inflation affects people’s </a:t>
            </a:r>
            <a:r>
              <a:rPr lang="en-US" altLang="en-US" b="1" dirty="0">
                <a:solidFill>
                  <a:srgbClr val="FF0000"/>
                </a:solidFill>
              </a:rPr>
              <a:t>purchasing power</a:t>
            </a:r>
          </a:p>
          <a:p>
            <a:pPr lvl="1" eaLnBrk="1" hangingPunct="1"/>
            <a:r>
              <a:rPr lang="en-US" altLang="en-US" dirty="0"/>
              <a:t>People on fixed income are hurt most</a:t>
            </a:r>
          </a:p>
          <a:p>
            <a:pPr lvl="1" eaLnBrk="1" hangingPunct="1"/>
            <a:r>
              <a:rPr lang="en-US" altLang="en-US" dirty="0"/>
              <a:t>Workers who receive cost-of-living increases (COLA’s) aren’t</a:t>
            </a:r>
          </a:p>
          <a:p>
            <a:r>
              <a:rPr lang="en-US" dirty="0"/>
              <a:t>When making loans at </a:t>
            </a:r>
            <a:r>
              <a:rPr lang="en-US" b="1" dirty="0"/>
              <a:t>fixed rates</a:t>
            </a:r>
            <a:r>
              <a:rPr lang="en-US" dirty="0"/>
              <a:t>, an unanticipated rise in price level by more than the lender anticipated </a:t>
            </a:r>
            <a:r>
              <a:rPr lang="en-US" b="1" dirty="0"/>
              <a:t>hurts the lender </a:t>
            </a:r>
            <a:r>
              <a:rPr lang="en-US" dirty="0"/>
              <a:t>since the money repaid will have </a:t>
            </a:r>
            <a:r>
              <a:rPr lang="en-US" b="1" dirty="0"/>
              <a:t>less purchasing </a:t>
            </a:r>
            <a:r>
              <a:rPr lang="en-US" dirty="0"/>
              <a:t>power.</a:t>
            </a:r>
          </a:p>
          <a:p>
            <a:r>
              <a:rPr lang="en-US" b="1" dirty="0"/>
              <a:t>Borrowers</a:t>
            </a:r>
            <a:r>
              <a:rPr lang="en-US" dirty="0"/>
              <a:t> who borrow at fixed rates will </a:t>
            </a:r>
            <a:r>
              <a:rPr lang="en-US" b="1" dirty="0"/>
              <a:t>benefit</a:t>
            </a:r>
            <a:r>
              <a:rPr lang="en-US" dirty="0"/>
              <a:t> from </a:t>
            </a:r>
            <a:r>
              <a:rPr lang="en-US" b="1" dirty="0"/>
              <a:t>unanticipated</a:t>
            </a:r>
            <a:r>
              <a:rPr lang="en-US" dirty="0"/>
              <a:t> </a:t>
            </a:r>
            <a:r>
              <a:rPr lang="en-US" b="1" dirty="0"/>
              <a:t>inflation</a:t>
            </a:r>
            <a:r>
              <a:rPr lang="en-US" dirty="0"/>
              <a:t>. Their interest </a:t>
            </a:r>
            <a:r>
              <a:rPr lang="en-US" b="1" dirty="0"/>
              <a:t>rates remain stable </a:t>
            </a:r>
            <a:r>
              <a:rPr lang="en-US" dirty="0"/>
              <a:t>as price rise and they pay back their loan with money that has less purchasing power than the money they borrowed.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3257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4813F-4D4A-4738-913A-622BE06CB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Consumer Price Index 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017AD397-42A1-47E4-9007-3E070340A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1530" y="1955576"/>
            <a:ext cx="7867650" cy="2895600"/>
          </a:xfrm>
        </p:spPr>
        <p:txBody>
          <a:bodyPr>
            <a:normAutofit/>
          </a:bodyPr>
          <a:lstStyle/>
          <a:p>
            <a:r>
              <a:rPr lang="en-US" dirty="0"/>
              <a:t>CPI measures the price change of a selected group of consumer goods and services overtime. </a:t>
            </a:r>
          </a:p>
          <a:p>
            <a:r>
              <a:rPr lang="en-US" dirty="0"/>
              <a:t>Thousands of goods and services are selected and placed in what is called a “</a:t>
            </a:r>
            <a:r>
              <a:rPr lang="en-US" b="1" dirty="0"/>
              <a:t>market basket</a:t>
            </a:r>
            <a:r>
              <a:rPr lang="en-US" dirty="0"/>
              <a:t>.”</a:t>
            </a:r>
          </a:p>
          <a:p>
            <a:r>
              <a:rPr lang="en-US" dirty="0"/>
              <a:t>Each month the “</a:t>
            </a:r>
            <a:r>
              <a:rPr lang="en-US" b="1" dirty="0"/>
              <a:t>market basket</a:t>
            </a:r>
            <a:r>
              <a:rPr lang="en-US" dirty="0"/>
              <a:t>” is checked to see if the overall price of the basket has increased or decreased.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2C6358-9C1C-4605-A8CB-21020A8F9F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24" t="3950" r="2232" b="6145"/>
          <a:stretch/>
        </p:blipFill>
        <p:spPr>
          <a:xfrm>
            <a:off x="6855556" y="4556489"/>
            <a:ext cx="3757002" cy="172469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36E129-ADCE-40D1-843C-A6196D4F59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46" t="11907" r="1809" b="7535"/>
          <a:stretch/>
        </p:blipFill>
        <p:spPr>
          <a:xfrm>
            <a:off x="1016334" y="4750698"/>
            <a:ext cx="3630564" cy="172469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13610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6C52A2DE-1DA7-47C6-AB70-E197867087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CPI and Inflation 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84C74AB-FC91-40DD-B8E8-3BB7B6E8D7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2110" y="2145738"/>
            <a:ext cx="10268119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CPI is calculated by looking at a base year’s prices and comparing to current year’s prices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CPI = </a:t>
            </a:r>
            <a:r>
              <a:rPr lang="en-US" altLang="en-US" u="sng" dirty="0"/>
              <a:t>cost of market basket in year looking for</a:t>
            </a:r>
            <a:r>
              <a:rPr lang="en-US" altLang="en-US" dirty="0"/>
              <a:t>	x100  = CPI for year look for   	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        cost of market basket from base year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CPI =  </a:t>
            </a:r>
            <a:r>
              <a:rPr lang="en-US" altLang="en-US" u="sng" dirty="0"/>
              <a:t>1000</a:t>
            </a:r>
            <a:r>
              <a:rPr lang="en-US" altLang="en-US" dirty="0"/>
              <a:t>    =  1.04  x 100 = </a:t>
            </a:r>
            <a:r>
              <a:rPr lang="en-US" altLang="en-US" b="1" dirty="0"/>
              <a:t>104 (CPI) </a:t>
            </a:r>
            <a:r>
              <a:rPr lang="en-US" altLang="en-US" dirty="0"/>
              <a:t>		     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         960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/>
              <a:t>To figure out inflation between the two years-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100(base always 100)  To 104 (CPI) = 4% increase = 4% Inflation</a:t>
            </a:r>
            <a:endParaRPr lang="en-US" altLang="en-US" u="sng" dirty="0"/>
          </a:p>
        </p:txBody>
      </p:sp>
    </p:spTree>
    <p:extLst>
      <p:ext uri="{BB962C8B-B14F-4D97-AF65-F5344CB8AC3E}">
        <p14:creationId xmlns:p14="http://schemas.microsoft.com/office/powerpoint/2010/main" val="229841748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65C68-B8EA-4334-AEC2-6837742E4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Fred CPI Statistics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39952-673F-4EA2-A9A5-EFFD3C1AA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https://fred.stlouisfed.org/series/CPIAUCSL</a:t>
            </a:r>
          </a:p>
        </p:txBody>
      </p:sp>
    </p:spTree>
    <p:extLst>
      <p:ext uri="{BB962C8B-B14F-4D97-AF65-F5344CB8AC3E}">
        <p14:creationId xmlns:p14="http://schemas.microsoft.com/office/powerpoint/2010/main" val="1538048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D1D10-4E4C-4F6F-AD2B-4CB252F8B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Practice 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ECBA4D3E-30A5-4031-8982-60CF9022A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2010= $1455</a:t>
            </a:r>
          </a:p>
          <a:p>
            <a:r>
              <a:rPr lang="en-US" altLang="en-US" dirty="0"/>
              <a:t>2015= $1600</a:t>
            </a:r>
          </a:p>
          <a:p>
            <a:endParaRPr lang="en-US" altLang="en-US" dirty="0"/>
          </a:p>
          <a:p>
            <a:r>
              <a:rPr lang="en-US" altLang="en-US" dirty="0"/>
              <a:t>CPI=</a:t>
            </a:r>
          </a:p>
          <a:p>
            <a:r>
              <a:rPr lang="en-US" altLang="en-US" dirty="0"/>
              <a:t>Inflation Rate=</a:t>
            </a:r>
          </a:p>
        </p:txBody>
      </p:sp>
    </p:spTree>
    <p:extLst>
      <p:ext uri="{BB962C8B-B14F-4D97-AF65-F5344CB8AC3E}">
        <p14:creationId xmlns:p14="http://schemas.microsoft.com/office/powerpoint/2010/main" val="208785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57CA3-E307-4E4B-AE1A-3FC875613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Practice 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548377EC-F1D7-460F-A929-CB5E7D9DC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1960= 710</a:t>
            </a:r>
          </a:p>
          <a:p>
            <a:r>
              <a:rPr lang="en-US" altLang="en-US" dirty="0"/>
              <a:t>2000= 1145</a:t>
            </a:r>
          </a:p>
          <a:p>
            <a:endParaRPr lang="en-US" altLang="en-US" dirty="0"/>
          </a:p>
          <a:p>
            <a:r>
              <a:rPr lang="en-US" altLang="en-US" dirty="0"/>
              <a:t>CPI=</a:t>
            </a:r>
          </a:p>
          <a:p>
            <a:r>
              <a:rPr lang="en-US" altLang="en-US" dirty="0"/>
              <a:t>Inflation Rate=</a:t>
            </a:r>
          </a:p>
        </p:txBody>
      </p:sp>
    </p:spTree>
    <p:extLst>
      <p:ext uri="{BB962C8B-B14F-4D97-AF65-F5344CB8AC3E}">
        <p14:creationId xmlns:p14="http://schemas.microsoft.com/office/powerpoint/2010/main" val="386502941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409</Words>
  <Application>Microsoft Office PowerPoint</Application>
  <PresentationFormat>Widescreen</PresentationFormat>
  <Paragraphs>65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Gill Sans MT</vt:lpstr>
      <vt:lpstr>Tahoma</vt:lpstr>
      <vt:lpstr>Wingdings</vt:lpstr>
      <vt:lpstr>Gallery</vt:lpstr>
      <vt:lpstr>Inflation and CPI</vt:lpstr>
      <vt:lpstr>Definitions </vt:lpstr>
      <vt:lpstr>Hyperinflation Examples </vt:lpstr>
      <vt:lpstr>Inflation</vt:lpstr>
      <vt:lpstr>Consumer Price Index </vt:lpstr>
      <vt:lpstr>CPI and Inflation </vt:lpstr>
      <vt:lpstr>Fred CPI Statistics </vt:lpstr>
      <vt:lpstr>Practice </vt:lpstr>
      <vt:lpstr>Practice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Inflation and CPI</dc:title>
  <dc:creator>Samer Kaddah</dc:creator>
  <cp:lastModifiedBy>Dennis Roberts</cp:lastModifiedBy>
  <cp:revision>1</cp:revision>
  <dcterms:created xsi:type="dcterms:W3CDTF">2018-10-04T20:14:56Z</dcterms:created>
  <dcterms:modified xsi:type="dcterms:W3CDTF">2018-10-05T19:23:10Z</dcterms:modified>
</cp:coreProperties>
</file>