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AD767-F2CB-4264-B7F5-D544189556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B5E63-32CC-4484-A316-C3C48A5228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E5BF-EAB3-4150-A934-22D3A4918037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5CFF9-B3C0-4410-878B-27F51BBA72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5E027-3F6F-4AE9-B8C0-098D1D7C0C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02549-F171-4F28-BC53-2E1EE79C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1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1CD61-164F-4C37-8A7C-A36DA0B27F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Free Trade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6B2F2-20BE-4123-A0BF-2303646B12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1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9676-F171-48EC-BCFC-9F3B7506A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For Free Trade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8A638-91F0-4ADF-8ECF-9EA67BC81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49" y="2638044"/>
            <a:ext cx="10944225" cy="3101983"/>
          </a:xfrm>
        </p:spPr>
        <p:txBody>
          <a:bodyPr>
            <a:normAutofit/>
          </a:bodyPr>
          <a:lstStyle/>
          <a:p>
            <a:r>
              <a:rPr lang="en-US" sz="2800" dirty="0"/>
              <a:t>Free trade increases competition, which reduces costs for buyers and improves quality of goods. </a:t>
            </a:r>
          </a:p>
          <a:p>
            <a:r>
              <a:rPr lang="en-US" sz="2800" dirty="0"/>
              <a:t>Free trade allows for domestic goods to be sold all over the world and protects export industries. </a:t>
            </a:r>
          </a:p>
          <a:p>
            <a:r>
              <a:rPr lang="en-US" sz="2800" dirty="0"/>
              <a:t>Free trade allows the country to exercise comparative advantage through specialization.</a:t>
            </a:r>
          </a:p>
        </p:txBody>
      </p:sp>
    </p:spTree>
    <p:extLst>
      <p:ext uri="{BB962C8B-B14F-4D97-AF65-F5344CB8AC3E}">
        <p14:creationId xmlns:p14="http://schemas.microsoft.com/office/powerpoint/2010/main" val="47428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4B5C5-DD12-47D1-AC53-A511FE177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Against Free trade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98D53-39EA-43A1-B523-C112101D1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060" y="2714244"/>
            <a:ext cx="11170539" cy="4143756"/>
          </a:xfrm>
        </p:spPr>
        <p:txBody>
          <a:bodyPr>
            <a:normAutofit/>
          </a:bodyPr>
          <a:lstStyle/>
          <a:p>
            <a:r>
              <a:rPr lang="en-US" sz="2800" dirty="0"/>
              <a:t>1. Protecting infant industries – markets in need of time to develop before competing against foreign rivals </a:t>
            </a:r>
          </a:p>
          <a:p>
            <a:r>
              <a:rPr lang="en-US" sz="2800" dirty="0"/>
              <a:t>2. Protecting national security</a:t>
            </a:r>
          </a:p>
          <a:p>
            <a:r>
              <a:rPr lang="en-US" sz="2800" dirty="0"/>
              <a:t> 3. Protecting domestic employment</a:t>
            </a:r>
          </a:p>
          <a:p>
            <a:r>
              <a:rPr lang="en-US" sz="2800" dirty="0"/>
              <a:t> 4. Protecting workers in developing countries from unfair labor practices </a:t>
            </a:r>
          </a:p>
          <a:p>
            <a:r>
              <a:rPr lang="en-US" sz="2800" dirty="0"/>
              <a:t>5. Protecting the environment in developing countries</a:t>
            </a:r>
          </a:p>
        </p:txBody>
      </p:sp>
    </p:spTree>
    <p:extLst>
      <p:ext uri="{BB962C8B-B14F-4D97-AF65-F5344CB8AC3E}">
        <p14:creationId xmlns:p14="http://schemas.microsoft.com/office/powerpoint/2010/main" val="364109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F803A-C467-4026-874A-0566DCA789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Exchange Rates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D0619-C51C-4384-A3ED-5F2F1A6D5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6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4D76A-5259-4672-B8AB-BBEC224B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rate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83751-CF49-45EA-BF31-73B0ACCC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2638044"/>
            <a:ext cx="11391900" cy="4324731"/>
          </a:xfrm>
        </p:spPr>
        <p:txBody>
          <a:bodyPr>
            <a:normAutofit/>
          </a:bodyPr>
          <a:lstStyle/>
          <a:p>
            <a:r>
              <a:rPr lang="en-US" sz="3200" dirty="0"/>
              <a:t>An Exchange Rate refers to the price of one country’s currency express in terms of another country’s currency</a:t>
            </a:r>
          </a:p>
          <a:p>
            <a:endParaRPr lang="en-US" sz="3200" dirty="0"/>
          </a:p>
          <a:p>
            <a:r>
              <a:rPr lang="en-US" sz="3200" dirty="0"/>
              <a:t>For example, $1 USD = .88 Euro or 1 Euro = $1.13USD </a:t>
            </a:r>
          </a:p>
        </p:txBody>
      </p:sp>
    </p:spTree>
    <p:extLst>
      <p:ext uri="{BB962C8B-B14F-4D97-AF65-F5344CB8AC3E}">
        <p14:creationId xmlns:p14="http://schemas.microsoft.com/office/powerpoint/2010/main" val="349776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A5A6E-C0B5-4414-ACEF-5F40D411A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641" y="224588"/>
            <a:ext cx="7729728" cy="470737"/>
          </a:xfrm>
        </p:spPr>
        <p:txBody>
          <a:bodyPr>
            <a:normAutofit fontScale="90000"/>
          </a:bodyPr>
          <a:lstStyle/>
          <a:p>
            <a:r>
              <a:rPr lang="en-US" dirty="0"/>
              <a:t>Reading an Exchange table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3FC8C1-A71F-4E87-9869-CDD076CB06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799555"/>
              </p:ext>
            </p:extLst>
          </p:nvPr>
        </p:nvGraphicFramePr>
        <p:xfrm>
          <a:off x="288759" y="851333"/>
          <a:ext cx="11614482" cy="4307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146">
                  <a:extLst>
                    <a:ext uri="{9D8B030D-6E8A-4147-A177-3AD203B41FA5}">
                      <a16:colId xmlns:a16="http://schemas.microsoft.com/office/drawing/2014/main" val="2365081464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val="1041489567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val="702359057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val="1656571319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val="1192576230"/>
                    </a:ext>
                  </a:extLst>
                </a:gridCol>
              </a:tblGrid>
              <a:tr h="10874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US Dollar $1 =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Mexican Peso $1MP =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EURO €1 =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Chinese Yuan ¥1 =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1270030"/>
                  </a:ext>
                </a:extLst>
              </a:tr>
              <a:tr h="804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US Dollar $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$0.077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$1.36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$0.16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465635"/>
                  </a:ext>
                </a:extLst>
              </a:tr>
              <a:tr h="804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Mexican Peso $MP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$13.06MP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$1MP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$17.71MP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$2.10MP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5020495"/>
                  </a:ext>
                </a:extLst>
              </a:tr>
              <a:tr h="804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EURO €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0.74€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0.056€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1€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0.12€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7018556"/>
                  </a:ext>
                </a:extLst>
              </a:tr>
              <a:tr h="804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Chinese Yuan ¥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6.23¥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0.48¥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8.45¥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1¥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36198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8287E2-AF78-4C08-8B9E-D63D98A55460}"/>
              </a:ext>
            </a:extLst>
          </p:cNvPr>
          <p:cNvSpPr txBox="1"/>
          <p:nvPr/>
        </p:nvSpPr>
        <p:spPr>
          <a:xfrm>
            <a:off x="1435768" y="5158640"/>
            <a:ext cx="97054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Always read </a:t>
            </a:r>
            <a:r>
              <a:rPr lang="en-US" b="1" i="1" dirty="0"/>
              <a:t>down</a:t>
            </a:r>
            <a:r>
              <a:rPr lang="en-US" i="1" dirty="0"/>
              <a:t> the list. Example: $1 = $13.06MP or .74€ or 6.23¥</a:t>
            </a:r>
          </a:p>
          <a:p>
            <a:r>
              <a:rPr lang="en-US" i="1" dirty="0"/>
              <a:t>If a currency is </a:t>
            </a:r>
            <a:r>
              <a:rPr lang="en-US" b="1" i="1" dirty="0"/>
              <a:t>strong</a:t>
            </a:r>
            <a:r>
              <a:rPr lang="en-US" i="1" dirty="0"/>
              <a:t>, when they give 1 of theirs, they will get </a:t>
            </a:r>
            <a:r>
              <a:rPr lang="en-US" b="1" i="1" dirty="0"/>
              <a:t>MORE THAN</a:t>
            </a:r>
            <a:r>
              <a:rPr lang="en-US" i="1" dirty="0"/>
              <a:t> 1 in return. </a:t>
            </a:r>
            <a:endParaRPr lang="en-US" dirty="0"/>
          </a:p>
          <a:p>
            <a:r>
              <a:rPr lang="en-US" i="1" dirty="0"/>
              <a:t>If a currency is </a:t>
            </a:r>
            <a:r>
              <a:rPr lang="en-US" b="1" i="1" dirty="0"/>
              <a:t>weak</a:t>
            </a:r>
            <a:r>
              <a:rPr lang="en-US" i="1" dirty="0"/>
              <a:t>, when they give 1 of theirs, they will get </a:t>
            </a:r>
            <a:r>
              <a:rPr lang="en-US" b="1" i="1" dirty="0"/>
              <a:t>LESS THAN</a:t>
            </a:r>
            <a:r>
              <a:rPr lang="en-US" i="1" dirty="0"/>
              <a:t> 1 in return. </a:t>
            </a:r>
          </a:p>
          <a:p>
            <a:endParaRPr lang="en-US" dirty="0"/>
          </a:p>
          <a:p>
            <a:r>
              <a:rPr lang="en-US" dirty="0"/>
              <a:t>Minji travels from China to Spain. She brings 1000¥ with her. How many Euros will she get in exchange?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6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DA94E-DAD2-4A04-9C53-9542CC3A3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78917"/>
            <a:ext cx="7729728" cy="1188720"/>
          </a:xfrm>
        </p:spPr>
        <p:txBody>
          <a:bodyPr/>
          <a:lstStyle/>
          <a:p>
            <a:r>
              <a:rPr lang="en-US" dirty="0"/>
              <a:t>Supply and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9CD27-E7A1-4DB7-A480-2A1CF49C4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49" y="2241804"/>
            <a:ext cx="11706225" cy="3101983"/>
          </a:xfrm>
        </p:spPr>
        <p:txBody>
          <a:bodyPr>
            <a:normAutofit/>
          </a:bodyPr>
          <a:lstStyle/>
          <a:p>
            <a:r>
              <a:rPr lang="en-US" sz="2800" dirty="0"/>
              <a:t>Most exchange rates between currencies fluctuate based on supply and demand.</a:t>
            </a:r>
          </a:p>
          <a:p>
            <a:r>
              <a:rPr lang="en-US" sz="2800" b="1" dirty="0"/>
              <a:t>Appreciation</a:t>
            </a:r>
            <a:r>
              <a:rPr lang="en-US" sz="2800" dirty="0"/>
              <a:t> refers to an increase in the value of a currency relative to another. </a:t>
            </a:r>
          </a:p>
          <a:p>
            <a:r>
              <a:rPr lang="en-US" sz="2800" b="1" dirty="0"/>
              <a:t>Depreciation</a:t>
            </a:r>
            <a:r>
              <a:rPr lang="en-US" sz="2800" dirty="0"/>
              <a:t> refers to a decrease in value of one currency relative to the other.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C3478C-CAFC-4A53-BBFD-DB01D95D3A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00" t="43111" r="28083" b="28445"/>
          <a:stretch/>
        </p:blipFill>
        <p:spPr>
          <a:xfrm>
            <a:off x="3392170" y="4832985"/>
            <a:ext cx="559816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12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A336B-991B-4309-80AB-A8B6CA682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8125" y="3143250"/>
            <a:ext cx="5598795" cy="371475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When a currency appreciates it gains value and those with the money can buy more.</a:t>
            </a:r>
          </a:p>
          <a:p>
            <a:r>
              <a:rPr lang="en-US" sz="2400" b="1" dirty="0"/>
              <a:t>Who wins?- </a:t>
            </a:r>
            <a:r>
              <a:rPr lang="en-US" sz="2400" dirty="0"/>
              <a:t>good for domestic consumers (they can buy more foreign goods (foreign goods are now cheaper) = imports rise)</a:t>
            </a:r>
          </a:p>
          <a:p>
            <a:r>
              <a:rPr lang="en-US" sz="2400" b="1" dirty="0"/>
              <a:t>Who loses?- </a:t>
            </a:r>
            <a:r>
              <a:rPr lang="en-US" sz="2400" dirty="0"/>
              <a:t>bad for domestic producers (foreign consumers will not buy as much = exports fall)</a:t>
            </a:r>
          </a:p>
          <a:p>
            <a:endParaRPr lang="en-US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5106EC-614D-4B30-BDAE-AF53F1581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5" y="3143250"/>
            <a:ext cx="5710809" cy="363855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currency can </a:t>
            </a:r>
            <a:r>
              <a:rPr lang="en-US" sz="2400" b="1" dirty="0"/>
              <a:t>depreciate</a:t>
            </a:r>
            <a:r>
              <a:rPr lang="en-US" sz="2400" dirty="0"/>
              <a:t> which means it gets weaker compared to other currencies. </a:t>
            </a:r>
          </a:p>
          <a:p>
            <a:r>
              <a:rPr lang="en-US" sz="2400" b="1" dirty="0"/>
              <a:t>Who wins?-</a:t>
            </a:r>
            <a:r>
              <a:rPr lang="en-US" sz="2400" dirty="0"/>
              <a:t>good for domestic producers (foreign consumers will buy more = exports rise)</a:t>
            </a:r>
          </a:p>
          <a:p>
            <a:r>
              <a:rPr lang="en-US" sz="2400" b="1" dirty="0"/>
              <a:t>Who loses?- </a:t>
            </a:r>
            <a:r>
              <a:rPr lang="en-US" sz="2400" dirty="0"/>
              <a:t>bad for domestic producers (they can’t but as many foreign goods (too expensive) = imports fall)</a:t>
            </a:r>
          </a:p>
          <a:p>
            <a:endParaRPr lang="en-US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E18C4E-8F55-45EA-81ED-E666A8EDE7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When it Depreciates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720BED-390D-4D14-B62E-FEC5ECC1C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benefits and who loses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BD02E8-27D7-45BD-8D41-4428C8EE0A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it Appreciates </a:t>
            </a:r>
          </a:p>
        </p:txBody>
      </p:sp>
    </p:spTree>
    <p:extLst>
      <p:ext uri="{BB962C8B-B14F-4D97-AF65-F5344CB8AC3E}">
        <p14:creationId xmlns:p14="http://schemas.microsoft.com/office/powerpoint/2010/main" val="192018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E8A0-B147-45E6-B795-6B36F7C9C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6756"/>
            <a:ext cx="7729728" cy="1188720"/>
          </a:xfrm>
        </p:spPr>
        <p:txBody>
          <a:bodyPr/>
          <a:lstStyle/>
          <a:p>
            <a:r>
              <a:rPr lang="en-US" dirty="0"/>
              <a:t>Who wins ? Who loses?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7F478-4B0D-4304-BF21-14A9FCB3B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1624022"/>
            <a:ext cx="11793955" cy="5233978"/>
          </a:xfrm>
        </p:spPr>
        <p:txBody>
          <a:bodyPr>
            <a:noAutofit/>
          </a:bodyPr>
          <a:lstStyle/>
          <a:p>
            <a:r>
              <a:rPr lang="en-US" sz="2400" b="1" dirty="0"/>
              <a:t>Example– U.S. (USD) and Japan (Yen) </a:t>
            </a:r>
          </a:p>
          <a:p>
            <a:r>
              <a:rPr lang="en-US" sz="2400" dirty="0"/>
              <a:t>Japanese Technology  is popular in the U.S. </a:t>
            </a:r>
          </a:p>
          <a:p>
            <a:r>
              <a:rPr lang="en-US" sz="2400" dirty="0"/>
              <a:t>More people demand Japanese Yen to buy Japanese goods </a:t>
            </a:r>
          </a:p>
          <a:p>
            <a:r>
              <a:rPr lang="en-US" sz="2400" dirty="0"/>
              <a:t>Yen appreciates in the foreign exchange market </a:t>
            </a:r>
          </a:p>
          <a:p>
            <a:r>
              <a:rPr lang="en-US" sz="2400" dirty="0"/>
              <a:t>Makes Japanese goods more expense for U.S. consumers and Japanese Exports to the U.S. decrease. </a:t>
            </a:r>
          </a:p>
          <a:p>
            <a:r>
              <a:rPr lang="en-US" sz="2400" dirty="0"/>
              <a:t>Higher Yen value means Japanese can import more goods more cheaply from the U.S.</a:t>
            </a:r>
          </a:p>
          <a:p>
            <a:endParaRPr lang="en-US" sz="2400" b="1" dirty="0"/>
          </a:p>
          <a:p>
            <a:r>
              <a:rPr lang="en-US" sz="2400" b="1" dirty="0"/>
              <a:t>Losers- Japanese exporters; U.S. tourists visiting Japan </a:t>
            </a:r>
          </a:p>
          <a:p>
            <a:r>
              <a:rPr lang="en-US" sz="2400" b="1" dirty="0"/>
              <a:t>Winners- U.S. exporters; Japanese tourists to the U.S. </a:t>
            </a:r>
          </a:p>
        </p:txBody>
      </p:sp>
    </p:spTree>
    <p:extLst>
      <p:ext uri="{BB962C8B-B14F-4D97-AF65-F5344CB8AC3E}">
        <p14:creationId xmlns:p14="http://schemas.microsoft.com/office/powerpoint/2010/main" val="262778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120</TotalTime>
  <Words>562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Parcel</vt:lpstr>
      <vt:lpstr>Free Trade </vt:lpstr>
      <vt:lpstr>Arguments For Free Trade </vt:lpstr>
      <vt:lpstr>Arguments Against Free trade </vt:lpstr>
      <vt:lpstr>Exchange Rates </vt:lpstr>
      <vt:lpstr>Exchange rate </vt:lpstr>
      <vt:lpstr>Reading an Exchange table</vt:lpstr>
      <vt:lpstr>Supply and Demand</vt:lpstr>
      <vt:lpstr>Who benefits and who loses </vt:lpstr>
      <vt:lpstr>Who wins ? Who loses?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Trade</dc:title>
  <dc:creator>Samer Kaddah</dc:creator>
  <cp:lastModifiedBy>Dennis Roberts</cp:lastModifiedBy>
  <cp:revision>7</cp:revision>
  <cp:lastPrinted>2018-10-31T11:50:35Z</cp:lastPrinted>
  <dcterms:created xsi:type="dcterms:W3CDTF">2018-10-31T02:06:27Z</dcterms:created>
  <dcterms:modified xsi:type="dcterms:W3CDTF">2018-10-31T18:05:10Z</dcterms:modified>
</cp:coreProperties>
</file>