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743" r:id="rId2"/>
    <p:sldMasterId id="2147483757" r:id="rId3"/>
  </p:sldMasterIdLst>
  <p:notesMasterIdLst>
    <p:notesMasterId r:id="rId65"/>
  </p:notesMasterIdLst>
  <p:handoutMasterIdLst>
    <p:handoutMasterId r:id="rId66"/>
  </p:handoutMasterIdLst>
  <p:sldIdLst>
    <p:sldId id="321" r:id="rId4"/>
    <p:sldId id="256" r:id="rId5"/>
    <p:sldId id="275" r:id="rId6"/>
    <p:sldId id="257" r:id="rId7"/>
    <p:sldId id="274" r:id="rId8"/>
    <p:sldId id="292" r:id="rId9"/>
    <p:sldId id="259" r:id="rId10"/>
    <p:sldId id="279" r:id="rId11"/>
    <p:sldId id="294" r:id="rId12"/>
    <p:sldId id="323" r:id="rId13"/>
    <p:sldId id="291" r:id="rId14"/>
    <p:sldId id="260" r:id="rId15"/>
    <p:sldId id="295" r:id="rId16"/>
    <p:sldId id="296" r:id="rId17"/>
    <p:sldId id="261" r:id="rId18"/>
    <p:sldId id="324" r:id="rId19"/>
    <p:sldId id="311" r:id="rId20"/>
    <p:sldId id="314" r:id="rId21"/>
    <p:sldId id="325" r:id="rId22"/>
    <p:sldId id="326" r:id="rId23"/>
    <p:sldId id="327" r:id="rId24"/>
    <p:sldId id="328" r:id="rId25"/>
    <p:sldId id="312" r:id="rId26"/>
    <p:sldId id="313" r:id="rId27"/>
    <p:sldId id="329" r:id="rId28"/>
    <p:sldId id="331" r:id="rId29"/>
    <p:sldId id="330" r:id="rId30"/>
    <p:sldId id="315" r:id="rId31"/>
    <p:sldId id="316" r:id="rId32"/>
    <p:sldId id="317" r:id="rId33"/>
    <p:sldId id="318" r:id="rId34"/>
    <p:sldId id="319" r:id="rId35"/>
    <p:sldId id="332" r:id="rId36"/>
    <p:sldId id="333" r:id="rId37"/>
    <p:sldId id="262" r:id="rId38"/>
    <p:sldId id="334" r:id="rId39"/>
    <p:sldId id="297" r:id="rId40"/>
    <p:sldId id="298" r:id="rId41"/>
    <p:sldId id="335" r:id="rId42"/>
    <p:sldId id="299" r:id="rId43"/>
    <p:sldId id="300" r:id="rId44"/>
    <p:sldId id="301" r:id="rId45"/>
    <p:sldId id="266" r:id="rId46"/>
    <p:sldId id="268" r:id="rId47"/>
    <p:sldId id="302" r:id="rId48"/>
    <p:sldId id="303" r:id="rId49"/>
    <p:sldId id="304" r:id="rId50"/>
    <p:sldId id="305" r:id="rId51"/>
    <p:sldId id="336" r:id="rId52"/>
    <p:sldId id="309" r:id="rId53"/>
    <p:sldId id="306" r:id="rId54"/>
    <p:sldId id="307" r:id="rId55"/>
    <p:sldId id="337" r:id="rId56"/>
    <p:sldId id="308" r:id="rId57"/>
    <p:sldId id="270" r:id="rId58"/>
    <p:sldId id="271" r:id="rId59"/>
    <p:sldId id="272" r:id="rId60"/>
    <p:sldId id="280" r:id="rId61"/>
    <p:sldId id="267" r:id="rId62"/>
    <p:sldId id="282" r:id="rId63"/>
    <p:sldId id="283" r:id="rId6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67" autoAdjust="0"/>
  </p:normalViewPr>
  <p:slideViewPr>
    <p:cSldViewPr>
      <p:cViewPr varScale="1">
        <p:scale>
          <a:sx n="65" d="100"/>
          <a:sy n="65" d="100"/>
        </p:scale>
        <p:origin x="132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359CD8-A5FC-45D6-B9B9-FCCE76B95C5B}"/>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6084CD6-49C2-428F-BEAF-A99A2C9E56D4}"/>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B24C693F-1AC8-47EA-A181-168A64826856}" type="datetimeFigureOut">
              <a:rPr lang="en-US" smtClean="0"/>
              <a:t>8/13/2018</a:t>
            </a:fld>
            <a:endParaRPr lang="en-US"/>
          </a:p>
        </p:txBody>
      </p:sp>
      <p:sp>
        <p:nvSpPr>
          <p:cNvPr id="4" name="Footer Placeholder 3">
            <a:extLst>
              <a:ext uri="{FF2B5EF4-FFF2-40B4-BE49-F238E27FC236}">
                <a16:creationId xmlns:a16="http://schemas.microsoft.com/office/drawing/2014/main" id="{9D1CC68F-7BE1-41A2-8592-DD5ABC2C21CC}"/>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C30DFD3-08D2-41F2-96D0-810C55CB07EE}"/>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4263331C-B874-4958-B409-D4C2A2281CB6}" type="slidenum">
              <a:rPr lang="en-US" smtClean="0"/>
              <a:t>‹#›</a:t>
            </a:fld>
            <a:endParaRPr lang="en-US"/>
          </a:p>
        </p:txBody>
      </p:sp>
    </p:spTree>
    <p:extLst>
      <p:ext uri="{BB962C8B-B14F-4D97-AF65-F5344CB8AC3E}">
        <p14:creationId xmlns:p14="http://schemas.microsoft.com/office/powerpoint/2010/main" val="4008736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BF351C06-8885-4CF1-9E06-413164EDFA17}" type="datetimeFigureOut">
              <a:rPr lang="en-US" smtClean="0"/>
              <a:t>8/13/2018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F0002726-4379-46EA-B701-96952C7C7253}" type="slidenum">
              <a:rPr lang="en-US" smtClean="0"/>
              <a:t>‹#›</a:t>
            </a:fld>
            <a:endParaRPr lang="en-US"/>
          </a:p>
        </p:txBody>
      </p:sp>
    </p:spTree>
    <p:extLst>
      <p:ext uri="{BB962C8B-B14F-4D97-AF65-F5344CB8AC3E}">
        <p14:creationId xmlns:p14="http://schemas.microsoft.com/office/powerpoint/2010/main" val="14316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0D816DE-E1AC-4C27-AAF0-7FF83B6C0E24}" type="slidenum">
              <a:rPr lang="en-US" altLang="en-US"/>
              <a:pPr fontAlgn="base">
                <a:spcBef>
                  <a:spcPct val="0"/>
                </a:spcBef>
                <a:spcAft>
                  <a:spcPct val="0"/>
                </a:spcAft>
              </a:pPr>
              <a:t>17</a:t>
            </a:fld>
            <a:endParaRPr lang="en-US" altLang="en-US"/>
          </a:p>
        </p:txBody>
      </p:sp>
      <p:sp>
        <p:nvSpPr>
          <p:cNvPr id="77827" name="Rectangle 2"/>
          <p:cNvSpPr>
            <a:spLocks noGrp="1" noRot="1" noChangeAspect="1" noChangeArrowheads="1" noTextEdit="1"/>
          </p:cNvSpPr>
          <p:nvPr>
            <p:ph type="sldImg"/>
          </p:nvPr>
        </p:nvSpPr>
        <p:spPr bwMode="auto">
          <a:xfrm>
            <a:off x="1114425" y="703263"/>
            <a:ext cx="4629150" cy="3473450"/>
          </a:xfrm>
          <a:solidFill>
            <a:srgbClr val="FFFFFF"/>
          </a:solidFill>
          <a:ln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8" name="Rectangle 3"/>
          <p:cNvSpPr>
            <a:spLocks noGrp="1" noChangeAspect="1" noChangeArrowheads="1"/>
          </p:cNvSpPr>
          <p:nvPr>
            <p:ph type="body" idx="1"/>
          </p:nvPr>
        </p:nvSpPr>
        <p:spPr bwMode="auto">
          <a:xfrm>
            <a:off x="914400" y="4415790"/>
            <a:ext cx="5029200" cy="41833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dirty="0">
                <a:latin typeface="Georgia" pitchFamily="18" charset="0"/>
              </a:rPr>
              <a:t>What might be a “cost” of taking a </a:t>
            </a:r>
            <a:r>
              <a:rPr lang="en-US" sz="2400" b="1" dirty="0">
                <a:solidFill>
                  <a:srgbClr val="FF0000"/>
                </a:solidFill>
                <a:latin typeface="Georgia" pitchFamily="18" charset="0"/>
              </a:rPr>
              <a:t>walk in the park?</a:t>
            </a:r>
            <a:r>
              <a:rPr lang="en-US" sz="2000" b="1" dirty="0">
                <a:solidFill>
                  <a:srgbClr val="FF0000"/>
                </a:solidFill>
                <a:latin typeface="Georgia" pitchFamily="18" charset="0"/>
              </a:rPr>
              <a:t>  </a:t>
            </a:r>
          </a:p>
          <a:p>
            <a:pPr>
              <a:spcBef>
                <a:spcPct val="0"/>
              </a:spcBef>
            </a:pPr>
            <a:endParaRPr lang="en-US" altLang="en-US" sz="2400" dirty="0"/>
          </a:p>
        </p:txBody>
      </p:sp>
    </p:spTree>
    <p:extLst>
      <p:ext uri="{BB962C8B-B14F-4D97-AF65-F5344CB8AC3E}">
        <p14:creationId xmlns:p14="http://schemas.microsoft.com/office/powerpoint/2010/main" val="157838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02726-4379-46EA-B701-96952C7C7253}" type="slidenum">
              <a:rPr lang="en-US" smtClean="0"/>
              <a:t>41</a:t>
            </a:fld>
            <a:endParaRPr lang="en-US"/>
          </a:p>
        </p:txBody>
      </p:sp>
    </p:spTree>
    <p:extLst>
      <p:ext uri="{BB962C8B-B14F-4D97-AF65-F5344CB8AC3E}">
        <p14:creationId xmlns:p14="http://schemas.microsoft.com/office/powerpoint/2010/main" val="2820670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02726-4379-46EA-B701-96952C7C7253}" type="slidenum">
              <a:rPr lang="en-US" smtClean="0"/>
              <a:t>46</a:t>
            </a:fld>
            <a:endParaRPr lang="en-US"/>
          </a:p>
        </p:txBody>
      </p:sp>
    </p:spTree>
    <p:extLst>
      <p:ext uri="{BB962C8B-B14F-4D97-AF65-F5344CB8AC3E}">
        <p14:creationId xmlns:p14="http://schemas.microsoft.com/office/powerpoint/2010/main" val="22759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02726-4379-46EA-B701-96952C7C7253}" type="slidenum">
              <a:rPr lang="en-US" smtClean="0"/>
              <a:t>48</a:t>
            </a:fld>
            <a:endParaRPr lang="en-US"/>
          </a:p>
        </p:txBody>
      </p:sp>
    </p:spTree>
    <p:extLst>
      <p:ext uri="{BB962C8B-B14F-4D97-AF65-F5344CB8AC3E}">
        <p14:creationId xmlns:p14="http://schemas.microsoft.com/office/powerpoint/2010/main" val="371335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0838DBB-5990-49BA-85D0-76335C25A784}" type="slidenum">
              <a:rPr lang="en-US" altLang="en-US"/>
              <a:pPr fontAlgn="base">
                <a:spcBef>
                  <a:spcPct val="0"/>
                </a:spcBef>
                <a:spcAft>
                  <a:spcPct val="0"/>
                </a:spcAft>
              </a:pPr>
              <a:t>23</a:t>
            </a:fld>
            <a:endParaRPr lang="en-US" altLang="en-US"/>
          </a:p>
        </p:txBody>
      </p:sp>
      <p:sp>
        <p:nvSpPr>
          <p:cNvPr id="78851" name="Rectangle 2"/>
          <p:cNvSpPr>
            <a:spLocks noChangeArrowheads="1"/>
          </p:cNvSpPr>
          <p:nvPr/>
        </p:nvSpPr>
        <p:spPr bwMode="auto">
          <a:xfrm>
            <a:off x="3884614" y="0"/>
            <a:ext cx="2973387" cy="46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78852" name="Rectangle 3"/>
          <p:cNvSpPr>
            <a:spLocks noChangeArrowheads="1"/>
          </p:cNvSpPr>
          <p:nvPr/>
        </p:nvSpPr>
        <p:spPr bwMode="auto">
          <a:xfrm>
            <a:off x="3884614" y="8829967"/>
            <a:ext cx="2973387" cy="46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9" tIns="0" rIns="19049" bIns="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1000">
                <a:latin typeface="Times New Roman" pitchFamily="18" charset="0"/>
              </a:rPr>
              <a:t>9</a:t>
            </a:r>
          </a:p>
        </p:txBody>
      </p:sp>
      <p:sp>
        <p:nvSpPr>
          <p:cNvPr id="78853" name="Rectangle 4"/>
          <p:cNvSpPr>
            <a:spLocks noChangeArrowheads="1"/>
          </p:cNvSpPr>
          <p:nvPr/>
        </p:nvSpPr>
        <p:spPr bwMode="auto">
          <a:xfrm>
            <a:off x="-1588" y="8829967"/>
            <a:ext cx="2971801" cy="46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78854" name="Rectangle 5"/>
          <p:cNvSpPr>
            <a:spLocks noChangeArrowheads="1"/>
          </p:cNvSpPr>
          <p:nvPr/>
        </p:nvSpPr>
        <p:spPr bwMode="auto">
          <a:xfrm>
            <a:off x="-1588" y="0"/>
            <a:ext cx="2971801" cy="46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78855" name="Rectangle 6"/>
          <p:cNvSpPr>
            <a:spLocks noGrp="1" noRot="1" noChangeAspect="1" noChangeArrowheads="1" noTextEdit="1"/>
          </p:cNvSpPr>
          <p:nvPr>
            <p:ph type="sldImg"/>
          </p:nvPr>
        </p:nvSpPr>
        <p:spPr bwMode="auto">
          <a:xfrm>
            <a:off x="1114425" y="703263"/>
            <a:ext cx="4629150" cy="3473450"/>
          </a:xfrm>
          <a:solidFill>
            <a:srgbClr val="FFFFFF"/>
          </a:solidFill>
          <a:ln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8856" name="Rectangle 7"/>
          <p:cNvSpPr>
            <a:spLocks noGrp="1" noChangeAspect="1" noChangeArrowheads="1"/>
          </p:cNvSpPr>
          <p:nvPr>
            <p:ph type="body" idx="1"/>
          </p:nvPr>
        </p:nvSpPr>
        <p:spPr bwMode="auto">
          <a:xfrm>
            <a:off x="914400" y="4415790"/>
            <a:ext cx="5029200" cy="418338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numCol="1" anchor="t" anchorCtr="0" compatLnSpc="1">
            <a:prstTxWarp prst="textNoShape">
              <a:avLst/>
            </a:prstTxWarp>
          </a:bodyPr>
          <a:lstStyle/>
          <a:p>
            <a:pPr>
              <a:spcBef>
                <a:spcPct val="0"/>
              </a:spcBef>
            </a:pPr>
            <a:endParaRPr lang="en-US" altLang="en-US" sz="2400"/>
          </a:p>
        </p:txBody>
      </p:sp>
    </p:spTree>
    <p:extLst>
      <p:ext uri="{BB962C8B-B14F-4D97-AF65-F5344CB8AC3E}">
        <p14:creationId xmlns:p14="http://schemas.microsoft.com/office/powerpoint/2010/main" val="503554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169F0A2-E6B1-4AB6-A2E8-3F35931C116D}" type="slidenum">
              <a:rPr lang="en-US" altLang="en-US"/>
              <a:pPr fontAlgn="base">
                <a:spcBef>
                  <a:spcPct val="0"/>
                </a:spcBef>
                <a:spcAft>
                  <a:spcPct val="0"/>
                </a:spcAft>
              </a:pPr>
              <a:t>28</a:t>
            </a:fld>
            <a:endParaRPr lang="en-US" altLang="en-US"/>
          </a:p>
        </p:txBody>
      </p:sp>
      <p:sp>
        <p:nvSpPr>
          <p:cNvPr id="80899" name="Rectangle 2"/>
          <p:cNvSpPr>
            <a:spLocks noChangeArrowheads="1"/>
          </p:cNvSpPr>
          <p:nvPr/>
        </p:nvSpPr>
        <p:spPr bwMode="auto">
          <a:xfrm>
            <a:off x="3884614" y="0"/>
            <a:ext cx="2973387" cy="46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80900" name="Rectangle 3"/>
          <p:cNvSpPr>
            <a:spLocks noChangeArrowheads="1"/>
          </p:cNvSpPr>
          <p:nvPr/>
        </p:nvSpPr>
        <p:spPr bwMode="auto">
          <a:xfrm>
            <a:off x="3884614" y="8829967"/>
            <a:ext cx="2973387" cy="46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9" tIns="0" rIns="19049" bIns="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1000">
                <a:latin typeface="Times New Roman" pitchFamily="18" charset="0"/>
              </a:rPr>
              <a:t>14</a:t>
            </a:r>
          </a:p>
        </p:txBody>
      </p:sp>
      <p:sp>
        <p:nvSpPr>
          <p:cNvPr id="80901" name="Rectangle 4"/>
          <p:cNvSpPr>
            <a:spLocks noChangeArrowheads="1"/>
          </p:cNvSpPr>
          <p:nvPr/>
        </p:nvSpPr>
        <p:spPr bwMode="auto">
          <a:xfrm>
            <a:off x="-1588" y="8829967"/>
            <a:ext cx="2971801" cy="46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80902" name="Rectangle 5"/>
          <p:cNvSpPr>
            <a:spLocks noChangeArrowheads="1"/>
          </p:cNvSpPr>
          <p:nvPr/>
        </p:nvSpPr>
        <p:spPr bwMode="auto">
          <a:xfrm>
            <a:off x="-1588" y="0"/>
            <a:ext cx="2971801" cy="46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80903" name="Rectangle 6"/>
          <p:cNvSpPr>
            <a:spLocks noGrp="1" noRot="1" noChangeAspect="1" noChangeArrowheads="1" noTextEdit="1"/>
          </p:cNvSpPr>
          <p:nvPr>
            <p:ph type="sldImg"/>
          </p:nvPr>
        </p:nvSpPr>
        <p:spPr bwMode="auto">
          <a:xfrm>
            <a:off x="1114425" y="703263"/>
            <a:ext cx="4630738" cy="3473450"/>
          </a:xfrm>
          <a:solidFill>
            <a:srgbClr val="FFFFFF"/>
          </a:solidFill>
          <a:ln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4" name="Rectangle 7"/>
          <p:cNvSpPr>
            <a:spLocks noGrp="1" noChangeArrowheads="1"/>
          </p:cNvSpPr>
          <p:nvPr>
            <p:ph type="body" idx="1"/>
          </p:nvPr>
        </p:nvSpPr>
        <p:spPr bwMode="auto">
          <a:xfrm>
            <a:off x="914400" y="4415790"/>
            <a:ext cx="502920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66" tIns="46033" rIns="92066" bIns="46033"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13887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F5F4946-FED7-4039-B62F-21AC5F5BD341}" type="slidenum">
              <a:rPr lang="en-US" altLang="en-US"/>
              <a:pPr fontAlgn="base">
                <a:spcBef>
                  <a:spcPct val="0"/>
                </a:spcBef>
                <a:spcAft>
                  <a:spcPct val="0"/>
                </a:spcAft>
              </a:pPr>
              <a:t>31</a:t>
            </a:fld>
            <a:endParaRPr lang="en-US" altLang="en-US"/>
          </a:p>
        </p:txBody>
      </p:sp>
      <p:sp>
        <p:nvSpPr>
          <p:cNvPr id="81923" name="Rectangle 2"/>
          <p:cNvSpPr>
            <a:spLocks noChangeArrowheads="1"/>
          </p:cNvSpPr>
          <p:nvPr/>
        </p:nvSpPr>
        <p:spPr bwMode="auto">
          <a:xfrm>
            <a:off x="3884614" y="0"/>
            <a:ext cx="2973387" cy="46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81924" name="Rectangle 3"/>
          <p:cNvSpPr>
            <a:spLocks noChangeArrowheads="1"/>
          </p:cNvSpPr>
          <p:nvPr/>
        </p:nvSpPr>
        <p:spPr bwMode="auto">
          <a:xfrm>
            <a:off x="3884614" y="8829967"/>
            <a:ext cx="2973387" cy="46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9" tIns="0" rIns="19049" bIns="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altLang="en-US" sz="1000">
                <a:latin typeface="Times New Roman" pitchFamily="18" charset="0"/>
              </a:rPr>
              <a:t>21</a:t>
            </a:r>
          </a:p>
        </p:txBody>
      </p:sp>
      <p:sp>
        <p:nvSpPr>
          <p:cNvPr id="81925" name="Rectangle 4"/>
          <p:cNvSpPr>
            <a:spLocks noChangeArrowheads="1"/>
          </p:cNvSpPr>
          <p:nvPr/>
        </p:nvSpPr>
        <p:spPr bwMode="auto">
          <a:xfrm>
            <a:off x="-1588" y="8829967"/>
            <a:ext cx="2971801" cy="46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81926" name="Rectangle 5"/>
          <p:cNvSpPr>
            <a:spLocks noChangeArrowheads="1"/>
          </p:cNvSpPr>
          <p:nvPr/>
        </p:nvSpPr>
        <p:spPr bwMode="auto">
          <a:xfrm>
            <a:off x="-1588" y="0"/>
            <a:ext cx="2971801" cy="46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81927" name="Rectangle 6"/>
          <p:cNvSpPr>
            <a:spLocks noGrp="1" noRot="1" noChangeAspect="1" noChangeArrowheads="1" noTextEdit="1"/>
          </p:cNvSpPr>
          <p:nvPr>
            <p:ph type="sldImg"/>
          </p:nvPr>
        </p:nvSpPr>
        <p:spPr bwMode="auto">
          <a:xfrm>
            <a:off x="1114425" y="703263"/>
            <a:ext cx="4630738" cy="3473450"/>
          </a:xfrm>
          <a:solidFill>
            <a:srgbClr val="FFFFFF"/>
          </a:solidFill>
          <a:ln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8" name="Rectangle 7"/>
          <p:cNvSpPr>
            <a:spLocks noGrp="1" noChangeArrowheads="1"/>
          </p:cNvSpPr>
          <p:nvPr>
            <p:ph type="body" idx="1"/>
          </p:nvPr>
        </p:nvSpPr>
        <p:spPr bwMode="auto">
          <a:xfrm>
            <a:off x="914400" y="4415790"/>
            <a:ext cx="502920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66" tIns="46033" rIns="92066" bIns="46033"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894672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02726-4379-46EA-B701-96952C7C7253}" type="slidenum">
              <a:rPr lang="en-US" smtClean="0"/>
              <a:t>33</a:t>
            </a:fld>
            <a:endParaRPr lang="en-US"/>
          </a:p>
        </p:txBody>
      </p:sp>
    </p:spTree>
    <p:extLst>
      <p:ext uri="{BB962C8B-B14F-4D97-AF65-F5344CB8AC3E}">
        <p14:creationId xmlns:p14="http://schemas.microsoft.com/office/powerpoint/2010/main" val="247865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-marginal benefit of running one more mile after running the previous two miles could be the additional calories burned</a:t>
            </a:r>
          </a:p>
          <a:p>
            <a:r>
              <a:rPr lang="en-US" dirty="0"/>
              <a:t>- marginal cost of running one more mile after running the previous two miles could be ten minutes of time one could have devoted to another pursuit such as studying for an exam</a:t>
            </a:r>
          </a:p>
        </p:txBody>
      </p:sp>
      <p:sp>
        <p:nvSpPr>
          <p:cNvPr id="4" name="Slide Number Placeholder 3"/>
          <p:cNvSpPr>
            <a:spLocks noGrp="1"/>
          </p:cNvSpPr>
          <p:nvPr>
            <p:ph type="sldNum" sz="quarter" idx="10"/>
          </p:nvPr>
        </p:nvSpPr>
        <p:spPr/>
        <p:txBody>
          <a:bodyPr/>
          <a:lstStyle/>
          <a:p>
            <a:fld id="{F0002726-4379-46EA-B701-96952C7C7253}" type="slidenum">
              <a:rPr lang="en-US" smtClean="0"/>
              <a:t>35</a:t>
            </a:fld>
            <a:endParaRPr lang="en-US"/>
          </a:p>
        </p:txBody>
      </p:sp>
    </p:spTree>
    <p:extLst>
      <p:ext uri="{BB962C8B-B14F-4D97-AF65-F5344CB8AC3E}">
        <p14:creationId xmlns:p14="http://schemas.microsoft.com/office/powerpoint/2010/main" val="3533709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02726-4379-46EA-B701-96952C7C7253}" type="slidenum">
              <a:rPr lang="en-US" smtClean="0"/>
              <a:t>36</a:t>
            </a:fld>
            <a:endParaRPr lang="en-US"/>
          </a:p>
        </p:txBody>
      </p:sp>
    </p:spTree>
    <p:extLst>
      <p:ext uri="{BB962C8B-B14F-4D97-AF65-F5344CB8AC3E}">
        <p14:creationId xmlns:p14="http://schemas.microsoft.com/office/powerpoint/2010/main" val="4238636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02726-4379-46EA-B701-96952C7C7253}" type="slidenum">
              <a:rPr lang="en-US" smtClean="0"/>
              <a:t>37</a:t>
            </a:fld>
            <a:endParaRPr lang="en-US"/>
          </a:p>
        </p:txBody>
      </p:sp>
    </p:spTree>
    <p:extLst>
      <p:ext uri="{BB962C8B-B14F-4D97-AF65-F5344CB8AC3E}">
        <p14:creationId xmlns:p14="http://schemas.microsoft.com/office/powerpoint/2010/main" val="1291569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Rational does not always mean money- more enjoyment to donate, etc. </a:t>
            </a:r>
          </a:p>
        </p:txBody>
      </p:sp>
      <p:sp>
        <p:nvSpPr>
          <p:cNvPr id="4" name="Slide Number Placeholder 3"/>
          <p:cNvSpPr>
            <a:spLocks noGrp="1"/>
          </p:cNvSpPr>
          <p:nvPr>
            <p:ph type="sldNum" sz="quarter" idx="10"/>
          </p:nvPr>
        </p:nvSpPr>
        <p:spPr/>
        <p:txBody>
          <a:bodyPr/>
          <a:lstStyle/>
          <a:p>
            <a:fld id="{F0002726-4379-46EA-B701-96952C7C7253}" type="slidenum">
              <a:rPr lang="en-US" smtClean="0"/>
              <a:t>38</a:t>
            </a:fld>
            <a:endParaRPr lang="en-US"/>
          </a:p>
        </p:txBody>
      </p:sp>
    </p:spTree>
    <p:extLst>
      <p:ext uri="{BB962C8B-B14F-4D97-AF65-F5344CB8AC3E}">
        <p14:creationId xmlns:p14="http://schemas.microsoft.com/office/powerpoint/2010/main" val="817435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FD95E90-FC8C-4409-B62A-03F14E822AD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74A50CC-3C88-463F-BC10-A5BD1D238FC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18D4CCA-7916-4DE5-ACC0-1A8517C025A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71440C2-C02B-42C2-B24B-D7524C7AFB5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FD95E90-FC8C-4409-B62A-03F14E822AD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764B5A6-02C3-4092-AF00-C3552E38B51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27EA86C-CFCE-40AF-8D23-DADA491AB34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24F8423C-76AD-4162-AFA7-111A99C45C91}"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FCE26C-58C2-4DCD-8CD7-58AC36DF7E06}"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CFD86BC-A132-4994-A853-1D6921A4DD3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E489B88-F0CE-4F77-AED3-6EF2AE86EDB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764B5A6-02C3-4092-AF00-C3552E38B511}"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9F63339-83B0-4BDD-BF77-6DF244F5D698}"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749897F-13EA-4DBC-8F25-6E1A80EF7435}"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74A50CC-3C88-463F-BC10-A5BD1D238FCF}"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18D4CCA-7916-4DE5-ACC0-1A8517C025AA}"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71440C2-C02B-42C2-B24B-D7524C7AFB58}"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5CF37833-AA58-40F9-9A32-73AABC21F435}" type="slidenum">
              <a:rPr lang="en-US" smtClean="0"/>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8819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95E90-FC8C-4409-B62A-03F14E822ADC}"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651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4B5A6-02C3-4092-AF00-C3552E38B511}" type="slidenum">
              <a:rPr lang="en-US" smtClean="0"/>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2318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EA86C-CFCE-40AF-8D23-DADA491AB341}"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3099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8423C-76AD-4162-AFA7-111A99C45C91}" type="slidenum">
              <a:rPr lang="en-US" smtClean="0"/>
              <a:pPr/>
              <a:t>‹#›</a:t>
            </a:fld>
            <a:endParaRPr lang="en-US"/>
          </a:p>
        </p:txBody>
      </p:sp>
    </p:spTree>
    <p:extLst>
      <p:ext uri="{BB962C8B-B14F-4D97-AF65-F5344CB8AC3E}">
        <p14:creationId xmlns:p14="http://schemas.microsoft.com/office/powerpoint/2010/main" val="69008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27EA86C-CFCE-40AF-8D23-DADA491AB341}"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FCE26C-58C2-4DCD-8CD7-58AC36DF7E06}" type="slidenum">
              <a:rPr lang="en-US" smtClean="0"/>
              <a:pPr/>
              <a:t>‹#›</a:t>
            </a:fld>
            <a:endParaRPr lang="en-US"/>
          </a:p>
        </p:txBody>
      </p:sp>
    </p:spTree>
    <p:extLst>
      <p:ext uri="{BB962C8B-B14F-4D97-AF65-F5344CB8AC3E}">
        <p14:creationId xmlns:p14="http://schemas.microsoft.com/office/powerpoint/2010/main" val="690953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FD86BC-A132-4994-A853-1D6921A4DD31}" type="slidenum">
              <a:rPr lang="en-US" smtClean="0"/>
              <a:pPr/>
              <a:t>‹#›</a:t>
            </a:fld>
            <a:endParaRPr lang="en-US"/>
          </a:p>
        </p:txBody>
      </p:sp>
    </p:spTree>
    <p:extLst>
      <p:ext uri="{BB962C8B-B14F-4D97-AF65-F5344CB8AC3E}">
        <p14:creationId xmlns:p14="http://schemas.microsoft.com/office/powerpoint/2010/main" val="1480596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9B88-F0CE-4F77-AED3-6EF2AE86EDB4}" type="slidenum">
              <a:rPr lang="en-US" smtClean="0"/>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239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79F63339-83B0-4BDD-BF77-6DF244F5D698}" type="slidenum">
              <a:rPr lang="en-US" smtClean="0"/>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3062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9897F-13EA-4DBC-8F25-6E1A80EF7435}" type="slidenum">
              <a:rPr lang="en-US" smtClean="0"/>
              <a:pPr/>
              <a:t>‹#›</a:t>
            </a:fld>
            <a:endParaRPr lang="en-US"/>
          </a:p>
        </p:txBody>
      </p:sp>
    </p:spTree>
    <p:extLst>
      <p:ext uri="{BB962C8B-B14F-4D97-AF65-F5344CB8AC3E}">
        <p14:creationId xmlns:p14="http://schemas.microsoft.com/office/powerpoint/2010/main" val="1242135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A50CC-3C88-463F-BC10-A5BD1D238FCF}" type="slidenum">
              <a:rPr lang="en-US" smtClean="0"/>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8094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8D4CCA-7916-4DE5-ACC0-1A8517C025AA}" type="slidenum">
              <a:rPr lang="en-US"/>
              <a:pPr/>
              <a:t>‹#›</a:t>
            </a:fld>
            <a:endParaRPr lang="en-US"/>
          </a:p>
        </p:txBody>
      </p:sp>
    </p:spTree>
    <p:extLst>
      <p:ext uri="{BB962C8B-B14F-4D97-AF65-F5344CB8AC3E}">
        <p14:creationId xmlns:p14="http://schemas.microsoft.com/office/powerpoint/2010/main" val="1985305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71440C2-C02B-42C2-B24B-D7524C7AFB58}" type="slidenum">
              <a:rPr lang="en-US"/>
              <a:pPr/>
              <a:t>‹#›</a:t>
            </a:fld>
            <a:endParaRPr lang="en-US"/>
          </a:p>
        </p:txBody>
      </p:sp>
    </p:spTree>
    <p:extLst>
      <p:ext uri="{BB962C8B-B14F-4D97-AF65-F5344CB8AC3E}">
        <p14:creationId xmlns:p14="http://schemas.microsoft.com/office/powerpoint/2010/main" val="3114065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B0BDA7D8-EE99-444C-BF0B-0A930E3FA090}" type="slidenum">
              <a:rPr lang="en-US"/>
              <a:pPr>
                <a:defRPr/>
              </a:pPr>
              <a:t>‹#›</a:t>
            </a:fld>
            <a:endParaRPr lang="en-US"/>
          </a:p>
        </p:txBody>
      </p:sp>
    </p:spTree>
    <p:extLst>
      <p:ext uri="{BB962C8B-B14F-4D97-AF65-F5344CB8AC3E}">
        <p14:creationId xmlns:p14="http://schemas.microsoft.com/office/powerpoint/2010/main" val="836819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243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6B73060F-3C61-4124-BDE6-F40C48C6528C}" type="slidenum">
              <a:rPr lang="en-US"/>
              <a:pPr>
                <a:defRPr/>
              </a:pPr>
              <a:t>‹#›</a:t>
            </a:fld>
            <a:endParaRPr lang="en-US"/>
          </a:p>
        </p:txBody>
      </p:sp>
    </p:spTree>
    <p:extLst>
      <p:ext uri="{BB962C8B-B14F-4D97-AF65-F5344CB8AC3E}">
        <p14:creationId xmlns:p14="http://schemas.microsoft.com/office/powerpoint/2010/main" val="191344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24F8423C-76AD-4162-AFA7-111A99C45C9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FCE26C-58C2-4DCD-8CD7-58AC36DF7E0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CFD86BC-A132-4994-A853-1D6921A4DD3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E489B88-F0CE-4F77-AED3-6EF2AE86EDB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9F63339-83B0-4BDD-BF77-6DF244F5D69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749897F-13EA-4DBC-8F25-6E1A80EF743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jp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QuestionShape"/>
          <p:cNvSpPr/>
          <p:nvPr userDrawn="1"/>
        </p:nvSpPr>
        <p:spPr>
          <a:xfrm>
            <a:off x="127000" y="127000"/>
            <a:ext cx="8890000" cy="2857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rtl="0" fontAlgn="base">
              <a:spcBef>
                <a:spcPct val="0"/>
              </a:spcBef>
              <a:spcAft>
                <a:spcPct val="0"/>
              </a:spcAft>
            </a:pPr>
            <a:r>
              <a:rPr lang="en-US" sz="4400">
                <a:solidFill>
                  <a:schemeClr val="tx2"/>
                </a:solidFill>
                <a:latin typeface="+mj-lt"/>
                <a:ea typeface="+mj-ea"/>
                <a:cs typeface="+mj-cs"/>
              </a:rPr>
              <a:t>iRespond Question Master</a:t>
            </a:r>
          </a:p>
        </p:txBody>
      </p:sp>
      <p:sp>
        <p:nvSpPr>
          <p:cNvPr id="8" name="AShape"/>
          <p:cNvSpPr/>
          <p:nvPr userDrawn="1"/>
        </p:nvSpPr>
        <p:spPr>
          <a:xfrm>
            <a:off x="127000" y="3111500"/>
            <a:ext cx="8890000" cy="71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rtl="0" eaLnBrk="1" fontAlgn="base">
              <a:spcBef>
                <a:spcPct val="20000"/>
              </a:spcBef>
              <a:spcAft>
                <a:spcPct val="0"/>
              </a:spcAft>
            </a:pPr>
            <a:r>
              <a:rPr lang="en-US" sz="3200">
                <a:solidFill>
                  <a:schemeClr val="tx1"/>
                </a:solidFill>
                <a:latin typeface="+mn-lt"/>
                <a:ea typeface="+mn-ea"/>
                <a:cs typeface="+mn-cs"/>
              </a:rPr>
              <a:t>A.) Response A</a:t>
            </a:r>
          </a:p>
        </p:txBody>
      </p:sp>
      <p:sp>
        <p:nvSpPr>
          <p:cNvPr id="9" name="BShape"/>
          <p:cNvSpPr/>
          <p:nvPr userDrawn="1"/>
        </p:nvSpPr>
        <p:spPr>
          <a:xfrm>
            <a:off x="127000" y="3835400"/>
            <a:ext cx="8890000" cy="71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rtl="0" eaLnBrk="1" fontAlgn="base">
              <a:spcBef>
                <a:spcPct val="20000"/>
              </a:spcBef>
              <a:spcAft>
                <a:spcPct val="0"/>
              </a:spcAft>
            </a:pPr>
            <a:r>
              <a:rPr lang="en-US" sz="3200">
                <a:solidFill>
                  <a:schemeClr val="tx1"/>
                </a:solidFill>
                <a:latin typeface="+mn-lt"/>
                <a:ea typeface="+mn-ea"/>
                <a:cs typeface="+mn-cs"/>
              </a:rPr>
              <a:t>B.) Response B</a:t>
            </a:r>
          </a:p>
        </p:txBody>
      </p:sp>
      <p:sp>
        <p:nvSpPr>
          <p:cNvPr id="10" name="CShape"/>
          <p:cNvSpPr/>
          <p:nvPr userDrawn="1"/>
        </p:nvSpPr>
        <p:spPr>
          <a:xfrm>
            <a:off x="127000" y="4559300"/>
            <a:ext cx="8890000" cy="71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rtl="0" eaLnBrk="1" fontAlgn="base">
              <a:spcBef>
                <a:spcPct val="20000"/>
              </a:spcBef>
              <a:spcAft>
                <a:spcPct val="0"/>
              </a:spcAft>
            </a:pPr>
            <a:r>
              <a:rPr lang="en-US" sz="3200">
                <a:solidFill>
                  <a:schemeClr val="tx1"/>
                </a:solidFill>
                <a:latin typeface="+mn-lt"/>
                <a:ea typeface="+mn-ea"/>
                <a:cs typeface="+mn-cs"/>
              </a:rPr>
              <a:t>C.) Response C</a:t>
            </a:r>
          </a:p>
        </p:txBody>
      </p:sp>
      <p:sp>
        <p:nvSpPr>
          <p:cNvPr id="11" name="DShape"/>
          <p:cNvSpPr/>
          <p:nvPr userDrawn="1"/>
        </p:nvSpPr>
        <p:spPr>
          <a:xfrm>
            <a:off x="127000" y="5283200"/>
            <a:ext cx="8890000" cy="71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rtl="0" eaLnBrk="1" fontAlgn="base">
              <a:spcBef>
                <a:spcPct val="20000"/>
              </a:spcBef>
              <a:spcAft>
                <a:spcPct val="0"/>
              </a:spcAft>
            </a:pPr>
            <a:r>
              <a:rPr lang="en-US" sz="3200">
                <a:solidFill>
                  <a:schemeClr val="tx1"/>
                </a:solidFill>
                <a:latin typeface="+mn-lt"/>
                <a:ea typeface="+mn-ea"/>
                <a:cs typeface="+mn-cs"/>
              </a:rPr>
              <a:t>D.) Response D</a:t>
            </a:r>
          </a:p>
        </p:txBody>
      </p:sp>
      <p:sp>
        <p:nvSpPr>
          <p:cNvPr id="12" name="EShape"/>
          <p:cNvSpPr/>
          <p:nvPr userDrawn="1"/>
        </p:nvSpPr>
        <p:spPr>
          <a:xfrm>
            <a:off x="127000" y="6007100"/>
            <a:ext cx="8890000" cy="71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rtl="0" eaLnBrk="1" fontAlgn="base">
              <a:spcBef>
                <a:spcPct val="20000"/>
              </a:spcBef>
              <a:spcAft>
                <a:spcPct val="0"/>
              </a:spcAft>
            </a:pPr>
            <a:r>
              <a:rPr lang="en-US" sz="3200">
                <a:solidFill>
                  <a:schemeClr val="tx1"/>
                </a:solidFill>
                <a:latin typeface="+mn-lt"/>
                <a:ea typeface="+mn-ea"/>
                <a:cs typeface="+mn-cs"/>
              </a:rPr>
              <a:t>E.) Response E</a:t>
            </a:r>
          </a:p>
        </p:txBody>
      </p:sp>
      <p:sp>
        <p:nvSpPr>
          <p:cNvPr id="13" name="Percent"/>
          <p:cNvSpPr/>
          <p:nvPr userDrawn="1"/>
        </p:nvSpPr>
        <p:spPr>
          <a:xfrm>
            <a:off x="6350000" y="254000"/>
            <a:ext cx="2540000" cy="50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400">
                <a:solidFill>
                  <a:srgbClr val="000000"/>
                </a:solidFill>
              </a:rPr>
              <a:t>Percent Complete 100%</a:t>
            </a:r>
          </a:p>
        </p:txBody>
      </p:sp>
      <p:sp>
        <p:nvSpPr>
          <p:cNvPr id="14" name="Timer"/>
          <p:cNvSpPr/>
          <p:nvPr userDrawn="1"/>
        </p:nvSpPr>
        <p:spPr>
          <a:xfrm>
            <a:off x="254000" y="254000"/>
            <a:ext cx="2540000" cy="50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400">
                <a:solidFill>
                  <a:srgbClr val="000000"/>
                </a:solidFill>
              </a:rPr>
              <a:t>00:30</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iRespond Graph</a:t>
            </a:r>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sp>
          <p:nvSpPr>
            <p:cNvPr id="11" name="PercentLabel1"/>
            <p:cNvSpPr/>
            <p:nvPr userDrawn="1"/>
          </p:nvSpPr>
          <p:spPr>
            <a:xfrm>
              <a:off x="2857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33%</a:t>
              </a:r>
            </a:p>
          </p:txBody>
        </p:sp>
        <p:sp>
          <p:nvSpPr>
            <p:cNvPr id="14" name="PercentLabel2"/>
            <p:cNvSpPr/>
            <p:nvPr userDrawn="1"/>
          </p:nvSpPr>
          <p:spPr>
            <a:xfrm>
              <a:off x="4445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17" name="PercentLabel3"/>
            <p:cNvSpPr/>
            <p:nvPr userDrawn="1"/>
          </p:nvSpPr>
          <p:spPr>
            <a:xfrm>
              <a:off x="6032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0" name="PercentLabel4"/>
            <p:cNvSpPr/>
            <p:nvPr userDrawn="1"/>
          </p:nvSpPr>
          <p:spPr>
            <a:xfrm>
              <a:off x="762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A*</a:t>
              </a:r>
            </a:p>
          </p:txBody>
        </p:sp>
        <p:sp>
          <p:nvSpPr>
            <p:cNvPr id="13" name="XValueLabel1"/>
            <p:cNvSpPr/>
            <p:nvPr userDrawn="1"/>
          </p:nvSpPr>
          <p:spPr>
            <a:xfrm>
              <a:off x="2857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B*</a:t>
              </a:r>
            </a:p>
          </p:txBody>
        </p:sp>
        <p:sp>
          <p:nvSpPr>
            <p:cNvPr id="16" name="XValueLabel2"/>
            <p:cNvSpPr/>
            <p:nvPr userDrawn="1"/>
          </p:nvSpPr>
          <p:spPr>
            <a:xfrm>
              <a:off x="4445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C</a:t>
              </a:r>
            </a:p>
          </p:txBody>
        </p:sp>
        <p:sp>
          <p:nvSpPr>
            <p:cNvPr id="19" name="XValueLabel3"/>
            <p:cNvSpPr/>
            <p:nvPr userDrawn="1"/>
          </p:nvSpPr>
          <p:spPr>
            <a:xfrm>
              <a:off x="6032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D</a:t>
              </a:r>
            </a:p>
          </p:txBody>
        </p:sp>
        <p:sp>
          <p:nvSpPr>
            <p:cNvPr id="22" name="XValueLabel4"/>
            <p:cNvSpPr/>
            <p:nvPr userDrawn="1"/>
          </p:nvSpPr>
          <p:spPr>
            <a:xfrm>
              <a:off x="762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E</a:t>
              </a: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0</a:t>
              </a:r>
            </a:p>
          </p:txBody>
        </p:sp>
        <p:sp>
          <p:nvSpPr>
            <p:cNvPr id="28" name="YValueLabel1"/>
            <p:cNvSpPr/>
            <p:nvPr userDrawn="1"/>
          </p:nvSpPr>
          <p:spPr>
            <a:xfrm>
              <a:off x="254000" y="438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1</a:t>
              </a:r>
            </a:p>
          </p:txBody>
        </p:sp>
        <p:sp>
          <p:nvSpPr>
            <p:cNvPr id="30" name="YValueLabel2"/>
            <p:cNvSpPr/>
            <p:nvPr userDrawn="1"/>
          </p:nvSpPr>
          <p:spPr>
            <a:xfrm>
              <a:off x="254000" y="311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2</a:t>
              </a:r>
            </a:p>
          </p:txBody>
        </p:sp>
        <p:sp>
          <p:nvSpPr>
            <p:cNvPr id="32" name="YValueLabel3"/>
            <p:cNvSpPr/>
            <p:nvPr userDrawn="1"/>
          </p:nvSpPr>
          <p:spPr>
            <a:xfrm>
              <a:off x="254000" y="184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3</a:t>
              </a:r>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7">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1D87DD68-24B9-491D-95C4-8564AAFE3996}" type="slidenum">
              <a:rPr lang="en-US" smtClean="0"/>
              <a:pPr/>
              <a:t>‹#›</a:t>
            </a:fld>
            <a:endParaRPr lang="en-US"/>
          </a:p>
        </p:txBody>
      </p:sp>
    </p:spTree>
    <p:extLst>
      <p:ext uri="{BB962C8B-B14F-4D97-AF65-F5344CB8AC3E}">
        <p14:creationId xmlns:p14="http://schemas.microsoft.com/office/powerpoint/2010/main" val="266803530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37.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6.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hyperlink" Target="http://www.globalrichlist.com/" TargetMode="Externa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0.xml"/><Relationship Id="rId1" Type="http://schemas.openxmlformats.org/officeDocument/2006/relationships/video" Target="https://www.youtube.com/embed/oysgo9HClNw" TargetMode="Externa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hyperlink" Target="http://www.clever.com/" TargetMode="Externa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6.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35.jpeg"/><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6.xml"/><Relationship Id="rId5" Type="http://schemas.openxmlformats.org/officeDocument/2006/relationships/image" Target="../media/image40.gif"/><Relationship Id="rId4" Type="http://schemas.openxmlformats.org/officeDocument/2006/relationships/image" Target="../media/image39.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3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E97D-9727-4E58-8F0E-832ECF196578}"/>
              </a:ext>
            </a:extLst>
          </p:cNvPr>
          <p:cNvSpPr>
            <a:spLocks noGrp="1"/>
          </p:cNvSpPr>
          <p:nvPr>
            <p:ph type="title"/>
          </p:nvPr>
        </p:nvSpPr>
        <p:spPr/>
        <p:txBody>
          <a:bodyPr/>
          <a:lstStyle/>
          <a:p>
            <a:r>
              <a:rPr lang="en-US" dirty="0"/>
              <a:t>8/3/18	</a:t>
            </a:r>
          </a:p>
        </p:txBody>
      </p:sp>
      <p:sp>
        <p:nvSpPr>
          <p:cNvPr id="3" name="Content Placeholder 2">
            <a:extLst>
              <a:ext uri="{FF2B5EF4-FFF2-40B4-BE49-F238E27FC236}">
                <a16:creationId xmlns:a16="http://schemas.microsoft.com/office/drawing/2014/main" id="{8870D43B-E842-4911-AFDD-9AA9E8BBFE2E}"/>
              </a:ext>
            </a:extLst>
          </p:cNvPr>
          <p:cNvSpPr>
            <a:spLocks noGrp="1"/>
          </p:cNvSpPr>
          <p:nvPr>
            <p:ph idx="1"/>
          </p:nvPr>
        </p:nvSpPr>
        <p:spPr/>
        <p:txBody>
          <a:bodyPr/>
          <a:lstStyle/>
          <a:p>
            <a:r>
              <a:rPr lang="en-US" dirty="0"/>
              <a:t>Notes </a:t>
            </a:r>
          </a:p>
          <a:p>
            <a:r>
              <a:rPr lang="en-US" dirty="0"/>
              <a:t>Scarcity Activity </a:t>
            </a:r>
          </a:p>
          <a:p>
            <a:r>
              <a:rPr lang="en-US" dirty="0"/>
              <a:t>Work on Vocab </a:t>
            </a:r>
          </a:p>
        </p:txBody>
      </p:sp>
    </p:spTree>
    <p:extLst>
      <p:ext uri="{BB962C8B-B14F-4D97-AF65-F5344CB8AC3E}">
        <p14:creationId xmlns:p14="http://schemas.microsoft.com/office/powerpoint/2010/main" val="3479085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1807-96A5-4D31-9449-2273758A8FF4}"/>
              </a:ext>
            </a:extLst>
          </p:cNvPr>
          <p:cNvSpPr>
            <a:spLocks noGrp="1"/>
          </p:cNvSpPr>
          <p:nvPr>
            <p:ph type="title"/>
          </p:nvPr>
        </p:nvSpPr>
        <p:spPr/>
        <p:txBody>
          <a:bodyPr/>
          <a:lstStyle/>
          <a:p>
            <a:r>
              <a:rPr lang="en-US" dirty="0"/>
              <a:t>Factors of Production </a:t>
            </a:r>
          </a:p>
        </p:txBody>
      </p:sp>
      <p:pic>
        <p:nvPicPr>
          <p:cNvPr id="11" name="Picture 10">
            <a:extLst>
              <a:ext uri="{FF2B5EF4-FFF2-40B4-BE49-F238E27FC236}">
                <a16:creationId xmlns:a16="http://schemas.microsoft.com/office/drawing/2014/main" id="{229945A3-9902-4FF0-BDED-75E5BE04F5EE}"/>
              </a:ext>
            </a:extLst>
          </p:cNvPr>
          <p:cNvPicPr>
            <a:picLocks noChangeAspect="1"/>
          </p:cNvPicPr>
          <p:nvPr/>
        </p:nvPicPr>
        <p:blipFill>
          <a:blip r:embed="rId2"/>
          <a:stretch>
            <a:fillRect/>
          </a:stretch>
        </p:blipFill>
        <p:spPr>
          <a:xfrm>
            <a:off x="304800" y="1382860"/>
            <a:ext cx="8350249" cy="4092279"/>
          </a:xfrm>
          <a:prstGeom prst="rect">
            <a:avLst/>
          </a:prstGeom>
        </p:spPr>
      </p:pic>
      <p:cxnSp>
        <p:nvCxnSpPr>
          <p:cNvPr id="13" name="Straight Connector 12">
            <a:extLst>
              <a:ext uri="{FF2B5EF4-FFF2-40B4-BE49-F238E27FC236}">
                <a16:creationId xmlns:a16="http://schemas.microsoft.com/office/drawing/2014/main" id="{963642F8-1A6D-4607-BFD4-EB26D0688BC9}"/>
              </a:ext>
            </a:extLst>
          </p:cNvPr>
          <p:cNvCxnSpPr>
            <a:cxnSpLocks/>
          </p:cNvCxnSpPr>
          <p:nvPr/>
        </p:nvCxnSpPr>
        <p:spPr>
          <a:xfrm>
            <a:off x="4572000" y="2819400"/>
            <a:ext cx="1" cy="2655739"/>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C785D31-6D3A-474D-9A0F-BD3FBA44A398}"/>
              </a:ext>
            </a:extLst>
          </p:cNvPr>
          <p:cNvCxnSpPr/>
          <p:nvPr/>
        </p:nvCxnSpPr>
        <p:spPr>
          <a:xfrm>
            <a:off x="457200" y="2819400"/>
            <a:ext cx="0" cy="2655739"/>
          </a:xfrm>
          <a:prstGeom prst="line">
            <a:avLst/>
          </a:prstGeom>
        </p:spPr>
        <p:style>
          <a:lnRef idx="1">
            <a:schemeClr val="dk1"/>
          </a:lnRef>
          <a:fillRef idx="0">
            <a:schemeClr val="dk1"/>
          </a:fillRef>
          <a:effectRef idx="0">
            <a:schemeClr val="dk1"/>
          </a:effectRef>
          <a:fontRef idx="minor">
            <a:schemeClr val="tx1"/>
          </a:fontRef>
        </p:style>
      </p:cxnSp>
      <p:pic>
        <p:nvPicPr>
          <p:cNvPr id="3075" name="rg_hi" descr="rId1">
            <a:extLst>
              <a:ext uri="{FF2B5EF4-FFF2-40B4-BE49-F238E27FC236}">
                <a16:creationId xmlns:a16="http://schemas.microsoft.com/office/drawing/2014/main" id="{EE479DBD-FD44-4A11-83C2-77527BE606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08050" cy="60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936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EA869E1-F851-4A52-92F5-77E592B76A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3" name="Picture 52" descr="A picture containing indoor, furniture&#10;&#10;Description generated with high confidence">
            <a:extLst>
              <a:ext uri="{FF2B5EF4-FFF2-40B4-BE49-F238E27FC236}">
                <a16:creationId xmlns:a16="http://schemas.microsoft.com/office/drawing/2014/main" id="{B083AD55-8296-44BD-8E14-DD2DDBC351B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55" name="Straight Connector 54">
            <a:extLst>
              <a:ext uri="{FF2B5EF4-FFF2-40B4-BE49-F238E27FC236}">
                <a16:creationId xmlns:a16="http://schemas.microsoft.com/office/drawing/2014/main" id="{2BF46B26-15FC-4C5A-94FA-AE9ED64B5C2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12F6065-5345-44BD-B66E-5487CCD7A9B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9" name="Rectangle 58">
            <a:extLst>
              <a:ext uri="{FF2B5EF4-FFF2-40B4-BE49-F238E27FC236}">
                <a16:creationId xmlns:a16="http://schemas.microsoft.com/office/drawing/2014/main" id="{E7ABCFA2-55B0-438C-A39A-637FFC624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BD2C934-710E-4E0E-9ED4-03F07E019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85D62A0-5BA3-49E8-8671-E9609CFBD4A2}"/>
              </a:ext>
            </a:extLst>
          </p:cNvPr>
          <p:cNvSpPr>
            <a:spLocks noGrp="1"/>
          </p:cNvSpPr>
          <p:nvPr>
            <p:ph type="title"/>
          </p:nvPr>
        </p:nvSpPr>
        <p:spPr>
          <a:xfrm>
            <a:off x="364271" y="1474969"/>
            <a:ext cx="2269918" cy="1868760"/>
          </a:xfrm>
        </p:spPr>
        <p:txBody>
          <a:bodyPr vert="horz" lIns="91440" tIns="45720" rIns="91440" bIns="0" rtlCol="0" anchor="b">
            <a:normAutofit/>
          </a:bodyPr>
          <a:lstStyle/>
          <a:p>
            <a:pPr defTabSz="914400"/>
            <a:r>
              <a:rPr lang="en-US" sz="2600"/>
              <a:t>Which photo represents a limited resource ?</a:t>
            </a:r>
          </a:p>
        </p:txBody>
      </p:sp>
      <p:cxnSp>
        <p:nvCxnSpPr>
          <p:cNvPr id="63" name="Straight Connector 62">
            <a:extLst>
              <a:ext uri="{FF2B5EF4-FFF2-40B4-BE49-F238E27FC236}">
                <a16:creationId xmlns:a16="http://schemas.microsoft.com/office/drawing/2014/main" id="{0AD0F4F3-8F5C-421F-9FC1-DB3ED0BF61D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006" y="3526496"/>
            <a:ext cx="226771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Content Placeholder 7" descr="A tree in a forest&#10;&#10;Description generated with very high confidence">
            <a:extLst>
              <a:ext uri="{FF2B5EF4-FFF2-40B4-BE49-F238E27FC236}">
                <a16:creationId xmlns:a16="http://schemas.microsoft.com/office/drawing/2014/main" id="{F090F180-7F12-4DB8-9CE0-371FA3D54EA0}"/>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2475"/>
          <a:stretch/>
        </p:blipFill>
        <p:spPr>
          <a:xfrm>
            <a:off x="3124448" y="984395"/>
            <a:ext cx="2769308" cy="4155027"/>
          </a:xfrm>
          <a:prstGeom prst="rect">
            <a:avLst/>
          </a:prstGeom>
        </p:spPr>
      </p:pic>
      <p:pic>
        <p:nvPicPr>
          <p:cNvPr id="10" name="Picture 9" descr="The roof of a building&#10;&#10;Description generated with high confidence">
            <a:extLst>
              <a:ext uri="{FF2B5EF4-FFF2-40B4-BE49-F238E27FC236}">
                <a16:creationId xmlns:a16="http://schemas.microsoft.com/office/drawing/2014/main" id="{089746ED-BF24-48F9-BEC1-78D1F987462C}"/>
              </a:ext>
            </a:extLst>
          </p:cNvPr>
          <p:cNvPicPr>
            <a:picLocks noChangeAspect="1"/>
          </p:cNvPicPr>
          <p:nvPr/>
        </p:nvPicPr>
        <p:blipFill rotWithShape="1">
          <a:blip r:embed="rId4">
            <a:extLst>
              <a:ext uri="{28A0092B-C50C-407E-A947-70E740481C1C}">
                <a14:useLocalDpi xmlns:a14="http://schemas.microsoft.com/office/drawing/2010/main" val="0"/>
              </a:ext>
            </a:extLst>
          </a:blip>
          <a:srcRect l="23399" r="23281" b="-1"/>
          <a:stretch/>
        </p:blipFill>
        <p:spPr>
          <a:xfrm>
            <a:off x="5893756" y="984387"/>
            <a:ext cx="2769308" cy="4155035"/>
          </a:xfrm>
          <a:prstGeom prst="rect">
            <a:avLst/>
          </a:prstGeom>
        </p:spPr>
      </p:pic>
      <p:pic>
        <p:nvPicPr>
          <p:cNvPr id="65" name="Picture 64" descr="A picture containing indoor, furniture&#10;&#10;Description generated with high confidence">
            <a:extLst>
              <a:ext uri="{FF2B5EF4-FFF2-40B4-BE49-F238E27FC236}">
                <a16:creationId xmlns:a16="http://schemas.microsoft.com/office/drawing/2014/main" id="{B0A40572-62E5-460B-AD24-B6628527ACB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67" name="Straight Connector 66">
            <a:extLst>
              <a:ext uri="{FF2B5EF4-FFF2-40B4-BE49-F238E27FC236}">
                <a16:creationId xmlns:a16="http://schemas.microsoft.com/office/drawing/2014/main" id="{F1D872D4-D7E5-4CD8-9DAC-2BC612F08E6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277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E51679F8-25C8-4D11-9B1C-A1F4D69B78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544D757F-4CF1-4D91-B270-63239C26C5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78" name="Group 77">
            <a:extLst>
              <a:ext uri="{FF2B5EF4-FFF2-40B4-BE49-F238E27FC236}">
                <a16:creationId xmlns:a16="http://schemas.microsoft.com/office/drawing/2014/main" id="{8F9D51B4-E6DF-4D9B-8A51-D1CC760AFB3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9" y="482171"/>
            <a:ext cx="3055900" cy="5149101"/>
            <a:chOff x="7463259" y="583365"/>
            <a:chExt cx="4074533" cy="5181928"/>
          </a:xfrm>
        </p:grpSpPr>
        <p:sp>
          <p:nvSpPr>
            <p:cNvPr id="79" name="Rectangle 78">
              <a:extLst>
                <a:ext uri="{FF2B5EF4-FFF2-40B4-BE49-F238E27FC236}">
                  <a16:creationId xmlns:a16="http://schemas.microsoft.com/office/drawing/2014/main" id="{AEA22B97-1765-4C1B-98EB-26C99A4511C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3ED5611F-FC86-4647-B3C4-2B623630CBC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0" name="Picture 2" descr="Image result for natural gas">
            <a:extLst>
              <a:ext uri="{FF2B5EF4-FFF2-40B4-BE49-F238E27FC236}">
                <a16:creationId xmlns:a16="http://schemas.microsoft.com/office/drawing/2014/main" id="{DDDE3D77-02E2-4BA3-9CE1-AF552FC3B30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81" r="3940"/>
          <a:stretch/>
        </p:blipFill>
        <p:spPr bwMode="auto">
          <a:xfrm>
            <a:off x="959644" y="1116344"/>
            <a:ext cx="2099327" cy="2221992"/>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Connector 81">
            <a:extLst>
              <a:ext uri="{FF2B5EF4-FFF2-40B4-BE49-F238E27FC236}">
                <a16:creationId xmlns:a16="http://schemas.microsoft.com/office/drawing/2014/main" id="{EBACCD73-BD60-4249-98D4-EB9F09C4E81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99081" y="1847088"/>
            <a:ext cx="416102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218" name="Rectangle 2"/>
          <p:cNvSpPr>
            <a:spLocks noGrp="1" noChangeArrowheads="1"/>
          </p:cNvSpPr>
          <p:nvPr>
            <p:ph type="title"/>
          </p:nvPr>
        </p:nvSpPr>
        <p:spPr>
          <a:xfrm>
            <a:off x="3897342" y="804519"/>
            <a:ext cx="4162768" cy="1049235"/>
          </a:xfrm>
        </p:spPr>
        <p:txBody>
          <a:bodyPr>
            <a:normAutofit/>
          </a:bodyPr>
          <a:lstStyle/>
          <a:p>
            <a:r>
              <a:rPr lang="en-US"/>
              <a:t>Scarcity</a:t>
            </a:r>
          </a:p>
        </p:txBody>
      </p:sp>
      <p:pic>
        <p:nvPicPr>
          <p:cNvPr id="2052" name="Picture 4" descr="Image result for natural gas">
            <a:extLst>
              <a:ext uri="{FF2B5EF4-FFF2-40B4-BE49-F238E27FC236}">
                <a16:creationId xmlns:a16="http://schemas.microsoft.com/office/drawing/2014/main" id="{7759BA47-71B3-42DF-AAEA-05ED8DA6B9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88" r="-6" b="6852"/>
          <a:stretch/>
        </p:blipFill>
        <p:spPr bwMode="auto">
          <a:xfrm>
            <a:off x="959644" y="3502928"/>
            <a:ext cx="2099327" cy="1479588"/>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idx="1"/>
          </p:nvPr>
        </p:nvSpPr>
        <p:spPr>
          <a:xfrm>
            <a:off x="3897342" y="2015732"/>
            <a:ext cx="4162768" cy="3450613"/>
          </a:xfrm>
        </p:spPr>
        <p:txBody>
          <a:bodyPr>
            <a:normAutofit lnSpcReduction="10000"/>
          </a:bodyPr>
          <a:lstStyle/>
          <a:p>
            <a:pPr>
              <a:lnSpc>
                <a:spcPct val="110000"/>
              </a:lnSpc>
            </a:pPr>
            <a:r>
              <a:rPr lang="en-US" sz="1700" dirty="0"/>
              <a:t>There are </a:t>
            </a:r>
            <a:r>
              <a:rPr lang="en-US" sz="1700" u="sng" dirty="0"/>
              <a:t>UNLIMITED</a:t>
            </a:r>
            <a:r>
              <a:rPr lang="en-US" sz="1700" dirty="0"/>
              <a:t> wants and needs, but </a:t>
            </a:r>
            <a:r>
              <a:rPr lang="en-US" sz="1700" u="sng" dirty="0"/>
              <a:t>LIMITED</a:t>
            </a:r>
            <a:r>
              <a:rPr lang="en-US" sz="1700" dirty="0"/>
              <a:t> resources with which to meet those needs.</a:t>
            </a:r>
          </a:p>
          <a:p>
            <a:pPr lvl="1">
              <a:lnSpc>
                <a:spcPct val="110000"/>
              </a:lnSpc>
            </a:pPr>
            <a:r>
              <a:rPr lang="en-US" sz="1700" dirty="0"/>
              <a:t>Economists refer to this problem as </a:t>
            </a:r>
            <a:r>
              <a:rPr lang="en-US" sz="1700" b="1" u="sng" dirty="0"/>
              <a:t>scarcity. </a:t>
            </a:r>
          </a:p>
          <a:p>
            <a:pPr lvl="1">
              <a:lnSpc>
                <a:spcPct val="110000"/>
              </a:lnSpc>
            </a:pPr>
            <a:r>
              <a:rPr lang="en-US" sz="1700" dirty="0"/>
              <a:t>Things that are scarce are both limited </a:t>
            </a:r>
            <a:r>
              <a:rPr lang="en-US" sz="1700" b="1" dirty="0"/>
              <a:t>AND</a:t>
            </a:r>
            <a:r>
              <a:rPr lang="en-US" sz="1700" dirty="0"/>
              <a:t> desirable</a:t>
            </a:r>
            <a:endParaRPr lang="en-US" sz="1700" b="1" u="sng" dirty="0"/>
          </a:p>
          <a:p>
            <a:pPr lvl="1">
              <a:lnSpc>
                <a:spcPct val="110000"/>
              </a:lnSpc>
            </a:pPr>
            <a:r>
              <a:rPr lang="en-US" sz="1700" b="1" u="sng" dirty="0"/>
              <a:t>Definition of Economics</a:t>
            </a:r>
            <a:r>
              <a:rPr lang="en-US" sz="1700" dirty="0"/>
              <a:t>: study of human efforts to satisfy what appear to be unlimited and competing wants through the careful use of scarce resources</a:t>
            </a:r>
          </a:p>
        </p:txBody>
      </p:sp>
      <p:pic>
        <p:nvPicPr>
          <p:cNvPr id="84" name="Picture 83" descr="A picture containing indoor, furniture&#10;&#10;Description generated with high confidence">
            <a:extLst>
              <a:ext uri="{FF2B5EF4-FFF2-40B4-BE49-F238E27FC236}">
                <a16:creationId xmlns:a16="http://schemas.microsoft.com/office/drawing/2014/main" id="{D6049420-A41E-4E50-9270-AF92D79087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86" name="Straight Connector 85">
            <a:extLst>
              <a:ext uri="{FF2B5EF4-FFF2-40B4-BE49-F238E27FC236}">
                <a16:creationId xmlns:a16="http://schemas.microsoft.com/office/drawing/2014/main" id="{125260FE-12C4-4E0B-A116-886D40BF7BE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CFBB-5A35-4CBB-8EBE-10F601A6B14E}"/>
              </a:ext>
            </a:extLst>
          </p:cNvPr>
          <p:cNvSpPr>
            <a:spLocks noGrp="1"/>
          </p:cNvSpPr>
          <p:nvPr>
            <p:ph type="title"/>
          </p:nvPr>
        </p:nvSpPr>
        <p:spPr/>
        <p:txBody>
          <a:bodyPr/>
          <a:lstStyle/>
          <a:p>
            <a:pPr algn="ctr"/>
            <a:r>
              <a:rPr lang="en-US" dirty="0"/>
              <a:t>Is it Scarce ?</a:t>
            </a:r>
          </a:p>
        </p:txBody>
      </p:sp>
      <p:graphicFrame>
        <p:nvGraphicFramePr>
          <p:cNvPr id="4" name="Content Placeholder 3">
            <a:extLst>
              <a:ext uri="{FF2B5EF4-FFF2-40B4-BE49-F238E27FC236}">
                <a16:creationId xmlns:a16="http://schemas.microsoft.com/office/drawing/2014/main" id="{D0495E55-F418-4B6B-847A-2B9BE3D407B5}"/>
              </a:ext>
            </a:extLst>
          </p:cNvPr>
          <p:cNvGraphicFramePr>
            <a:graphicFrameLocks noGrp="1"/>
          </p:cNvGraphicFramePr>
          <p:nvPr>
            <p:ph idx="1"/>
            <p:extLst>
              <p:ext uri="{D42A27DB-BD31-4B8C-83A1-F6EECF244321}">
                <p14:modId xmlns:p14="http://schemas.microsoft.com/office/powerpoint/2010/main" val="817313934"/>
              </p:ext>
            </p:extLst>
          </p:nvPr>
        </p:nvGraphicFramePr>
        <p:xfrm>
          <a:off x="381000" y="2209800"/>
          <a:ext cx="7924800" cy="3429000"/>
        </p:xfrm>
        <a:graphic>
          <a:graphicData uri="http://schemas.openxmlformats.org/drawingml/2006/table">
            <a:tbl>
              <a:tblPr firstRow="1" firstCol="1" bandRow="1">
                <a:tableStyleId>{5C22544A-7EE6-4342-B048-85BDC9FD1C3A}</a:tableStyleId>
              </a:tblPr>
              <a:tblGrid>
                <a:gridCol w="1980777">
                  <a:extLst>
                    <a:ext uri="{9D8B030D-6E8A-4147-A177-3AD203B41FA5}">
                      <a16:colId xmlns:a16="http://schemas.microsoft.com/office/drawing/2014/main" val="1838062466"/>
                    </a:ext>
                  </a:extLst>
                </a:gridCol>
                <a:gridCol w="1980777">
                  <a:extLst>
                    <a:ext uri="{9D8B030D-6E8A-4147-A177-3AD203B41FA5}">
                      <a16:colId xmlns:a16="http://schemas.microsoft.com/office/drawing/2014/main" val="4169597712"/>
                    </a:ext>
                  </a:extLst>
                </a:gridCol>
                <a:gridCol w="1981623">
                  <a:extLst>
                    <a:ext uri="{9D8B030D-6E8A-4147-A177-3AD203B41FA5}">
                      <a16:colId xmlns:a16="http://schemas.microsoft.com/office/drawing/2014/main" val="1305400437"/>
                    </a:ext>
                  </a:extLst>
                </a:gridCol>
                <a:gridCol w="1981623">
                  <a:extLst>
                    <a:ext uri="{9D8B030D-6E8A-4147-A177-3AD203B41FA5}">
                      <a16:colId xmlns:a16="http://schemas.microsoft.com/office/drawing/2014/main" val="2455287266"/>
                    </a:ext>
                  </a:extLst>
                </a:gridCol>
              </a:tblGrid>
              <a:tr h="685800">
                <a:tc>
                  <a:txBody>
                    <a:bodyPr/>
                    <a:lstStyle/>
                    <a:p>
                      <a:pPr marL="0" marR="0">
                        <a:lnSpc>
                          <a:spcPct val="107000"/>
                        </a:lnSpc>
                        <a:spcBef>
                          <a:spcPts val="0"/>
                        </a:spcBef>
                        <a:spcAft>
                          <a:spcPts val="0"/>
                        </a:spcAft>
                      </a:pPr>
                      <a:r>
                        <a:rPr lang="en-US" sz="1800" dirty="0">
                          <a:effectLst/>
                        </a:rPr>
                        <a:t>Example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Is it limited?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Is it desirable?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Is it scarce?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9207887"/>
                  </a:ext>
                </a:extLst>
              </a:tr>
              <a:tr h="685800">
                <a:tc>
                  <a:txBody>
                    <a:bodyPr/>
                    <a:lstStyle/>
                    <a:p>
                      <a:pPr marL="0" marR="0">
                        <a:lnSpc>
                          <a:spcPct val="107000"/>
                        </a:lnSpc>
                        <a:spcBef>
                          <a:spcPts val="0"/>
                        </a:spcBef>
                        <a:spcAft>
                          <a:spcPts val="0"/>
                        </a:spcAft>
                      </a:pPr>
                      <a:r>
                        <a:rPr lang="en-US" sz="1800">
                          <a:effectLst/>
                        </a:rPr>
                        <a:t>Time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5565195"/>
                  </a:ext>
                </a:extLst>
              </a:tr>
              <a:tr h="685800">
                <a:tc>
                  <a:txBody>
                    <a:bodyPr/>
                    <a:lstStyle/>
                    <a:p>
                      <a:pPr marL="0" marR="0">
                        <a:lnSpc>
                          <a:spcPct val="107000"/>
                        </a:lnSpc>
                        <a:spcBef>
                          <a:spcPts val="0"/>
                        </a:spcBef>
                        <a:spcAft>
                          <a:spcPts val="0"/>
                        </a:spcAft>
                      </a:pPr>
                      <a:r>
                        <a:rPr lang="en-US" sz="1800">
                          <a:effectLst/>
                        </a:rPr>
                        <a:t>Water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5595932"/>
                  </a:ext>
                </a:extLst>
              </a:tr>
              <a:tr h="685800">
                <a:tc>
                  <a:txBody>
                    <a:bodyPr/>
                    <a:lstStyle/>
                    <a:p>
                      <a:pPr marL="0" marR="0">
                        <a:lnSpc>
                          <a:spcPct val="107000"/>
                        </a:lnSpc>
                        <a:spcBef>
                          <a:spcPts val="0"/>
                        </a:spcBef>
                        <a:spcAft>
                          <a:spcPts val="0"/>
                        </a:spcAft>
                      </a:pPr>
                      <a:r>
                        <a:rPr lang="en-US" sz="1800">
                          <a:effectLst/>
                        </a:rPr>
                        <a:t>Garbage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0838553"/>
                  </a:ext>
                </a:extLst>
              </a:tr>
              <a:tr h="685800">
                <a:tc>
                  <a:txBody>
                    <a:bodyPr/>
                    <a:lstStyle/>
                    <a:p>
                      <a:pPr marL="0" marR="0">
                        <a:lnSpc>
                          <a:spcPct val="107000"/>
                        </a:lnSpc>
                        <a:spcBef>
                          <a:spcPts val="0"/>
                        </a:spcBef>
                        <a:spcAft>
                          <a:spcPts val="0"/>
                        </a:spcAft>
                      </a:pPr>
                      <a:r>
                        <a:rPr lang="en-US" sz="1800" dirty="0">
                          <a:effectLst/>
                        </a:rPr>
                        <a:t>Air we Breathe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45527"/>
                  </a:ext>
                </a:extLst>
              </a:tr>
            </a:tbl>
          </a:graphicData>
        </a:graphic>
      </p:graphicFrame>
    </p:spTree>
    <p:extLst>
      <p:ext uri="{BB962C8B-B14F-4D97-AF65-F5344CB8AC3E}">
        <p14:creationId xmlns:p14="http://schemas.microsoft.com/office/powerpoint/2010/main" val="2420278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0EA4A-6ACE-4C4E-AD55-16E04F3F5D27}"/>
              </a:ext>
            </a:extLst>
          </p:cNvPr>
          <p:cNvSpPr>
            <a:spLocks noGrp="1"/>
          </p:cNvSpPr>
          <p:nvPr>
            <p:ph type="title"/>
          </p:nvPr>
        </p:nvSpPr>
        <p:spPr/>
        <p:txBody>
          <a:bodyPr/>
          <a:lstStyle/>
          <a:p>
            <a:pPr algn="ctr"/>
            <a:r>
              <a:rPr lang="en-US" dirty="0"/>
              <a:t>Check your answers</a:t>
            </a:r>
          </a:p>
        </p:txBody>
      </p:sp>
      <p:graphicFrame>
        <p:nvGraphicFramePr>
          <p:cNvPr id="4" name="Content Placeholder 3">
            <a:extLst>
              <a:ext uri="{FF2B5EF4-FFF2-40B4-BE49-F238E27FC236}">
                <a16:creationId xmlns:a16="http://schemas.microsoft.com/office/drawing/2014/main" id="{EDDA653F-A112-49A2-9DD6-93C8049BC8E4}"/>
              </a:ext>
            </a:extLst>
          </p:cNvPr>
          <p:cNvGraphicFramePr>
            <a:graphicFrameLocks/>
          </p:cNvGraphicFramePr>
          <p:nvPr>
            <p:extLst>
              <p:ext uri="{D42A27DB-BD31-4B8C-83A1-F6EECF244321}">
                <p14:modId xmlns:p14="http://schemas.microsoft.com/office/powerpoint/2010/main" val="807160212"/>
              </p:ext>
            </p:extLst>
          </p:nvPr>
        </p:nvGraphicFramePr>
        <p:xfrm>
          <a:off x="381000" y="2209800"/>
          <a:ext cx="7924800" cy="3429000"/>
        </p:xfrm>
        <a:graphic>
          <a:graphicData uri="http://schemas.openxmlformats.org/drawingml/2006/table">
            <a:tbl>
              <a:tblPr firstRow="1" firstCol="1" bandRow="1">
                <a:tableStyleId>{5C22544A-7EE6-4342-B048-85BDC9FD1C3A}</a:tableStyleId>
              </a:tblPr>
              <a:tblGrid>
                <a:gridCol w="1980777">
                  <a:extLst>
                    <a:ext uri="{9D8B030D-6E8A-4147-A177-3AD203B41FA5}">
                      <a16:colId xmlns:a16="http://schemas.microsoft.com/office/drawing/2014/main" val="1838062466"/>
                    </a:ext>
                  </a:extLst>
                </a:gridCol>
                <a:gridCol w="1980777">
                  <a:extLst>
                    <a:ext uri="{9D8B030D-6E8A-4147-A177-3AD203B41FA5}">
                      <a16:colId xmlns:a16="http://schemas.microsoft.com/office/drawing/2014/main" val="4169597712"/>
                    </a:ext>
                  </a:extLst>
                </a:gridCol>
                <a:gridCol w="1981623">
                  <a:extLst>
                    <a:ext uri="{9D8B030D-6E8A-4147-A177-3AD203B41FA5}">
                      <a16:colId xmlns:a16="http://schemas.microsoft.com/office/drawing/2014/main" val="1305400437"/>
                    </a:ext>
                  </a:extLst>
                </a:gridCol>
                <a:gridCol w="1981623">
                  <a:extLst>
                    <a:ext uri="{9D8B030D-6E8A-4147-A177-3AD203B41FA5}">
                      <a16:colId xmlns:a16="http://schemas.microsoft.com/office/drawing/2014/main" val="2455287266"/>
                    </a:ext>
                  </a:extLst>
                </a:gridCol>
              </a:tblGrid>
              <a:tr h="685800">
                <a:tc>
                  <a:txBody>
                    <a:bodyPr/>
                    <a:lstStyle/>
                    <a:p>
                      <a:pPr marL="0" marR="0" algn="ctr">
                        <a:lnSpc>
                          <a:spcPct val="107000"/>
                        </a:lnSpc>
                        <a:spcBef>
                          <a:spcPts val="0"/>
                        </a:spcBef>
                        <a:spcAft>
                          <a:spcPts val="0"/>
                        </a:spcAft>
                      </a:pPr>
                      <a:r>
                        <a:rPr lang="en-US" sz="1800" dirty="0">
                          <a:effectLst/>
                        </a:rPr>
                        <a:t>Example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Is it limited?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Is it desirable?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Is it scarce?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9207887"/>
                  </a:ext>
                </a:extLst>
              </a:tr>
              <a:tr h="685800">
                <a:tc>
                  <a:txBody>
                    <a:bodyPr/>
                    <a:lstStyle/>
                    <a:p>
                      <a:pPr marL="0" marR="0" algn="ctr">
                        <a:lnSpc>
                          <a:spcPct val="107000"/>
                        </a:lnSpc>
                        <a:spcBef>
                          <a:spcPts val="0"/>
                        </a:spcBef>
                        <a:spcAft>
                          <a:spcPts val="0"/>
                        </a:spcAft>
                      </a:pPr>
                      <a:r>
                        <a:rPr lang="en-US" sz="1800">
                          <a:effectLst/>
                        </a:rPr>
                        <a:t>Time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5565195"/>
                  </a:ext>
                </a:extLst>
              </a:tr>
              <a:tr h="685800">
                <a:tc>
                  <a:txBody>
                    <a:bodyPr/>
                    <a:lstStyle/>
                    <a:p>
                      <a:pPr marL="0" marR="0" algn="ctr">
                        <a:lnSpc>
                          <a:spcPct val="107000"/>
                        </a:lnSpc>
                        <a:spcBef>
                          <a:spcPts val="0"/>
                        </a:spcBef>
                        <a:spcAft>
                          <a:spcPts val="0"/>
                        </a:spcAft>
                      </a:pPr>
                      <a:r>
                        <a:rPr lang="en-US" sz="1800">
                          <a:effectLst/>
                        </a:rPr>
                        <a:t>Water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 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5595932"/>
                  </a:ext>
                </a:extLst>
              </a:tr>
              <a:tr h="685800">
                <a:tc>
                  <a:txBody>
                    <a:bodyPr/>
                    <a:lstStyle/>
                    <a:p>
                      <a:pPr marL="0" marR="0" algn="ctr">
                        <a:lnSpc>
                          <a:spcPct val="107000"/>
                        </a:lnSpc>
                        <a:spcBef>
                          <a:spcPts val="0"/>
                        </a:spcBef>
                        <a:spcAft>
                          <a:spcPts val="0"/>
                        </a:spcAft>
                      </a:pPr>
                      <a:r>
                        <a:rPr lang="en-US" sz="1800" dirty="0">
                          <a:effectLst/>
                        </a:rPr>
                        <a:t>Garbage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tc>
                <a:extLst>
                  <a:ext uri="{0D108BD9-81ED-4DB2-BD59-A6C34878D82A}">
                    <a16:rowId xmlns:a16="http://schemas.microsoft.com/office/drawing/2014/main" val="1990838553"/>
                  </a:ext>
                </a:extLst>
              </a:tr>
              <a:tr h="685800">
                <a:tc>
                  <a:txBody>
                    <a:bodyPr/>
                    <a:lstStyle/>
                    <a:p>
                      <a:pPr marL="0" marR="0" algn="ctr">
                        <a:lnSpc>
                          <a:spcPct val="107000"/>
                        </a:lnSpc>
                        <a:spcBef>
                          <a:spcPts val="0"/>
                        </a:spcBef>
                        <a:spcAft>
                          <a:spcPts val="0"/>
                        </a:spcAft>
                      </a:pPr>
                      <a:r>
                        <a:rPr lang="en-US" sz="1800" dirty="0">
                          <a:effectLst/>
                        </a:rPr>
                        <a:t>Air we Breathe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No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45527"/>
                  </a:ext>
                </a:extLst>
              </a:tr>
            </a:tbl>
          </a:graphicData>
        </a:graphic>
      </p:graphicFrame>
    </p:spTree>
    <p:extLst>
      <p:ext uri="{BB962C8B-B14F-4D97-AF65-F5344CB8AC3E}">
        <p14:creationId xmlns:p14="http://schemas.microsoft.com/office/powerpoint/2010/main" val="225861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88684" y="804519"/>
            <a:ext cx="7202456" cy="1049235"/>
          </a:xfrm>
        </p:spPr>
        <p:txBody>
          <a:bodyPr>
            <a:normAutofit/>
          </a:bodyPr>
          <a:lstStyle/>
          <a:p>
            <a:r>
              <a:rPr lang="en-US"/>
              <a:t>Tradeoffs and Opportunity Cost</a:t>
            </a:r>
          </a:p>
        </p:txBody>
      </p:sp>
      <p:sp>
        <p:nvSpPr>
          <p:cNvPr id="10243" name="Rectangle 3"/>
          <p:cNvSpPr>
            <a:spLocks noGrp="1" noChangeArrowheads="1"/>
          </p:cNvSpPr>
          <p:nvPr>
            <p:ph idx="1"/>
          </p:nvPr>
        </p:nvSpPr>
        <p:spPr>
          <a:xfrm>
            <a:off x="1088684" y="2015732"/>
            <a:ext cx="4492391" cy="3450613"/>
          </a:xfrm>
        </p:spPr>
        <p:txBody>
          <a:bodyPr>
            <a:normAutofit/>
          </a:bodyPr>
          <a:lstStyle/>
          <a:p>
            <a:pPr>
              <a:lnSpc>
                <a:spcPct val="110000"/>
              </a:lnSpc>
            </a:pPr>
            <a:r>
              <a:rPr lang="en-US" sz="1700" dirty="0"/>
              <a:t>Since resources are scarce, we as a society must figure out a way to distribute them; we must make choices.</a:t>
            </a:r>
          </a:p>
          <a:p>
            <a:pPr>
              <a:lnSpc>
                <a:spcPct val="110000"/>
              </a:lnSpc>
            </a:pPr>
            <a:r>
              <a:rPr lang="en-US" sz="1700" dirty="0"/>
              <a:t>Tradeoffs</a:t>
            </a:r>
          </a:p>
          <a:p>
            <a:pPr lvl="1">
              <a:lnSpc>
                <a:spcPct val="110000"/>
              </a:lnSpc>
            </a:pPr>
            <a:r>
              <a:rPr lang="en-US" sz="1700" dirty="0"/>
              <a:t>Alternative choices for spending income and time</a:t>
            </a:r>
          </a:p>
        </p:txBody>
      </p:sp>
      <p:pic>
        <p:nvPicPr>
          <p:cNvPr id="5124" name="Picture 4" descr="Related image">
            <a:extLst>
              <a:ext uri="{FF2B5EF4-FFF2-40B4-BE49-F238E27FC236}">
                <a16:creationId xmlns:a16="http://schemas.microsoft.com/office/drawing/2014/main" id="{D8FBB66F-3020-4184-B76C-D9B191C49A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866" y="4112652"/>
            <a:ext cx="3338139" cy="18777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sheldon cooper vacation">
            <a:extLst>
              <a:ext uri="{FF2B5EF4-FFF2-40B4-BE49-F238E27FC236}">
                <a16:creationId xmlns:a16="http://schemas.microsoft.com/office/drawing/2014/main" id="{4510D379-A8C8-4EBA-9189-550A70AA44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5997" y="4065396"/>
            <a:ext cx="3338139" cy="187770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sheldon cooper working">
            <a:extLst>
              <a:ext uri="{FF2B5EF4-FFF2-40B4-BE49-F238E27FC236}">
                <a16:creationId xmlns:a16="http://schemas.microsoft.com/office/drawing/2014/main" id="{08FF5D45-6C5E-4611-A8CD-3A782CC1B92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4F89DEB4-A683-490D-816A-3D7CDFA289FB}"/>
              </a:ext>
            </a:extLst>
          </p:cNvPr>
          <p:cNvSpPr txBox="1"/>
          <p:nvPr/>
        </p:nvSpPr>
        <p:spPr>
          <a:xfrm>
            <a:off x="4369591" y="4842268"/>
            <a:ext cx="1219200" cy="369332"/>
          </a:xfrm>
          <a:prstGeom prst="rect">
            <a:avLst/>
          </a:prstGeom>
          <a:noFill/>
        </p:spPr>
        <p:txBody>
          <a:bodyPr wrap="square" rtlCol="0">
            <a:spAutoFit/>
          </a:bodyPr>
          <a:lstStyle/>
          <a:p>
            <a:r>
              <a:rPr lang="en-US" dirty="0"/>
              <a:t>Vs.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par>
                                <p:cTn id="11" presetID="2" presetClass="entr" presetSubtype="4"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 calcmode="lin" valueType="num">
                                      <p:cBhvr additive="base">
                                        <p:cTn id="13"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06AE-F0F2-490F-BDBA-9C6E76E96AD4}"/>
              </a:ext>
            </a:extLst>
          </p:cNvPr>
          <p:cNvSpPr>
            <a:spLocks noGrp="1"/>
          </p:cNvSpPr>
          <p:nvPr>
            <p:ph type="title"/>
          </p:nvPr>
        </p:nvSpPr>
        <p:spPr/>
        <p:txBody>
          <a:bodyPr/>
          <a:lstStyle/>
          <a:p>
            <a:pPr algn="ctr"/>
            <a:r>
              <a:rPr lang="en-US" dirty="0"/>
              <a:t>8/6/2018 </a:t>
            </a:r>
            <a:br>
              <a:rPr lang="en-US" dirty="0"/>
            </a:br>
            <a:r>
              <a:rPr lang="en-US" dirty="0"/>
              <a:t>Warm up </a:t>
            </a:r>
          </a:p>
        </p:txBody>
      </p:sp>
      <p:sp>
        <p:nvSpPr>
          <p:cNvPr id="3" name="Content Placeholder 2">
            <a:extLst>
              <a:ext uri="{FF2B5EF4-FFF2-40B4-BE49-F238E27FC236}">
                <a16:creationId xmlns:a16="http://schemas.microsoft.com/office/drawing/2014/main" id="{775ABB90-00F1-46B7-9F7B-0DA115BE2460}"/>
              </a:ext>
            </a:extLst>
          </p:cNvPr>
          <p:cNvSpPr>
            <a:spLocks noGrp="1"/>
          </p:cNvSpPr>
          <p:nvPr>
            <p:ph idx="1"/>
          </p:nvPr>
        </p:nvSpPr>
        <p:spPr/>
        <p:txBody>
          <a:bodyPr>
            <a:normAutofit fontScale="85000" lnSpcReduction="20000"/>
          </a:bodyPr>
          <a:lstStyle/>
          <a:p>
            <a:r>
              <a:rPr lang="en-US" dirty="0"/>
              <a:t>1. Grab one of the handouts up front and read through the economic goals. </a:t>
            </a:r>
          </a:p>
          <a:p>
            <a:r>
              <a:rPr lang="en-US" dirty="0"/>
              <a:t>2. List them in order of importance based on your opinion</a:t>
            </a:r>
          </a:p>
          <a:p>
            <a:pPr marL="0" indent="0" algn="ctr">
              <a:buNone/>
            </a:pPr>
            <a:r>
              <a:rPr lang="en-US" dirty="0"/>
              <a:t>(be prepared to defend your answer )</a:t>
            </a:r>
          </a:p>
          <a:p>
            <a:pPr marL="0" indent="0">
              <a:buNone/>
            </a:pPr>
            <a:r>
              <a:rPr lang="en-US" dirty="0"/>
              <a:t>   3. Write down two things you did this weekend</a:t>
            </a:r>
          </a:p>
          <a:p>
            <a:pPr marL="0" indent="0" algn="ctr">
              <a:buNone/>
            </a:pPr>
            <a:r>
              <a:rPr lang="en-US" b="1" u="sng" dirty="0"/>
              <a:t>Today’s Schedule </a:t>
            </a:r>
          </a:p>
          <a:p>
            <a:pPr marL="0" indent="0" algn="ctr">
              <a:buNone/>
            </a:pPr>
            <a:r>
              <a:rPr lang="en-US" dirty="0"/>
              <a:t>Warm-up </a:t>
            </a:r>
          </a:p>
          <a:p>
            <a:pPr marL="0" indent="0" algn="ctr">
              <a:buNone/>
            </a:pPr>
            <a:r>
              <a:rPr lang="en-US" dirty="0"/>
              <a:t>Notes/Discussion </a:t>
            </a:r>
          </a:p>
          <a:p>
            <a:pPr marL="0" indent="0" algn="ctr">
              <a:buNone/>
            </a:pPr>
            <a:r>
              <a:rPr lang="en-US" dirty="0"/>
              <a:t>Reading</a:t>
            </a:r>
          </a:p>
        </p:txBody>
      </p:sp>
    </p:spTree>
    <p:extLst>
      <p:ext uri="{BB962C8B-B14F-4D97-AF65-F5344CB8AC3E}">
        <p14:creationId xmlns:p14="http://schemas.microsoft.com/office/powerpoint/2010/main" val="934309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6" name="Text Box 4"/>
          <p:cNvSpPr txBox="1">
            <a:spLocks noChangeArrowheads="1"/>
          </p:cNvSpPr>
          <p:nvPr/>
        </p:nvSpPr>
        <p:spPr bwMode="auto">
          <a:xfrm>
            <a:off x="801688" y="5060950"/>
            <a:ext cx="7620000" cy="1066800"/>
          </a:xfrm>
          <a:prstGeom prst="rect">
            <a:avLst/>
          </a:prstGeom>
          <a:noFill/>
          <a:ln>
            <a:noFill/>
          </a:ln>
          <a:effectLs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en-US" altLang="en-US" sz="3200" dirty="0"/>
              <a:t>Making decisions requires trading </a:t>
            </a:r>
            <a:br>
              <a:rPr lang="en-US" altLang="en-US" sz="3200" dirty="0"/>
            </a:br>
            <a:r>
              <a:rPr lang="en-US" altLang="en-US" sz="3200" dirty="0"/>
              <a:t>off one goal against another.</a:t>
            </a:r>
          </a:p>
        </p:txBody>
      </p:sp>
      <p:sp>
        <p:nvSpPr>
          <p:cNvPr id="28675" name="Rectangle 5"/>
          <p:cNvSpPr>
            <a:spLocks noGrp="1" noChangeArrowheads="1"/>
          </p:cNvSpPr>
          <p:nvPr>
            <p:ph type="title"/>
          </p:nvPr>
        </p:nvSpPr>
        <p:spPr>
          <a:xfrm>
            <a:off x="938212" y="990600"/>
            <a:ext cx="7619999" cy="1049235"/>
          </a:xfrm>
        </p:spPr>
        <p:txBody>
          <a:bodyPr/>
          <a:lstStyle/>
          <a:p>
            <a:pPr algn="ctr"/>
            <a:r>
              <a:rPr lang="en-US" altLang="en-US" sz="3200" dirty="0"/>
              <a:t>Principle #1: People Face Tradeoffs.</a:t>
            </a:r>
          </a:p>
        </p:txBody>
      </p:sp>
      <p:sp>
        <p:nvSpPr>
          <p:cNvPr id="177158" name="Rectangle 6"/>
          <p:cNvSpPr>
            <a:spLocks noGrp="1" noChangeArrowheads="1"/>
          </p:cNvSpPr>
          <p:nvPr>
            <p:ph type="body" idx="1"/>
          </p:nvPr>
        </p:nvSpPr>
        <p:spPr>
          <a:xfrm>
            <a:off x="4800600" y="2039835"/>
            <a:ext cx="3233284" cy="2684565"/>
          </a:xfrm>
        </p:spPr>
        <p:txBody>
          <a:bodyPr>
            <a:normAutofit/>
          </a:bodyPr>
          <a:lstStyle/>
          <a:p>
            <a:pPr marL="0" indent="0">
              <a:buFontTx/>
              <a:buNone/>
            </a:pPr>
            <a:r>
              <a:rPr lang="en-US" altLang="en-US" dirty="0"/>
              <a:t>To get one thing, we usually have to give up another thing.</a:t>
            </a:r>
          </a:p>
          <a:p>
            <a:pPr lvl="1"/>
            <a:r>
              <a:rPr lang="en-US" altLang="en-US" dirty="0"/>
              <a:t>Food v. clothing</a:t>
            </a:r>
          </a:p>
          <a:p>
            <a:pPr lvl="1"/>
            <a:r>
              <a:rPr lang="en-US" altLang="en-US" dirty="0"/>
              <a:t>Leisure time v. work</a:t>
            </a:r>
          </a:p>
          <a:p>
            <a:pPr lvl="1"/>
            <a:r>
              <a:rPr lang="en-US" altLang="en-US" dirty="0"/>
              <a:t>Efficiency v. equity</a:t>
            </a:r>
          </a:p>
        </p:txBody>
      </p:sp>
      <p:pic>
        <p:nvPicPr>
          <p:cNvPr id="1028" name="Picture 4" descr="Image result for there is no such thing as a free lunch">
            <a:extLst>
              <a:ext uri="{FF2B5EF4-FFF2-40B4-BE49-F238E27FC236}">
                <a16:creationId xmlns:a16="http://schemas.microsoft.com/office/drawing/2014/main" id="{D6ECA52A-FEAB-4D08-AD9D-CFE7C7608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00287"/>
            <a:ext cx="3009900" cy="22574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6944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715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715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7158">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7156"/>
                                        </p:tgtEl>
                                        <p:attrNameLst>
                                          <p:attrName>style.visibility</p:attrName>
                                        </p:attrNameLst>
                                      </p:cBhvr>
                                      <p:to>
                                        <p:strVal val="visible"/>
                                      </p:to>
                                    </p:set>
                                    <p:animEffect transition="in" filter="dissolve">
                                      <p:cBhvr>
                                        <p:cTn id="17" dur="500"/>
                                        <p:tgtEl>
                                          <p:spTgt spid="17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p:bldP spid="17715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B48D-BC3C-4809-BB19-569E8AEF4248}"/>
              </a:ext>
            </a:extLst>
          </p:cNvPr>
          <p:cNvSpPr>
            <a:spLocks noGrp="1"/>
          </p:cNvSpPr>
          <p:nvPr>
            <p:ph type="title"/>
          </p:nvPr>
        </p:nvSpPr>
        <p:spPr>
          <a:xfrm>
            <a:off x="1443490" y="609600"/>
            <a:ext cx="6571343" cy="1049235"/>
          </a:xfrm>
        </p:spPr>
        <p:txBody>
          <a:bodyPr>
            <a:normAutofit/>
          </a:bodyPr>
          <a:lstStyle/>
          <a:p>
            <a:pPr algn="ctr"/>
            <a:r>
              <a:rPr lang="en-US" dirty="0"/>
              <a:t>Opportunity Cost </a:t>
            </a:r>
          </a:p>
        </p:txBody>
      </p:sp>
      <p:sp>
        <p:nvSpPr>
          <p:cNvPr id="3" name="Content Placeholder 2">
            <a:extLst>
              <a:ext uri="{FF2B5EF4-FFF2-40B4-BE49-F238E27FC236}">
                <a16:creationId xmlns:a16="http://schemas.microsoft.com/office/drawing/2014/main" id="{D7DDF4A0-153B-4FAF-8F3B-175EF859A7E0}"/>
              </a:ext>
            </a:extLst>
          </p:cNvPr>
          <p:cNvSpPr>
            <a:spLocks noGrp="1"/>
          </p:cNvSpPr>
          <p:nvPr>
            <p:ph idx="1"/>
          </p:nvPr>
        </p:nvSpPr>
        <p:spPr/>
        <p:txBody>
          <a:bodyPr/>
          <a:lstStyle/>
          <a:p>
            <a:pPr>
              <a:lnSpc>
                <a:spcPct val="110000"/>
              </a:lnSpc>
            </a:pPr>
            <a:r>
              <a:rPr lang="en-US" sz="1700" dirty="0"/>
              <a:t>Decisions require comparing costs and benefits of alternatives. </a:t>
            </a:r>
          </a:p>
          <a:p>
            <a:pPr lvl="1">
              <a:lnSpc>
                <a:spcPct val="110000"/>
              </a:lnSpc>
            </a:pPr>
            <a:r>
              <a:rPr lang="en-US" sz="1300" dirty="0"/>
              <a:t>Whether to go to college or to work? </a:t>
            </a:r>
          </a:p>
          <a:p>
            <a:pPr lvl="1">
              <a:lnSpc>
                <a:spcPct val="110000"/>
              </a:lnSpc>
            </a:pPr>
            <a:r>
              <a:rPr lang="en-US" sz="1300" dirty="0"/>
              <a:t>Whether to study or go out on a date? </a:t>
            </a:r>
          </a:p>
          <a:p>
            <a:pPr lvl="1">
              <a:lnSpc>
                <a:spcPct val="110000"/>
              </a:lnSpc>
            </a:pPr>
            <a:r>
              <a:rPr lang="en-US" sz="1300" dirty="0"/>
              <a:t>Whether to go to class or sleep in?</a:t>
            </a:r>
            <a:endParaRPr lang="en-US" sz="1700" dirty="0"/>
          </a:p>
          <a:p>
            <a:pPr>
              <a:lnSpc>
                <a:spcPct val="110000"/>
              </a:lnSpc>
            </a:pPr>
            <a:r>
              <a:rPr lang="en-US" sz="1700" b="1" dirty="0"/>
              <a:t>Opportunity cost </a:t>
            </a:r>
          </a:p>
          <a:p>
            <a:pPr lvl="1">
              <a:lnSpc>
                <a:spcPct val="110000"/>
              </a:lnSpc>
            </a:pPr>
            <a:r>
              <a:rPr lang="en-US" sz="1700" dirty="0"/>
              <a:t>The cost of the next best </a:t>
            </a:r>
            <a:r>
              <a:rPr lang="en-US" sz="1700" u="sng" dirty="0"/>
              <a:t>alternative</a:t>
            </a:r>
            <a:r>
              <a:rPr lang="en-US" sz="1700" dirty="0"/>
              <a:t> use of money, time, or resources when one choice is made rather than another</a:t>
            </a:r>
          </a:p>
          <a:p>
            <a:endParaRPr lang="en-US" dirty="0"/>
          </a:p>
        </p:txBody>
      </p:sp>
    </p:spTree>
    <p:extLst>
      <p:ext uri="{BB962C8B-B14F-4D97-AF65-F5344CB8AC3E}">
        <p14:creationId xmlns:p14="http://schemas.microsoft.com/office/powerpoint/2010/main" val="269198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QShape" hidden="1"/>
          <p:cNvSpPr/>
          <p:nvPr/>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iRespond Question</a:t>
            </a:r>
          </a:p>
        </p:txBody>
      </p:sp>
      <p:pic>
        <p:nvPicPr>
          <p:cNvPr id="43011" name="iIcon" descr="radD22B3.bmp"/>
          <p:cNvPicPr>
            <a:picLocks/>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952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QuestTypeShape" hidden="1"/>
          <p:cNvSpPr/>
          <p:nvPr/>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Multiple Choice</a:t>
            </a:r>
          </a:p>
        </p:txBody>
      </p:sp>
      <p:sp>
        <p:nvSpPr>
          <p:cNvPr id="5" name="QuestionShape"/>
          <p:cNvSpPr/>
          <p:nvPr/>
        </p:nvSpPr>
        <p:spPr>
          <a:xfrm>
            <a:off x="127000" y="127000"/>
            <a:ext cx="8890000" cy="2857500"/>
          </a:xfrm>
          <a:prstGeom prst="rect">
            <a:avLst/>
          </a:prstGeom>
          <a:solidFill>
            <a:scrgbClr r="0" g="0" b="0">
              <a:alpha val="0"/>
            </a:scrgbClr>
          </a:solidFill>
          <a:ln w="9525">
            <a:noFill/>
            <a:miter lim="800000"/>
            <a:headEnd/>
            <a:tailEnd/>
          </a:ln>
          <a:effectLst/>
        </p:spPr>
        <p:txBody>
          <a:bodyPr anchor="ctr" anchorCtr="1"/>
          <a:lstStyle/>
          <a:p>
            <a:pPr algn="ctr" eaLnBrk="0" hangingPunct="0">
              <a:defRPr/>
            </a:pPr>
            <a:r>
              <a:rPr lang="en-US" sz="4400">
                <a:solidFill>
                  <a:schemeClr val="tx2"/>
                </a:solidFill>
                <a:effectLst>
                  <a:outerShdw blurRad="38100" dist="38100" dir="2700000" algn="tl">
                    <a:srgbClr val="FFFFFF"/>
                  </a:outerShdw>
                </a:effectLst>
                <a:latin typeface="+mj-lt"/>
                <a:ea typeface="+mj-ea"/>
                <a:cs typeface="+mj-cs"/>
              </a:rPr>
              <a:t>Phil has $100.  He can buy either a pair of shoes or a new cell phone.  Phil chooses the cell phone.  What is his opportunity cost?</a:t>
            </a:r>
          </a:p>
        </p:txBody>
      </p:sp>
      <p:sp>
        <p:nvSpPr>
          <p:cNvPr id="6" name="AShape"/>
          <p:cNvSpPr/>
          <p:nvPr/>
        </p:nvSpPr>
        <p:spPr>
          <a:xfrm>
            <a:off x="127000" y="3111500"/>
            <a:ext cx="8890000" cy="711200"/>
          </a:xfrm>
          <a:prstGeom prst="rect">
            <a:avLst/>
          </a:prstGeom>
          <a:noFill/>
          <a:ln w="9525">
            <a:noFill/>
            <a:miter lim="800000"/>
            <a:headEnd/>
            <a:tailEnd/>
          </a:ln>
          <a:effectLst/>
        </p:spPr>
        <p:txBody>
          <a:bodyPr/>
          <a:lstStyle/>
          <a:p>
            <a:pPr eaLnBrk="0" hangingPunct="0">
              <a:spcBef>
                <a:spcPct val="20000"/>
              </a:spcBef>
              <a:buSzPct val="75000"/>
              <a:defRPr/>
            </a:pPr>
            <a:r>
              <a:rPr lang="en-US" sz="3200">
                <a:effectLst>
                  <a:outerShdw blurRad="38100" dist="38100" dir="2700000" algn="tl">
                    <a:srgbClr val="010199"/>
                  </a:outerShdw>
                </a:effectLst>
              </a:rPr>
              <a:t>A.) The $100 he spent</a:t>
            </a:r>
          </a:p>
        </p:txBody>
      </p:sp>
      <p:sp>
        <p:nvSpPr>
          <p:cNvPr id="7" name="BShape"/>
          <p:cNvSpPr/>
          <p:nvPr/>
        </p:nvSpPr>
        <p:spPr>
          <a:xfrm>
            <a:off x="127000" y="3835400"/>
            <a:ext cx="8890000" cy="711200"/>
          </a:xfrm>
          <a:prstGeom prst="rect">
            <a:avLst/>
          </a:prstGeom>
          <a:noFill/>
          <a:ln w="9525">
            <a:noFill/>
            <a:miter lim="800000"/>
            <a:headEnd/>
            <a:tailEnd/>
          </a:ln>
          <a:effectLst/>
        </p:spPr>
        <p:txBody>
          <a:bodyPr/>
          <a:lstStyle/>
          <a:p>
            <a:pPr eaLnBrk="0" hangingPunct="0">
              <a:spcBef>
                <a:spcPct val="20000"/>
              </a:spcBef>
              <a:buSzPct val="75000"/>
              <a:defRPr/>
            </a:pPr>
            <a:r>
              <a:rPr lang="en-US" sz="3200">
                <a:effectLst>
                  <a:outerShdw blurRad="38100" dist="38100" dir="2700000" algn="tl">
                    <a:srgbClr val="010199"/>
                  </a:outerShdw>
                </a:effectLst>
              </a:rPr>
              <a:t>B.) The cell phone</a:t>
            </a:r>
          </a:p>
        </p:txBody>
      </p:sp>
      <p:sp>
        <p:nvSpPr>
          <p:cNvPr id="8" name="CShape" descr="!"/>
          <p:cNvSpPr/>
          <p:nvPr/>
        </p:nvSpPr>
        <p:spPr>
          <a:xfrm>
            <a:off x="127000" y="4559300"/>
            <a:ext cx="8890000" cy="711200"/>
          </a:xfrm>
          <a:prstGeom prst="rect">
            <a:avLst/>
          </a:prstGeom>
          <a:noFill/>
          <a:ln w="9525">
            <a:noFill/>
            <a:miter lim="800000"/>
            <a:headEnd/>
            <a:tailEnd/>
          </a:ln>
          <a:effectLst/>
        </p:spPr>
        <p:txBody>
          <a:bodyPr/>
          <a:lstStyle/>
          <a:p>
            <a:pPr eaLnBrk="0" hangingPunct="0">
              <a:spcBef>
                <a:spcPct val="20000"/>
              </a:spcBef>
              <a:buSzPct val="75000"/>
              <a:defRPr/>
            </a:pPr>
            <a:r>
              <a:rPr lang="en-US" sz="3200">
                <a:effectLst>
                  <a:outerShdw blurRad="38100" dist="38100" dir="2700000" algn="tl">
                    <a:srgbClr val="010199"/>
                  </a:outerShdw>
                </a:effectLst>
              </a:rPr>
              <a:t>C.) The shoes</a:t>
            </a:r>
          </a:p>
        </p:txBody>
      </p:sp>
      <p:sp>
        <p:nvSpPr>
          <p:cNvPr id="9" name="DShape" hidden="1"/>
          <p:cNvSpPr/>
          <p:nvPr/>
        </p:nvSpPr>
        <p:spPr>
          <a:xfrm>
            <a:off x="127000" y="5283200"/>
            <a:ext cx="8890000" cy="711200"/>
          </a:xfrm>
          <a:prstGeom prst="rect">
            <a:avLst/>
          </a:prstGeom>
          <a:noFill/>
          <a:ln w="9525">
            <a:noFill/>
            <a:miter lim="800000"/>
            <a:headEnd/>
            <a:tailEnd/>
          </a:ln>
          <a:effectLst/>
        </p:spPr>
        <p:txBody>
          <a:bodyPr/>
          <a:lstStyle/>
          <a:p>
            <a:pPr eaLnBrk="0" hangingPunct="0">
              <a:spcBef>
                <a:spcPct val="20000"/>
              </a:spcBef>
              <a:buSzPct val="75000"/>
              <a:defRPr/>
            </a:pPr>
            <a:r>
              <a:rPr lang="en-US" sz="3200">
                <a:effectLst>
                  <a:outerShdw blurRad="38100" dist="38100" dir="2700000" algn="tl">
                    <a:srgbClr val="010199"/>
                  </a:outerShdw>
                </a:effectLst>
              </a:rPr>
              <a:t>D.) </a:t>
            </a:r>
          </a:p>
        </p:txBody>
      </p:sp>
      <p:sp>
        <p:nvSpPr>
          <p:cNvPr id="10" name="EShape" hidden="1"/>
          <p:cNvSpPr/>
          <p:nvPr/>
        </p:nvSpPr>
        <p:spPr>
          <a:xfrm>
            <a:off x="127000" y="6007100"/>
            <a:ext cx="8890000" cy="711200"/>
          </a:xfrm>
          <a:prstGeom prst="rect">
            <a:avLst/>
          </a:prstGeom>
          <a:noFill/>
          <a:ln w="9525">
            <a:noFill/>
            <a:miter lim="800000"/>
            <a:headEnd/>
            <a:tailEnd/>
          </a:ln>
          <a:effectLst/>
        </p:spPr>
        <p:txBody>
          <a:bodyPr/>
          <a:lstStyle/>
          <a:p>
            <a:pPr eaLnBrk="0" hangingPunct="0">
              <a:spcBef>
                <a:spcPct val="20000"/>
              </a:spcBef>
              <a:buSzPct val="75000"/>
              <a:defRPr/>
            </a:pPr>
            <a:r>
              <a:rPr lang="en-US" sz="3200">
                <a:effectLst>
                  <a:outerShdw blurRad="38100" dist="38100" dir="2700000" algn="tl">
                    <a:srgbClr val="010199"/>
                  </a:outerShdw>
                </a:effectLst>
              </a:rPr>
              <a:t>E.) </a:t>
            </a:r>
          </a:p>
        </p:txBody>
      </p:sp>
      <p:sp>
        <p:nvSpPr>
          <p:cNvPr id="11" name="StandShape" hidden="1"/>
          <p:cNvSpPr/>
          <p:nvPr/>
        </p:nvSpPr>
        <p:spPr>
          <a:xfrm>
            <a:off x="444500" y="254000"/>
            <a:ext cx="8255000" cy="285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medShape" hidden="1"/>
          <p:cNvSpPr/>
          <p:nvPr/>
        </p:nvSpPr>
        <p:spPr>
          <a:xfrm>
            <a:off x="127000" y="254000"/>
            <a:ext cx="3810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ScoreShape" hidden="1"/>
          <p:cNvSpPr/>
          <p:nvPr/>
        </p:nvSpPr>
        <p:spPr>
          <a:xfrm>
            <a:off x="127000" y="254000"/>
            <a:ext cx="3810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F</a:t>
            </a:r>
          </a:p>
        </p:txBody>
      </p:sp>
      <p:sp>
        <p:nvSpPr>
          <p:cNvPr id="14" name="CapShape" hidden="1"/>
          <p:cNvSpPr/>
          <p:nvPr/>
        </p:nvSpPr>
        <p:spPr>
          <a:xfrm>
            <a:off x="127000" y="254000"/>
            <a:ext cx="3810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91608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0" y="2057400"/>
            <a:ext cx="9144000" cy="884238"/>
          </a:xfrm>
          <a:prstGeom prst="rect">
            <a:avLst/>
          </a:prstGeom>
          <a:noFill/>
          <a:ln w="9525">
            <a:noFill/>
            <a:miter lim="800000"/>
            <a:headEnd/>
            <a:tailEnd/>
          </a:ln>
          <a:effectLst/>
        </p:spPr>
        <p:txBody>
          <a:bodyPr>
            <a:spAutoFit/>
          </a:bodyPr>
          <a:lstStyle/>
          <a:p>
            <a:pPr algn="ctr">
              <a:spcBef>
                <a:spcPct val="50000"/>
              </a:spcBef>
            </a:pPr>
            <a:r>
              <a:rPr lang="en-US" sz="5200" dirty="0"/>
              <a:t>Introduction to Economics</a:t>
            </a:r>
          </a:p>
        </p:txBody>
      </p:sp>
      <p:sp>
        <p:nvSpPr>
          <p:cNvPr id="2054" name="Text Box 6"/>
          <p:cNvSpPr txBox="1">
            <a:spLocks noChangeArrowheads="1"/>
          </p:cNvSpPr>
          <p:nvPr/>
        </p:nvSpPr>
        <p:spPr bwMode="auto">
          <a:xfrm>
            <a:off x="0" y="4495800"/>
            <a:ext cx="9144000" cy="701675"/>
          </a:xfrm>
          <a:prstGeom prst="rect">
            <a:avLst/>
          </a:prstGeom>
          <a:noFill/>
          <a:ln w="9525">
            <a:noFill/>
            <a:miter lim="800000"/>
            <a:headEnd/>
            <a:tailEnd/>
          </a:ln>
          <a:effectLst/>
        </p:spPr>
        <p:txBody>
          <a:bodyPr>
            <a:spAutoFit/>
          </a:bodyPr>
          <a:lstStyle/>
          <a:p>
            <a:pPr algn="ctr">
              <a:spcBef>
                <a:spcPct val="50000"/>
              </a:spcBef>
            </a:pPr>
            <a:r>
              <a:rPr lang="en-US" sz="4000" dirty="0"/>
              <a:t>Unit 1: Chapters 1-3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8229600" cy="1139825"/>
          </a:xfrm>
        </p:spPr>
        <p:txBody>
          <a:bodyPr/>
          <a:lstStyle/>
          <a:p>
            <a:pPr eaLnBrk="1" hangingPunct="1">
              <a:defRPr/>
            </a:pPr>
            <a:r>
              <a:rPr lang="en-US" sz="6000">
                <a:latin typeface="Impact" pitchFamily="34" charset="0"/>
              </a:rPr>
              <a:t>Why Are You Here?</a:t>
            </a:r>
          </a:p>
        </p:txBody>
      </p:sp>
      <p:sp>
        <p:nvSpPr>
          <p:cNvPr id="24579" name="Rectangle 3"/>
          <p:cNvSpPr>
            <a:spLocks noGrp="1" noChangeArrowheads="1"/>
          </p:cNvSpPr>
          <p:nvPr>
            <p:ph type="body" sz="half" idx="1"/>
          </p:nvPr>
        </p:nvSpPr>
        <p:spPr>
          <a:xfrm>
            <a:off x="228600" y="1447800"/>
            <a:ext cx="5181600" cy="4530725"/>
          </a:xfrm>
        </p:spPr>
        <p:txBody>
          <a:bodyPr>
            <a:normAutofit fontScale="92500"/>
          </a:bodyPr>
          <a:lstStyle/>
          <a:p>
            <a:pPr eaLnBrk="1" hangingPunct="1">
              <a:lnSpc>
                <a:spcPct val="80000"/>
              </a:lnSpc>
              <a:defRPr/>
            </a:pPr>
            <a:r>
              <a:rPr lang="en-US" sz="2200" b="1" dirty="0">
                <a:latin typeface="Georgia" pitchFamily="18" charset="0"/>
              </a:rPr>
              <a:t>You could be working </a:t>
            </a:r>
            <a:r>
              <a:rPr lang="en-US" sz="2200" b="1" dirty="0">
                <a:effectLst>
                  <a:outerShdw blurRad="38100" dist="38100" dir="2700000" algn="tl">
                    <a:srgbClr val="FFFFFF"/>
                  </a:outerShdw>
                </a:effectLst>
                <a:latin typeface="Georgia" pitchFamily="18" charset="0"/>
              </a:rPr>
              <a:t>RIGHT NOW!!!</a:t>
            </a:r>
          </a:p>
          <a:p>
            <a:pPr eaLnBrk="1" hangingPunct="1">
              <a:lnSpc>
                <a:spcPct val="80000"/>
              </a:lnSpc>
              <a:defRPr/>
            </a:pPr>
            <a:r>
              <a:rPr lang="en-US" sz="2200" b="1" dirty="0">
                <a:latin typeface="Georgia" pitchFamily="18" charset="0"/>
              </a:rPr>
              <a:t>But right now, you are making </a:t>
            </a:r>
            <a:r>
              <a:rPr lang="en-US" sz="2200" b="1" dirty="0">
                <a:effectLst>
                  <a:outerShdw blurRad="38100" dist="38100" dir="2700000" algn="tl">
                    <a:srgbClr val="FFFFFF"/>
                  </a:outerShdw>
                </a:effectLst>
                <a:latin typeface="Georgia" pitchFamily="18" charset="0"/>
              </a:rPr>
              <a:t>NO MONEY AT ALL!!!</a:t>
            </a:r>
          </a:p>
          <a:p>
            <a:pPr eaLnBrk="1" hangingPunct="1">
              <a:lnSpc>
                <a:spcPct val="80000"/>
              </a:lnSpc>
              <a:defRPr/>
            </a:pPr>
            <a:r>
              <a:rPr lang="en-US" sz="2200" b="1" dirty="0">
                <a:latin typeface="Georgia" pitchFamily="18" charset="0"/>
              </a:rPr>
              <a:t>Minimum wage is now $7.25…but you might even get a job—</a:t>
            </a:r>
            <a:r>
              <a:rPr lang="en-US" sz="2200" b="1" dirty="0">
                <a:effectLst>
                  <a:outerShdw blurRad="38100" dist="38100" dir="2700000" algn="tl">
                    <a:srgbClr val="FFFFFF"/>
                  </a:outerShdw>
                </a:effectLst>
                <a:latin typeface="Georgia" pitchFamily="18" charset="0"/>
              </a:rPr>
              <a:t>RIGHT</a:t>
            </a:r>
            <a:r>
              <a:rPr lang="en-US" sz="2200" b="1" dirty="0">
                <a:latin typeface="Georgia" pitchFamily="18" charset="0"/>
              </a:rPr>
              <a:t> </a:t>
            </a:r>
            <a:r>
              <a:rPr lang="en-US" sz="2200" b="1" dirty="0">
                <a:effectLst>
                  <a:outerShdw blurRad="38100" dist="38100" dir="2700000" algn="tl">
                    <a:srgbClr val="FFFFFF"/>
                  </a:outerShdw>
                </a:effectLst>
                <a:latin typeface="Georgia" pitchFamily="18" charset="0"/>
              </a:rPr>
              <a:t>NOW</a:t>
            </a:r>
            <a:r>
              <a:rPr lang="en-US" sz="2200" b="1" dirty="0">
                <a:latin typeface="Georgia" pitchFamily="18" charset="0"/>
              </a:rPr>
              <a:t>—for more than that!!!</a:t>
            </a:r>
          </a:p>
          <a:p>
            <a:pPr eaLnBrk="1" hangingPunct="1">
              <a:lnSpc>
                <a:spcPct val="80000"/>
              </a:lnSpc>
              <a:defRPr/>
            </a:pPr>
            <a:r>
              <a:rPr lang="en-US" sz="2200" b="1" dirty="0">
                <a:latin typeface="Georgia" pitchFamily="18" charset="0"/>
              </a:rPr>
              <a:t>Let’s say, </a:t>
            </a:r>
            <a:r>
              <a:rPr lang="en-US" sz="2200" b="1" dirty="0">
                <a:effectLst>
                  <a:outerShdw blurRad="38100" dist="38100" dir="2700000" algn="tl">
                    <a:srgbClr val="FFFFFF"/>
                  </a:outerShdw>
                </a:effectLst>
                <a:latin typeface="Georgia" pitchFamily="18" charset="0"/>
              </a:rPr>
              <a:t>$10</a:t>
            </a:r>
            <a:r>
              <a:rPr lang="en-US" sz="2200" b="1" dirty="0">
                <a:latin typeface="Georgia" pitchFamily="18" charset="0"/>
              </a:rPr>
              <a:t> an hour…</a:t>
            </a:r>
          </a:p>
          <a:p>
            <a:pPr eaLnBrk="1" hangingPunct="1">
              <a:lnSpc>
                <a:spcPct val="80000"/>
              </a:lnSpc>
              <a:defRPr/>
            </a:pPr>
            <a:r>
              <a:rPr lang="en-US" sz="2200" b="1" dirty="0">
                <a:latin typeface="Georgia" pitchFamily="18" charset="0"/>
              </a:rPr>
              <a:t>$10 an hour, 8 hours per day, $80 bucks a day, </a:t>
            </a:r>
            <a:r>
              <a:rPr lang="en-US" sz="2200" b="1" dirty="0">
                <a:effectLst>
                  <a:outerShdw blurRad="38100" dist="38100" dir="2700000" algn="tl">
                    <a:srgbClr val="FFFFFF"/>
                  </a:outerShdw>
                </a:effectLst>
                <a:latin typeface="Georgia" pitchFamily="18" charset="0"/>
              </a:rPr>
              <a:t>$400 bucks a week…</a:t>
            </a:r>
          </a:p>
          <a:p>
            <a:pPr eaLnBrk="1" hangingPunct="1">
              <a:lnSpc>
                <a:spcPct val="80000"/>
              </a:lnSpc>
              <a:defRPr/>
            </a:pPr>
            <a:r>
              <a:rPr lang="en-US" sz="2200" b="1" dirty="0">
                <a:latin typeface="Georgia" pitchFamily="18" charset="0"/>
              </a:rPr>
              <a:t>This semester lasts for </a:t>
            </a:r>
            <a:r>
              <a:rPr lang="en-US" sz="2200" b="1" dirty="0">
                <a:effectLst>
                  <a:outerShdw blurRad="38100" dist="38100" dir="2700000" algn="tl">
                    <a:srgbClr val="FFFFFF"/>
                  </a:outerShdw>
                </a:effectLst>
                <a:latin typeface="Georgia" pitchFamily="18" charset="0"/>
              </a:rPr>
              <a:t>18 weeks…</a:t>
            </a:r>
          </a:p>
          <a:p>
            <a:pPr eaLnBrk="1" hangingPunct="1">
              <a:lnSpc>
                <a:spcPct val="80000"/>
              </a:lnSpc>
              <a:defRPr/>
            </a:pPr>
            <a:r>
              <a:rPr lang="en-US" sz="2200" b="1" dirty="0">
                <a:latin typeface="Georgia" pitchFamily="18" charset="0"/>
              </a:rPr>
              <a:t>What is your opportunity cost for </a:t>
            </a:r>
            <a:r>
              <a:rPr lang="en-US" sz="2200" b="1" dirty="0">
                <a:effectLst>
                  <a:outerShdw blurRad="38100" dist="38100" dir="2700000" algn="tl">
                    <a:srgbClr val="FFFFFF"/>
                  </a:outerShdw>
                </a:effectLst>
                <a:latin typeface="Georgia" pitchFamily="18" charset="0"/>
              </a:rPr>
              <a:t>choosing to stay in school?</a:t>
            </a:r>
          </a:p>
          <a:p>
            <a:pPr eaLnBrk="1" hangingPunct="1">
              <a:lnSpc>
                <a:spcPct val="80000"/>
              </a:lnSpc>
              <a:defRPr/>
            </a:pPr>
            <a:endParaRPr lang="en-US" sz="2200" b="1" dirty="0">
              <a:latin typeface="Georgia" pitchFamily="18" charset="0"/>
            </a:endParaRPr>
          </a:p>
        </p:txBody>
      </p:sp>
      <p:pic>
        <p:nvPicPr>
          <p:cNvPr id="44036" name="Picture 6" descr="huge_pile_of_cash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410200" y="1905000"/>
            <a:ext cx="3581400" cy="3586163"/>
          </a:xfrm>
        </p:spPr>
      </p:pic>
    </p:spTree>
    <p:extLst>
      <p:ext uri="{BB962C8B-B14F-4D97-AF65-F5344CB8AC3E}">
        <p14:creationId xmlns:p14="http://schemas.microsoft.com/office/powerpoint/2010/main" val="2262559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4579">
                                            <p:txEl>
                                              <p:pRg st="6" end="6"/>
                                            </p:txEl>
                                          </p:spTgt>
                                        </p:tgtEl>
                                        <p:attrNameLst>
                                          <p:attrName>style.visibility</p:attrName>
                                        </p:attrNameLst>
                                      </p:cBhvr>
                                      <p:to>
                                        <p:strVal val="visible"/>
                                      </p:to>
                                    </p:set>
                                    <p:anim calcmode="lin" valueType="num">
                                      <p:cBhvr additive="base">
                                        <p:cTn id="43"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457200" y="2057400"/>
            <a:ext cx="8229600" cy="1143000"/>
          </a:xfrm>
        </p:spPr>
        <p:txBody>
          <a:bodyPr>
            <a:normAutofit fontScale="90000"/>
          </a:bodyPr>
          <a:lstStyle/>
          <a:p>
            <a:pPr eaLnBrk="1" hangingPunct="1">
              <a:defRPr/>
            </a:pPr>
            <a:r>
              <a:rPr lang="en-US" sz="20000" i="1" dirty="0"/>
              <a:t>$7,200</a:t>
            </a:r>
          </a:p>
        </p:txBody>
      </p:sp>
    </p:spTree>
    <p:extLst>
      <p:ext uri="{BB962C8B-B14F-4D97-AF65-F5344CB8AC3E}">
        <p14:creationId xmlns:p14="http://schemas.microsoft.com/office/powerpoint/2010/main" val="1097412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2" name="Rectangle 4"/>
          <p:cNvSpPr>
            <a:spLocks noGrp="1" noChangeArrowheads="1"/>
          </p:cNvSpPr>
          <p:nvPr>
            <p:ph type="title"/>
          </p:nvPr>
        </p:nvSpPr>
        <p:spPr>
          <a:xfrm>
            <a:off x="5562600" y="1524000"/>
            <a:ext cx="2743200" cy="1143000"/>
          </a:xfrm>
        </p:spPr>
        <p:txBody>
          <a:bodyPr>
            <a:normAutofit fontScale="90000"/>
          </a:bodyPr>
          <a:lstStyle/>
          <a:p>
            <a:pPr algn="l" fontAlgn="auto">
              <a:spcAft>
                <a:spcPts val="0"/>
              </a:spcAft>
              <a:defRPr/>
            </a:pPr>
            <a:r>
              <a:rPr lang="en-US" sz="7500" dirty="0">
                <a:latin typeface="Impact" pitchFamily="34" charset="0"/>
              </a:rPr>
              <a:t>But </a:t>
            </a:r>
            <a:br>
              <a:rPr lang="en-US" sz="7500" dirty="0">
                <a:latin typeface="Impact" pitchFamily="34" charset="0"/>
              </a:rPr>
            </a:br>
            <a:r>
              <a:rPr lang="en-US" sz="7500" dirty="0">
                <a:latin typeface="Impact" pitchFamily="34" charset="0"/>
              </a:rPr>
              <a:t>Wait!</a:t>
            </a:r>
          </a:p>
        </p:txBody>
      </p:sp>
      <p:pic>
        <p:nvPicPr>
          <p:cNvPr id="46083" name="Picture 8" descr="800px-College_graduate_student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238" y="38100"/>
            <a:ext cx="3962400" cy="2971800"/>
          </a:xfrm>
          <a:ln>
            <a:solidFill>
              <a:schemeClr val="tx1"/>
            </a:solidFill>
            <a:miter lim="800000"/>
            <a:headEnd/>
            <a:tailEnd/>
          </a:ln>
        </p:spPr>
      </p:pic>
      <p:sp>
        <p:nvSpPr>
          <p:cNvPr id="258053" name="Rectangle 5"/>
          <p:cNvSpPr>
            <a:spLocks noGrp="1" noChangeArrowheads="1"/>
          </p:cNvSpPr>
          <p:nvPr>
            <p:ph type="body" sz="half" idx="2"/>
          </p:nvPr>
        </p:nvSpPr>
        <p:spPr>
          <a:xfrm>
            <a:off x="0" y="3429000"/>
            <a:ext cx="9144000" cy="2743200"/>
          </a:xfrm>
        </p:spPr>
        <p:txBody>
          <a:bodyPr>
            <a:normAutofit fontScale="92500" lnSpcReduction="10000"/>
          </a:bodyPr>
          <a:lstStyle/>
          <a:p>
            <a:pPr marL="548640" indent="-411480" fontAlgn="auto">
              <a:lnSpc>
                <a:spcPct val="80000"/>
              </a:lnSpc>
              <a:spcAft>
                <a:spcPts val="0"/>
              </a:spcAft>
              <a:buClr>
                <a:schemeClr val="tx1">
                  <a:shade val="95000"/>
                </a:schemeClr>
              </a:buClr>
              <a:buFont typeface="Wingdings 2"/>
              <a:buChar char=""/>
              <a:defRPr/>
            </a:pPr>
            <a:r>
              <a:rPr lang="en-US" sz="2300" b="1" dirty="0">
                <a:latin typeface="Georgia" pitchFamily="18" charset="0"/>
              </a:rPr>
              <a:t>High school dropouts earn, on average, $910,000 in their lifetime…</a:t>
            </a:r>
          </a:p>
          <a:p>
            <a:pPr marL="548640" indent="-411480" fontAlgn="auto">
              <a:lnSpc>
                <a:spcPct val="80000"/>
              </a:lnSpc>
              <a:spcAft>
                <a:spcPts val="0"/>
              </a:spcAft>
              <a:buClr>
                <a:schemeClr val="tx1">
                  <a:shade val="95000"/>
                </a:schemeClr>
              </a:buClr>
              <a:buFont typeface="Wingdings 2"/>
              <a:buChar char=""/>
              <a:defRPr/>
            </a:pPr>
            <a:r>
              <a:rPr lang="en-US" sz="2300" b="1" dirty="0">
                <a:latin typeface="Georgia" pitchFamily="18" charset="0"/>
              </a:rPr>
              <a:t>Graduates earn $1.2 million…</a:t>
            </a:r>
          </a:p>
          <a:p>
            <a:pPr marL="548640" indent="-411480" fontAlgn="auto">
              <a:lnSpc>
                <a:spcPct val="80000"/>
              </a:lnSpc>
              <a:spcAft>
                <a:spcPts val="0"/>
              </a:spcAft>
              <a:buClr>
                <a:schemeClr val="tx1">
                  <a:shade val="95000"/>
                </a:schemeClr>
              </a:buClr>
              <a:buFont typeface="Wingdings 2"/>
              <a:buChar char=""/>
              <a:defRPr/>
            </a:pPr>
            <a:r>
              <a:rPr lang="en-US" sz="2300" b="1" dirty="0">
                <a:latin typeface="Georgia" pitchFamily="18" charset="0"/>
              </a:rPr>
              <a:t>So, the opportunity cost of dropping out is $290,000.</a:t>
            </a:r>
          </a:p>
          <a:p>
            <a:pPr marL="548640" indent="-411480" fontAlgn="auto">
              <a:lnSpc>
                <a:spcPct val="80000"/>
              </a:lnSpc>
              <a:spcAft>
                <a:spcPts val="0"/>
              </a:spcAft>
              <a:buClr>
                <a:schemeClr val="tx1">
                  <a:shade val="95000"/>
                </a:schemeClr>
              </a:buClr>
              <a:buFont typeface="Wingdings 2"/>
              <a:buChar char=""/>
              <a:defRPr/>
            </a:pPr>
            <a:r>
              <a:rPr lang="en-US" sz="2300" b="1" dirty="0">
                <a:latin typeface="Georgia" pitchFamily="18" charset="0"/>
              </a:rPr>
              <a:t>And those with four-year degrees earn $2.1 million…</a:t>
            </a:r>
          </a:p>
          <a:p>
            <a:pPr marL="548640" indent="-411480" fontAlgn="auto">
              <a:lnSpc>
                <a:spcPct val="80000"/>
              </a:lnSpc>
              <a:spcAft>
                <a:spcPts val="0"/>
              </a:spcAft>
              <a:buClr>
                <a:schemeClr val="tx1">
                  <a:shade val="95000"/>
                </a:schemeClr>
              </a:buClr>
              <a:buFont typeface="Wingdings 2"/>
              <a:buChar char=""/>
              <a:defRPr/>
            </a:pPr>
            <a:r>
              <a:rPr lang="en-US" sz="2300" b="1" dirty="0">
                <a:latin typeface="Georgia" pitchFamily="18" charset="0"/>
              </a:rPr>
              <a:t>So the opportunity cost of not going to college is $900,000.</a:t>
            </a:r>
          </a:p>
          <a:p>
            <a:pPr marL="548640" indent="-411480" fontAlgn="auto">
              <a:lnSpc>
                <a:spcPct val="80000"/>
              </a:lnSpc>
              <a:spcAft>
                <a:spcPts val="0"/>
              </a:spcAft>
              <a:buClr>
                <a:schemeClr val="tx1">
                  <a:shade val="95000"/>
                </a:schemeClr>
              </a:buClr>
              <a:buFont typeface="Wingdings 2"/>
              <a:buChar char=""/>
              <a:defRPr/>
            </a:pPr>
            <a:r>
              <a:rPr lang="en-US" sz="2300" b="1" dirty="0">
                <a:latin typeface="Georgia" pitchFamily="18" charset="0"/>
              </a:rPr>
              <a:t>Those with master’s degrees earn $2.5 million…</a:t>
            </a:r>
          </a:p>
          <a:p>
            <a:pPr marL="548640" indent="-411480" fontAlgn="auto">
              <a:lnSpc>
                <a:spcPct val="80000"/>
              </a:lnSpc>
              <a:spcAft>
                <a:spcPts val="0"/>
              </a:spcAft>
              <a:buClr>
                <a:schemeClr val="tx1">
                  <a:shade val="95000"/>
                </a:schemeClr>
              </a:buClr>
              <a:buFont typeface="Wingdings 2"/>
              <a:buChar char=""/>
              <a:defRPr/>
            </a:pPr>
            <a:r>
              <a:rPr lang="en-US" sz="2300" b="1" dirty="0">
                <a:latin typeface="Georgia" pitchFamily="18" charset="0"/>
              </a:rPr>
              <a:t>And those with professional degrees earn $4.4 million.</a:t>
            </a:r>
            <a:r>
              <a:rPr lang="en-US" sz="2200" dirty="0"/>
              <a:t>  </a:t>
            </a:r>
          </a:p>
        </p:txBody>
      </p:sp>
    </p:spTree>
    <p:extLst>
      <p:ext uri="{BB962C8B-B14F-4D97-AF65-F5344CB8AC3E}">
        <p14:creationId xmlns:p14="http://schemas.microsoft.com/office/powerpoint/2010/main" val="243923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8053">
                                            <p:txEl>
                                              <p:pRg st="0" end="0"/>
                                            </p:txEl>
                                          </p:spTgt>
                                        </p:tgtEl>
                                        <p:attrNameLst>
                                          <p:attrName>style.visibility</p:attrName>
                                        </p:attrNameLst>
                                      </p:cBhvr>
                                      <p:to>
                                        <p:strVal val="visible"/>
                                      </p:to>
                                    </p:set>
                                    <p:anim calcmode="lin" valueType="num">
                                      <p:cBhvr additive="base">
                                        <p:cTn id="7" dur="500" fill="hold"/>
                                        <p:tgtEl>
                                          <p:spTgt spid="2580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80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8053">
                                            <p:txEl>
                                              <p:pRg st="1" end="1"/>
                                            </p:txEl>
                                          </p:spTgt>
                                        </p:tgtEl>
                                        <p:attrNameLst>
                                          <p:attrName>style.visibility</p:attrName>
                                        </p:attrNameLst>
                                      </p:cBhvr>
                                      <p:to>
                                        <p:strVal val="visible"/>
                                      </p:to>
                                    </p:set>
                                    <p:anim calcmode="lin" valueType="num">
                                      <p:cBhvr additive="base">
                                        <p:cTn id="13" dur="500" fill="hold"/>
                                        <p:tgtEl>
                                          <p:spTgt spid="25805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80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8053">
                                            <p:txEl>
                                              <p:pRg st="2" end="2"/>
                                            </p:txEl>
                                          </p:spTgt>
                                        </p:tgtEl>
                                        <p:attrNameLst>
                                          <p:attrName>style.visibility</p:attrName>
                                        </p:attrNameLst>
                                      </p:cBhvr>
                                      <p:to>
                                        <p:strVal val="visible"/>
                                      </p:to>
                                    </p:set>
                                    <p:anim calcmode="lin" valueType="num">
                                      <p:cBhvr additive="base">
                                        <p:cTn id="19" dur="500" fill="hold"/>
                                        <p:tgtEl>
                                          <p:spTgt spid="25805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805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8053">
                                            <p:txEl>
                                              <p:pRg st="3" end="3"/>
                                            </p:txEl>
                                          </p:spTgt>
                                        </p:tgtEl>
                                        <p:attrNameLst>
                                          <p:attrName>style.visibility</p:attrName>
                                        </p:attrNameLst>
                                      </p:cBhvr>
                                      <p:to>
                                        <p:strVal val="visible"/>
                                      </p:to>
                                    </p:set>
                                    <p:anim calcmode="lin" valueType="num">
                                      <p:cBhvr additive="base">
                                        <p:cTn id="25" dur="500" fill="hold"/>
                                        <p:tgtEl>
                                          <p:spTgt spid="25805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805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8053">
                                            <p:txEl>
                                              <p:pRg st="4" end="4"/>
                                            </p:txEl>
                                          </p:spTgt>
                                        </p:tgtEl>
                                        <p:attrNameLst>
                                          <p:attrName>style.visibility</p:attrName>
                                        </p:attrNameLst>
                                      </p:cBhvr>
                                      <p:to>
                                        <p:strVal val="visible"/>
                                      </p:to>
                                    </p:set>
                                    <p:anim calcmode="lin" valueType="num">
                                      <p:cBhvr additive="base">
                                        <p:cTn id="31" dur="500" fill="hold"/>
                                        <p:tgtEl>
                                          <p:spTgt spid="25805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805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58053">
                                            <p:txEl>
                                              <p:pRg st="5" end="5"/>
                                            </p:txEl>
                                          </p:spTgt>
                                        </p:tgtEl>
                                        <p:attrNameLst>
                                          <p:attrName>style.visibility</p:attrName>
                                        </p:attrNameLst>
                                      </p:cBhvr>
                                      <p:to>
                                        <p:strVal val="visible"/>
                                      </p:to>
                                    </p:set>
                                    <p:anim calcmode="lin" valueType="num">
                                      <p:cBhvr additive="base">
                                        <p:cTn id="37" dur="500" fill="hold"/>
                                        <p:tgtEl>
                                          <p:spTgt spid="25805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805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58053">
                                            <p:txEl>
                                              <p:pRg st="6" end="6"/>
                                            </p:txEl>
                                          </p:spTgt>
                                        </p:tgtEl>
                                        <p:attrNameLst>
                                          <p:attrName>style.visibility</p:attrName>
                                        </p:attrNameLst>
                                      </p:cBhvr>
                                      <p:to>
                                        <p:strVal val="visible"/>
                                      </p:to>
                                    </p:set>
                                    <p:anim calcmode="lin" valueType="num">
                                      <p:cBhvr additive="base">
                                        <p:cTn id="43" dur="500" fill="hold"/>
                                        <p:tgtEl>
                                          <p:spTgt spid="25805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805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8"/>
          <p:cNvSpPr>
            <a:spLocks noGrp="1" noChangeArrowheads="1"/>
          </p:cNvSpPr>
          <p:nvPr>
            <p:ph type="title"/>
          </p:nvPr>
        </p:nvSpPr>
        <p:spPr/>
        <p:txBody>
          <a:bodyPr/>
          <a:lstStyle/>
          <a:p>
            <a:r>
              <a:rPr lang="en-US" altLang="en-US" sz="3200"/>
              <a:t>Principle #1: People Face Tradeoffs</a:t>
            </a:r>
          </a:p>
        </p:txBody>
      </p:sp>
      <p:sp>
        <p:nvSpPr>
          <p:cNvPr id="179209" name="Rectangle 9"/>
          <p:cNvSpPr>
            <a:spLocks noGrp="1" noChangeArrowheads="1"/>
          </p:cNvSpPr>
          <p:nvPr>
            <p:ph type="body" idx="1"/>
          </p:nvPr>
        </p:nvSpPr>
        <p:spPr>
          <a:xfrm>
            <a:off x="457200" y="1963634"/>
            <a:ext cx="8229600" cy="4089846"/>
          </a:xfrm>
        </p:spPr>
        <p:txBody>
          <a:bodyPr>
            <a:normAutofit fontScale="92500" lnSpcReduction="20000"/>
          </a:bodyPr>
          <a:lstStyle/>
          <a:p>
            <a:pPr>
              <a:lnSpc>
                <a:spcPct val="80000"/>
              </a:lnSpc>
            </a:pPr>
            <a:r>
              <a:rPr lang="en-US" altLang="en-US" sz="1800" dirty="0"/>
              <a:t>Goals of a society</a:t>
            </a:r>
          </a:p>
          <a:p>
            <a:pPr>
              <a:lnSpc>
                <a:spcPct val="80000"/>
              </a:lnSpc>
            </a:pPr>
            <a:r>
              <a:rPr lang="en-US" altLang="en-US" sz="1800" dirty="0"/>
              <a:t>Economic Efficiency</a:t>
            </a:r>
          </a:p>
          <a:p>
            <a:pPr lvl="1">
              <a:lnSpc>
                <a:spcPct val="80000"/>
              </a:lnSpc>
            </a:pPr>
            <a:r>
              <a:rPr lang="en-US" altLang="en-US" sz="1600" dirty="0"/>
              <a:t>Refers to how well scarce productive resources are allocated to produce the goods and services people want and how well inputs are used in the production process to keep production costs as low as possible.</a:t>
            </a:r>
          </a:p>
          <a:p>
            <a:pPr lvl="2">
              <a:lnSpc>
                <a:spcPct val="80000"/>
              </a:lnSpc>
            </a:pPr>
            <a:r>
              <a:rPr lang="en-US" altLang="en-US" sz="1200" dirty="0"/>
              <a:t>Allocative VS Productive</a:t>
            </a:r>
          </a:p>
          <a:p>
            <a:pPr>
              <a:lnSpc>
                <a:spcPct val="80000"/>
              </a:lnSpc>
            </a:pPr>
            <a:r>
              <a:rPr lang="en-US" altLang="en-US" sz="1800" dirty="0"/>
              <a:t>Economic Equity</a:t>
            </a:r>
          </a:p>
          <a:p>
            <a:pPr lvl="1">
              <a:lnSpc>
                <a:spcPct val="80000"/>
              </a:lnSpc>
            </a:pPr>
            <a:r>
              <a:rPr lang="en-US" altLang="en-US" sz="1600" dirty="0"/>
              <a:t>Means what is “fair.” Economic actions and policies have to be evaluated in terms of what people think is right or wrong. This usually deals with questions of income and wealth. Equal outcomes VS equal opportunities.</a:t>
            </a:r>
          </a:p>
          <a:p>
            <a:pPr>
              <a:lnSpc>
                <a:spcPct val="80000"/>
              </a:lnSpc>
            </a:pPr>
            <a:r>
              <a:rPr lang="en-US" altLang="en-US" sz="1800" dirty="0"/>
              <a:t>Economic Freedom</a:t>
            </a:r>
          </a:p>
          <a:p>
            <a:pPr lvl="1">
              <a:lnSpc>
                <a:spcPct val="80000"/>
              </a:lnSpc>
            </a:pPr>
            <a:r>
              <a:rPr lang="en-US" altLang="en-US" sz="1600" dirty="0"/>
              <a:t>Refers to things such as the freedom for consumers to decide how to spend and save their incomes, the freedom of workers to change jobs and join unions, and the freedom of individuals to establish new businesses and close old ones.</a:t>
            </a:r>
          </a:p>
          <a:p>
            <a:pPr>
              <a:lnSpc>
                <a:spcPct val="80000"/>
              </a:lnSpc>
            </a:pPr>
            <a:r>
              <a:rPr lang="en-US" altLang="en-US" sz="1800" dirty="0"/>
              <a:t>Economic Growth</a:t>
            </a:r>
          </a:p>
          <a:p>
            <a:pPr lvl="1">
              <a:lnSpc>
                <a:spcPct val="80000"/>
              </a:lnSpc>
            </a:pPr>
            <a:r>
              <a:rPr lang="en-US" altLang="en-US" sz="1600" dirty="0"/>
              <a:t>Refers to increasing the production of goods and services over time. </a:t>
            </a:r>
          </a:p>
          <a:p>
            <a:pPr>
              <a:lnSpc>
                <a:spcPct val="80000"/>
              </a:lnSpc>
            </a:pPr>
            <a:r>
              <a:rPr lang="en-US" altLang="en-US" sz="1800" dirty="0"/>
              <a:t>Economic Security</a:t>
            </a:r>
          </a:p>
          <a:p>
            <a:pPr lvl="1">
              <a:lnSpc>
                <a:spcPct val="80000"/>
              </a:lnSpc>
            </a:pPr>
            <a:r>
              <a:rPr lang="en-US" altLang="en-US" sz="1600" dirty="0"/>
              <a:t>Refers to protecting consumers, producers, and resource owners from risks that exist in society. Each society must decide from which uncertainties individuals can and should be protected and whether individuals, employers, or the government should pay for this protection. </a:t>
            </a:r>
          </a:p>
        </p:txBody>
      </p:sp>
    </p:spTree>
    <p:extLst>
      <p:ext uri="{BB962C8B-B14F-4D97-AF65-F5344CB8AC3E}">
        <p14:creationId xmlns:p14="http://schemas.microsoft.com/office/powerpoint/2010/main" val="27861060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20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920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920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920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920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920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920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9209">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9209">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9209">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920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z="3200"/>
              <a:t>Principle #1: People Face Tradeoffs</a:t>
            </a:r>
          </a:p>
        </p:txBody>
      </p:sp>
      <p:sp>
        <p:nvSpPr>
          <p:cNvPr id="30723" name="Content Placeholder 2"/>
          <p:cNvSpPr>
            <a:spLocks noGrp="1"/>
          </p:cNvSpPr>
          <p:nvPr>
            <p:ph idx="1"/>
          </p:nvPr>
        </p:nvSpPr>
        <p:spPr/>
        <p:txBody>
          <a:bodyPr/>
          <a:lstStyle/>
          <a:p>
            <a:r>
              <a:rPr lang="en-US" altLang="en-US" dirty="0"/>
              <a:t>Equity VS. Efficiency </a:t>
            </a:r>
          </a:p>
          <a:p>
            <a:pPr lvl="1"/>
            <a:r>
              <a:rPr lang="en-US" altLang="en-US" dirty="0"/>
              <a:t>Most common tradeoff for societies</a:t>
            </a:r>
          </a:p>
          <a:p>
            <a:r>
              <a:rPr lang="en-US" altLang="en-US" dirty="0"/>
              <a:t>The Three Economic Questions</a:t>
            </a:r>
          </a:p>
          <a:p>
            <a:pPr lvl="1"/>
            <a:r>
              <a:rPr lang="en-US" altLang="en-US" dirty="0"/>
              <a:t>What to produce?</a:t>
            </a:r>
          </a:p>
          <a:p>
            <a:pPr lvl="2"/>
            <a:r>
              <a:rPr lang="en-US" altLang="en-US" dirty="0"/>
              <a:t>Goods VS Services</a:t>
            </a:r>
          </a:p>
          <a:p>
            <a:pPr lvl="2"/>
            <a:r>
              <a:rPr lang="en-US" altLang="en-US" dirty="0"/>
              <a:t>Capital Goods VS Consumer Goods</a:t>
            </a:r>
          </a:p>
          <a:p>
            <a:pPr lvl="2"/>
            <a:r>
              <a:rPr lang="en-US" altLang="en-US" dirty="0"/>
              <a:t>Durable Goods VS Non-durable Goods</a:t>
            </a:r>
          </a:p>
          <a:p>
            <a:pPr lvl="1"/>
            <a:r>
              <a:rPr lang="en-US" altLang="en-US" dirty="0"/>
              <a:t>How to produce?</a:t>
            </a:r>
          </a:p>
          <a:p>
            <a:pPr lvl="1"/>
            <a:r>
              <a:rPr lang="en-US" altLang="en-US" dirty="0"/>
              <a:t>For whom to produce?</a:t>
            </a:r>
          </a:p>
        </p:txBody>
      </p:sp>
    </p:spTree>
    <p:extLst>
      <p:ext uri="{BB962C8B-B14F-4D97-AF65-F5344CB8AC3E}">
        <p14:creationId xmlns:p14="http://schemas.microsoft.com/office/powerpoint/2010/main" val="49851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3193-E6B1-4CCA-BF1F-933468EC5CBF}"/>
              </a:ext>
            </a:extLst>
          </p:cNvPr>
          <p:cNvSpPr>
            <a:spLocks noGrp="1"/>
          </p:cNvSpPr>
          <p:nvPr>
            <p:ph type="title"/>
          </p:nvPr>
        </p:nvSpPr>
        <p:spPr/>
        <p:txBody>
          <a:bodyPr/>
          <a:lstStyle/>
          <a:p>
            <a:r>
              <a:rPr lang="en-US" dirty="0"/>
              <a:t>How do we compare?</a:t>
            </a:r>
          </a:p>
        </p:txBody>
      </p:sp>
      <p:sp>
        <p:nvSpPr>
          <p:cNvPr id="3" name="Content Placeholder 2">
            <a:extLst>
              <a:ext uri="{FF2B5EF4-FFF2-40B4-BE49-F238E27FC236}">
                <a16:creationId xmlns:a16="http://schemas.microsoft.com/office/drawing/2014/main" id="{C8D2DE90-6D61-46CF-9A5E-0722053FB4DB}"/>
              </a:ext>
            </a:extLst>
          </p:cNvPr>
          <p:cNvSpPr>
            <a:spLocks noGrp="1"/>
          </p:cNvSpPr>
          <p:nvPr>
            <p:ph idx="1"/>
          </p:nvPr>
        </p:nvSpPr>
        <p:spPr/>
        <p:txBody>
          <a:bodyPr/>
          <a:lstStyle/>
          <a:p>
            <a:r>
              <a:rPr lang="en-US" dirty="0">
                <a:hlinkClick r:id="rId2"/>
              </a:rPr>
              <a:t>http://www.globalrichlist.com/</a:t>
            </a:r>
            <a:r>
              <a:rPr lang="en-US" dirty="0"/>
              <a:t> </a:t>
            </a:r>
          </a:p>
        </p:txBody>
      </p:sp>
    </p:spTree>
    <p:extLst>
      <p:ext uri="{BB962C8B-B14F-4D97-AF65-F5344CB8AC3E}">
        <p14:creationId xmlns:p14="http://schemas.microsoft.com/office/powerpoint/2010/main" val="1075230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F955-1890-4B07-A30B-16495A41FCBB}"/>
              </a:ext>
            </a:extLst>
          </p:cNvPr>
          <p:cNvSpPr>
            <a:spLocks noGrp="1"/>
          </p:cNvSpPr>
          <p:nvPr>
            <p:ph type="title"/>
          </p:nvPr>
        </p:nvSpPr>
        <p:spPr/>
        <p:txBody>
          <a:bodyPr/>
          <a:lstStyle/>
          <a:p>
            <a:r>
              <a:rPr lang="en-US" dirty="0"/>
              <a:t>8/7/2018	</a:t>
            </a:r>
          </a:p>
        </p:txBody>
      </p:sp>
      <p:sp>
        <p:nvSpPr>
          <p:cNvPr id="3" name="Content Placeholder 2">
            <a:extLst>
              <a:ext uri="{FF2B5EF4-FFF2-40B4-BE49-F238E27FC236}">
                <a16:creationId xmlns:a16="http://schemas.microsoft.com/office/drawing/2014/main" id="{C550C525-05B9-4DE3-89AA-92F5FF47F1C6}"/>
              </a:ext>
            </a:extLst>
          </p:cNvPr>
          <p:cNvSpPr>
            <a:spLocks noGrp="1"/>
          </p:cNvSpPr>
          <p:nvPr>
            <p:ph idx="1"/>
          </p:nvPr>
        </p:nvSpPr>
        <p:spPr/>
        <p:txBody>
          <a:bodyPr/>
          <a:lstStyle/>
          <a:p>
            <a:r>
              <a:rPr lang="en-US" dirty="0"/>
              <a:t>Take out your questions from yesterday’s reading</a:t>
            </a:r>
          </a:p>
          <a:p>
            <a:endParaRPr lang="en-US" dirty="0"/>
          </a:p>
          <a:p>
            <a:r>
              <a:rPr lang="en-US" u="sng" dirty="0"/>
              <a:t>Schedule</a:t>
            </a:r>
            <a:r>
              <a:rPr lang="en-US" dirty="0"/>
              <a:t> </a:t>
            </a:r>
          </a:p>
          <a:p>
            <a:pPr marL="0" indent="0">
              <a:buNone/>
            </a:pPr>
            <a:r>
              <a:rPr lang="en-US" dirty="0"/>
              <a:t>1. Review Opportunity Cost Reading </a:t>
            </a:r>
          </a:p>
          <a:p>
            <a:pPr marL="0" indent="0">
              <a:buNone/>
            </a:pPr>
            <a:r>
              <a:rPr lang="en-US" dirty="0"/>
              <a:t>2. Production Possibilities Curve video/ notes </a:t>
            </a:r>
          </a:p>
          <a:p>
            <a:pPr marL="0" indent="0">
              <a:buNone/>
            </a:pPr>
            <a:r>
              <a:rPr lang="en-US" dirty="0"/>
              <a:t>3. PPC Practice  </a:t>
            </a:r>
          </a:p>
        </p:txBody>
      </p:sp>
    </p:spTree>
    <p:extLst>
      <p:ext uri="{BB962C8B-B14F-4D97-AF65-F5344CB8AC3E}">
        <p14:creationId xmlns:p14="http://schemas.microsoft.com/office/powerpoint/2010/main" val="1868267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569DD-00B1-4F9B-894D-5834A0386A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F74696-DF39-4BEF-BC06-464A2E8CD00E}"/>
              </a:ext>
            </a:extLst>
          </p:cNvPr>
          <p:cNvSpPr>
            <a:spLocks noGrp="1"/>
          </p:cNvSpPr>
          <p:nvPr>
            <p:ph idx="1"/>
          </p:nvPr>
        </p:nvSpPr>
        <p:spPr/>
        <p:txBody>
          <a:bodyPr/>
          <a:lstStyle/>
          <a:p>
            <a:r>
              <a:rPr lang="en-US" dirty="0"/>
              <a:t>https://www.youtube.com/watch?v=O6XL__2CDPU</a:t>
            </a:r>
          </a:p>
        </p:txBody>
      </p:sp>
    </p:spTree>
    <p:extLst>
      <p:ext uri="{BB962C8B-B14F-4D97-AF65-F5344CB8AC3E}">
        <p14:creationId xmlns:p14="http://schemas.microsoft.com/office/powerpoint/2010/main" val="1650909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2772" name="Rectangle 6"/>
          <p:cNvSpPr>
            <a:spLocks noGrp="1" noChangeArrowheads="1"/>
          </p:cNvSpPr>
          <p:nvPr>
            <p:ph type="title"/>
          </p:nvPr>
        </p:nvSpPr>
        <p:spPr>
          <a:xfrm>
            <a:off x="1088684" y="804519"/>
            <a:ext cx="7202456" cy="1049235"/>
          </a:xfrm>
        </p:spPr>
        <p:txBody>
          <a:bodyPr>
            <a:normAutofit/>
          </a:bodyPr>
          <a:lstStyle/>
          <a:p>
            <a:r>
              <a:rPr lang="en-US" altLang="en-US" sz="2700"/>
              <a:t>Principle #2: The Cost of Something Is What You Give Up to Get It.</a:t>
            </a:r>
          </a:p>
        </p:txBody>
      </p:sp>
      <p:sp>
        <p:nvSpPr>
          <p:cNvPr id="267271" name="Rectangle 7"/>
          <p:cNvSpPr>
            <a:spLocks noGrp="1" noChangeArrowheads="1"/>
          </p:cNvSpPr>
          <p:nvPr>
            <p:ph type="body" idx="1"/>
          </p:nvPr>
        </p:nvSpPr>
        <p:spPr>
          <a:xfrm>
            <a:off x="1088684" y="2015734"/>
            <a:ext cx="4646838" cy="3450613"/>
          </a:xfrm>
        </p:spPr>
        <p:txBody>
          <a:bodyPr>
            <a:normAutofit/>
          </a:bodyPr>
          <a:lstStyle/>
          <a:p>
            <a:r>
              <a:rPr lang="en-US" altLang="en-US" dirty="0"/>
              <a:t>The </a:t>
            </a:r>
            <a:r>
              <a:rPr lang="en-US" altLang="en-US" i="1"/>
              <a:t>production possibilities frontier</a:t>
            </a:r>
            <a:r>
              <a:rPr lang="en-US" altLang="en-US" dirty="0"/>
              <a:t> is a graph that shows the combinations of output that the economy can possibly produce given the available factors of production and the available production technology.</a:t>
            </a:r>
          </a:p>
        </p:txBody>
      </p:sp>
      <p:pic>
        <p:nvPicPr>
          <p:cNvPr id="2050" name="Picture 2" descr="Image result for production possibility curve">
            <a:extLst>
              <a:ext uri="{FF2B5EF4-FFF2-40B4-BE49-F238E27FC236}">
                <a16:creationId xmlns:a16="http://schemas.microsoft.com/office/drawing/2014/main" id="{BE94C8A8-C32B-411C-BA93-2DA364B045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567" y="2573714"/>
            <a:ext cx="2194573" cy="2334652"/>
          </a:xfrm>
          <a:prstGeom prst="rect">
            <a:avLst/>
          </a:prstGeom>
          <a:noFill/>
          <a:extLst>
            <a:ext uri="{909E8E84-426E-40DD-AFC4-6F175D3DCCD1}">
              <a14:hiddenFill xmlns:a14="http://schemas.microsoft.com/office/drawing/2010/main">
                <a:solidFill>
                  <a:srgbClr val="FFFFFF"/>
                </a:solidFill>
              </a14:hiddenFill>
            </a:ext>
          </a:extLst>
        </p:spPr>
      </p:pic>
      <p:sp>
        <p:nvSpPr>
          <p:cNvPr id="327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27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Tree>
    <p:extLst>
      <p:ext uri="{BB962C8B-B14F-4D97-AF65-F5344CB8AC3E}">
        <p14:creationId xmlns:p14="http://schemas.microsoft.com/office/powerpoint/2010/main" val="2739671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7271">
                                            <p:txEl>
                                              <p:pRg st="0" end="0"/>
                                            </p:txEl>
                                          </p:spTgt>
                                        </p:tgtEl>
                                        <p:attrNameLst>
                                          <p:attrName>style.visibility</p:attrName>
                                        </p:attrNameLst>
                                      </p:cBhvr>
                                      <p:to>
                                        <p:strVal val="visible"/>
                                      </p:to>
                                    </p:set>
                                    <p:animEffect transition="in" filter="barn(outVertical)">
                                      <p:cBhvr>
                                        <p:cTn id="7" dur="500"/>
                                        <p:tgtEl>
                                          <p:spTgt spid="2672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Mankiw\Mankiw PPT\narrow aqua button bckgrd.jpg"/>
          <p:cNvPicPr>
            <a:picLocks noChangeAspect="1" noChangeArrowheads="1"/>
          </p:cNvPicPr>
          <p:nvPr/>
        </p:nvPicPr>
        <p:blipFill>
          <a:blip r:embed="rId2">
            <a:extLst>
              <a:ext uri="{28A0092B-C50C-407E-A947-70E740481C1C}">
                <a14:useLocalDpi xmlns:a14="http://schemas.microsoft.com/office/drawing/2010/main" val="0"/>
              </a:ext>
            </a:extLst>
          </a:blip>
          <a:srcRect r="168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title"/>
          </p:nvPr>
        </p:nvSpPr>
        <p:spPr>
          <a:xfrm>
            <a:off x="609600" y="50800"/>
            <a:ext cx="8229600" cy="685800"/>
          </a:xfrm>
        </p:spPr>
        <p:txBody>
          <a:bodyPr/>
          <a:lstStyle/>
          <a:p>
            <a:pPr>
              <a:lnSpc>
                <a:spcPct val="80000"/>
              </a:lnSpc>
            </a:pPr>
            <a:r>
              <a:rPr lang="en-US" altLang="en-US" sz="2400">
                <a:solidFill>
                  <a:schemeClr val="bg1"/>
                </a:solidFill>
              </a:rPr>
              <a:t>The Production Possibilities Frontier</a:t>
            </a:r>
          </a:p>
        </p:txBody>
      </p:sp>
      <p:sp>
        <p:nvSpPr>
          <p:cNvPr id="33796" name="Text Box 4"/>
          <p:cNvSpPr txBox="1">
            <a:spLocks noChangeArrowheads="1"/>
          </p:cNvSpPr>
          <p:nvPr/>
        </p:nvSpPr>
        <p:spPr bwMode="auto">
          <a:xfrm>
            <a:off x="6564313" y="6680200"/>
            <a:ext cx="2641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800" b="1">
                <a:solidFill>
                  <a:schemeClr val="bg1"/>
                </a:solidFill>
              </a:rPr>
              <a:t>Copyright©2003  Southwestern/Thomson Learning</a:t>
            </a:r>
          </a:p>
        </p:txBody>
      </p:sp>
      <p:sp>
        <p:nvSpPr>
          <p:cNvPr id="33797" name="Rectangle 5"/>
          <p:cNvSpPr>
            <a:spLocks noChangeArrowheads="1"/>
          </p:cNvSpPr>
          <p:nvPr/>
        </p:nvSpPr>
        <p:spPr bwMode="auto">
          <a:xfrm>
            <a:off x="1919288" y="1047750"/>
            <a:ext cx="6324600" cy="5165725"/>
          </a:xfrm>
          <a:prstGeom prst="rect">
            <a:avLst/>
          </a:prstGeom>
          <a:solidFill>
            <a:srgbClr val="F3F6F9"/>
          </a:solidFill>
          <a:ln w="250825">
            <a:solidFill>
              <a:srgbClr val="F3F6F9"/>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3798" name="Rectangle 6"/>
          <p:cNvSpPr>
            <a:spLocks noChangeArrowheads="1"/>
          </p:cNvSpPr>
          <p:nvPr/>
        </p:nvSpPr>
        <p:spPr bwMode="auto">
          <a:xfrm>
            <a:off x="1919288" y="1047750"/>
            <a:ext cx="6324600" cy="5165725"/>
          </a:xfrm>
          <a:prstGeom prst="rect">
            <a:avLst/>
          </a:prstGeom>
          <a:solidFill>
            <a:srgbClr val="F2F4F8"/>
          </a:solidFill>
          <a:ln w="228600">
            <a:solidFill>
              <a:srgbClr val="F2F4F8"/>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3799" name="Rectangle 7"/>
          <p:cNvSpPr>
            <a:spLocks noChangeArrowheads="1"/>
          </p:cNvSpPr>
          <p:nvPr/>
        </p:nvSpPr>
        <p:spPr bwMode="auto">
          <a:xfrm>
            <a:off x="1919288" y="1047750"/>
            <a:ext cx="6324600" cy="5165725"/>
          </a:xfrm>
          <a:prstGeom prst="rect">
            <a:avLst/>
          </a:prstGeom>
          <a:solidFill>
            <a:srgbClr val="F1F4F7"/>
          </a:solidFill>
          <a:ln w="204788">
            <a:solidFill>
              <a:srgbClr val="F1F4F7"/>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3800" name="Rectangle 8"/>
          <p:cNvSpPr>
            <a:spLocks noChangeArrowheads="1"/>
          </p:cNvSpPr>
          <p:nvPr/>
        </p:nvSpPr>
        <p:spPr bwMode="auto">
          <a:xfrm>
            <a:off x="1919288" y="1047750"/>
            <a:ext cx="6324600" cy="5165725"/>
          </a:xfrm>
          <a:prstGeom prst="rect">
            <a:avLst/>
          </a:prstGeom>
          <a:solidFill>
            <a:srgbClr val="F0F2F5"/>
          </a:solidFill>
          <a:ln w="182563">
            <a:solidFill>
              <a:srgbClr val="F0F2F5"/>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3801" name="Rectangle 9"/>
          <p:cNvSpPr>
            <a:spLocks noChangeArrowheads="1"/>
          </p:cNvSpPr>
          <p:nvPr/>
        </p:nvSpPr>
        <p:spPr bwMode="auto">
          <a:xfrm>
            <a:off x="1919288" y="1047750"/>
            <a:ext cx="6324600" cy="5165725"/>
          </a:xfrm>
          <a:prstGeom prst="rect">
            <a:avLst/>
          </a:prstGeom>
          <a:solidFill>
            <a:srgbClr val="EEF1F4"/>
          </a:solidFill>
          <a:ln w="160338">
            <a:solidFill>
              <a:srgbClr val="EEF1F4"/>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3802" name="Rectangle 10"/>
          <p:cNvSpPr>
            <a:spLocks noChangeArrowheads="1"/>
          </p:cNvSpPr>
          <p:nvPr/>
        </p:nvSpPr>
        <p:spPr bwMode="auto">
          <a:xfrm>
            <a:off x="1919288" y="1047750"/>
            <a:ext cx="6324600" cy="5165725"/>
          </a:xfrm>
          <a:prstGeom prst="rect">
            <a:avLst/>
          </a:prstGeom>
          <a:solidFill>
            <a:srgbClr val="EDEFF3"/>
          </a:solidFill>
          <a:ln w="136525">
            <a:solidFill>
              <a:srgbClr val="EDEFF3"/>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3803" name="Rectangle 11"/>
          <p:cNvSpPr>
            <a:spLocks noChangeArrowheads="1"/>
          </p:cNvSpPr>
          <p:nvPr/>
        </p:nvSpPr>
        <p:spPr bwMode="auto">
          <a:xfrm>
            <a:off x="1919288" y="1047750"/>
            <a:ext cx="6324600" cy="5165725"/>
          </a:xfrm>
          <a:prstGeom prst="rect">
            <a:avLst/>
          </a:prstGeom>
          <a:solidFill>
            <a:srgbClr val="EBEEF2"/>
          </a:solidFill>
          <a:ln w="114300">
            <a:solidFill>
              <a:srgbClr val="EBEEF2"/>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3804" name="Rectangle 12"/>
          <p:cNvSpPr>
            <a:spLocks noChangeArrowheads="1"/>
          </p:cNvSpPr>
          <p:nvPr/>
        </p:nvSpPr>
        <p:spPr bwMode="auto">
          <a:xfrm>
            <a:off x="1919288" y="1047750"/>
            <a:ext cx="6324600" cy="5165725"/>
          </a:xfrm>
          <a:prstGeom prst="rect">
            <a:avLst/>
          </a:prstGeom>
          <a:solidFill>
            <a:srgbClr val="EAECF1"/>
          </a:solidFill>
          <a:ln w="92075">
            <a:solidFill>
              <a:srgbClr val="EAECF1"/>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3805" name="Rectangle 13"/>
          <p:cNvSpPr>
            <a:spLocks noChangeArrowheads="1"/>
          </p:cNvSpPr>
          <p:nvPr/>
        </p:nvSpPr>
        <p:spPr bwMode="auto">
          <a:xfrm>
            <a:off x="1919288" y="1047750"/>
            <a:ext cx="6324600" cy="5165725"/>
          </a:xfrm>
          <a:prstGeom prst="rect">
            <a:avLst/>
          </a:prstGeom>
          <a:solidFill>
            <a:srgbClr val="E9EBF0"/>
          </a:solidFill>
          <a:ln w="68263">
            <a:solidFill>
              <a:srgbClr val="E9EBF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3806" name="Rectangle 14"/>
          <p:cNvSpPr>
            <a:spLocks noChangeArrowheads="1"/>
          </p:cNvSpPr>
          <p:nvPr/>
        </p:nvSpPr>
        <p:spPr bwMode="auto">
          <a:xfrm>
            <a:off x="1919288" y="1047750"/>
            <a:ext cx="6324600" cy="5165725"/>
          </a:xfrm>
          <a:prstGeom prst="rect">
            <a:avLst/>
          </a:prstGeom>
          <a:solidFill>
            <a:srgbClr val="E7EAEF"/>
          </a:solidFill>
          <a:ln w="46038">
            <a:solidFill>
              <a:srgbClr val="E7EAEF"/>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3807" name="Rectangle 15"/>
          <p:cNvSpPr>
            <a:spLocks noChangeArrowheads="1"/>
          </p:cNvSpPr>
          <p:nvPr/>
        </p:nvSpPr>
        <p:spPr bwMode="auto">
          <a:xfrm>
            <a:off x="1919288" y="1047750"/>
            <a:ext cx="6324600" cy="5165725"/>
          </a:xfrm>
          <a:prstGeom prst="rect">
            <a:avLst/>
          </a:prstGeom>
          <a:solidFill>
            <a:srgbClr val="E6E9EF"/>
          </a:solidFill>
          <a:ln w="22225">
            <a:solidFill>
              <a:srgbClr val="E6E9EF"/>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3808" name="Rectangle 16"/>
          <p:cNvSpPr>
            <a:spLocks noChangeArrowheads="1"/>
          </p:cNvSpPr>
          <p:nvPr/>
        </p:nvSpPr>
        <p:spPr bwMode="auto">
          <a:xfrm>
            <a:off x="1827213" y="933450"/>
            <a:ext cx="6302375" cy="5165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39985" name="Freeform 17"/>
          <p:cNvSpPr>
            <a:spLocks/>
          </p:cNvSpPr>
          <p:nvPr/>
        </p:nvSpPr>
        <p:spPr bwMode="auto">
          <a:xfrm>
            <a:off x="1804988" y="2898775"/>
            <a:ext cx="4178300" cy="3200400"/>
          </a:xfrm>
          <a:custGeom>
            <a:avLst/>
            <a:gdLst>
              <a:gd name="T0" fmla="*/ 0 w 183"/>
              <a:gd name="T1" fmla="*/ 0 h 140"/>
              <a:gd name="T2" fmla="*/ 0 w 183"/>
              <a:gd name="T3" fmla="*/ 3200400 h 140"/>
              <a:gd name="T4" fmla="*/ 4178300 w 183"/>
              <a:gd name="T5" fmla="*/ 3200400 h 140"/>
              <a:gd name="T6" fmla="*/ 0 w 183"/>
              <a:gd name="T7" fmla="*/ 0 h 1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 h="140">
                <a:moveTo>
                  <a:pt x="0" y="0"/>
                </a:moveTo>
                <a:cubicBezTo>
                  <a:pt x="0" y="140"/>
                  <a:pt x="0" y="140"/>
                  <a:pt x="0" y="140"/>
                </a:cubicBezTo>
                <a:cubicBezTo>
                  <a:pt x="183" y="140"/>
                  <a:pt x="183" y="140"/>
                  <a:pt x="183" y="140"/>
                </a:cubicBezTo>
                <a:cubicBezTo>
                  <a:pt x="149" y="40"/>
                  <a:pt x="99" y="22"/>
                  <a:pt x="0" y="0"/>
                </a:cubicBezTo>
                <a:close/>
              </a:path>
            </a:pathLst>
          </a:custGeom>
          <a:solidFill>
            <a:srgbClr val="D6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86" name="Freeform 18"/>
          <p:cNvSpPr>
            <a:spLocks/>
          </p:cNvSpPr>
          <p:nvPr/>
        </p:nvSpPr>
        <p:spPr bwMode="auto">
          <a:xfrm>
            <a:off x="1827213" y="2921000"/>
            <a:ext cx="4156075" cy="3178175"/>
          </a:xfrm>
          <a:custGeom>
            <a:avLst/>
            <a:gdLst>
              <a:gd name="T0" fmla="*/ 4156075 w 182"/>
              <a:gd name="T1" fmla="*/ 3178175 h 139"/>
              <a:gd name="T2" fmla="*/ 0 w 182"/>
              <a:gd name="T3" fmla="*/ 0 h 139"/>
              <a:gd name="T4" fmla="*/ 0 60000 65536"/>
              <a:gd name="T5" fmla="*/ 0 60000 65536"/>
            </a:gdLst>
            <a:ahLst/>
            <a:cxnLst>
              <a:cxn ang="T4">
                <a:pos x="T0" y="T1"/>
              </a:cxn>
              <a:cxn ang="T5">
                <a:pos x="T2" y="T3"/>
              </a:cxn>
            </a:cxnLst>
            <a:rect l="0" t="0" r="r" b="b"/>
            <a:pathLst>
              <a:path w="182" h="139">
                <a:moveTo>
                  <a:pt x="182" y="139"/>
                </a:moveTo>
                <a:cubicBezTo>
                  <a:pt x="143" y="21"/>
                  <a:pt x="76" y="19"/>
                  <a:pt x="0" y="0"/>
                </a:cubicBezTo>
              </a:path>
            </a:pathLst>
          </a:custGeom>
          <a:noFill/>
          <a:ln w="68263">
            <a:solidFill>
              <a:srgbClr val="005EAD"/>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1" name="Freeform 19"/>
          <p:cNvSpPr>
            <a:spLocks/>
          </p:cNvSpPr>
          <p:nvPr/>
        </p:nvSpPr>
        <p:spPr bwMode="auto">
          <a:xfrm>
            <a:off x="1803400" y="933450"/>
            <a:ext cx="6302375" cy="5165725"/>
          </a:xfrm>
          <a:custGeom>
            <a:avLst/>
            <a:gdLst>
              <a:gd name="T0" fmla="*/ 0 w 3970"/>
              <a:gd name="T1" fmla="*/ 0 h 3254"/>
              <a:gd name="T2" fmla="*/ 0 w 3970"/>
              <a:gd name="T3" fmla="*/ 5165725 h 3254"/>
              <a:gd name="T4" fmla="*/ 6302375 w 3970"/>
              <a:gd name="T5" fmla="*/ 5165725 h 3254"/>
              <a:gd name="T6" fmla="*/ 0 60000 65536"/>
              <a:gd name="T7" fmla="*/ 0 60000 65536"/>
              <a:gd name="T8" fmla="*/ 0 60000 65536"/>
            </a:gdLst>
            <a:ahLst/>
            <a:cxnLst>
              <a:cxn ang="T6">
                <a:pos x="T0" y="T1"/>
              </a:cxn>
              <a:cxn ang="T7">
                <a:pos x="T2" y="T3"/>
              </a:cxn>
              <a:cxn ang="T8">
                <a:pos x="T4" y="T5"/>
              </a:cxn>
            </a:cxnLst>
            <a:rect l="0" t="0" r="r" b="b"/>
            <a:pathLst>
              <a:path w="3970" h="3254">
                <a:moveTo>
                  <a:pt x="0" y="0"/>
                </a:moveTo>
                <a:lnTo>
                  <a:pt x="0" y="3254"/>
                </a:lnTo>
                <a:lnTo>
                  <a:pt x="3970" y="3254"/>
                </a:lnTo>
              </a:path>
            </a:pathLst>
          </a:custGeom>
          <a:noFill/>
          <a:ln w="222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39988" name="Group 20"/>
          <p:cNvGrpSpPr>
            <a:grpSpLocks/>
          </p:cNvGrpSpPr>
          <p:nvPr/>
        </p:nvGrpSpPr>
        <p:grpSpPr bwMode="auto">
          <a:xfrm>
            <a:off x="5184775" y="4129088"/>
            <a:ext cx="2284413" cy="962025"/>
            <a:chOff x="3266" y="2601"/>
            <a:chExt cx="1439" cy="606"/>
          </a:xfrm>
        </p:grpSpPr>
        <p:sp>
          <p:nvSpPr>
            <p:cNvPr id="33845" name="Line 21"/>
            <p:cNvSpPr>
              <a:spLocks noChangeShapeType="1"/>
            </p:cNvSpPr>
            <p:nvPr/>
          </p:nvSpPr>
          <p:spPr bwMode="auto">
            <a:xfrm>
              <a:off x="3266" y="2704"/>
              <a:ext cx="50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6" name="Rectangle 22"/>
            <p:cNvSpPr>
              <a:spLocks noChangeArrowheads="1"/>
            </p:cNvSpPr>
            <p:nvPr/>
          </p:nvSpPr>
          <p:spPr bwMode="auto">
            <a:xfrm>
              <a:off x="3832" y="2601"/>
              <a:ext cx="81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a:solidFill>
                    <a:srgbClr val="000000"/>
                  </a:solidFill>
                </a:rPr>
                <a:t>Production</a:t>
              </a:r>
              <a:endParaRPr lang="en-US" altLang="en-US" sz="2400">
                <a:latin typeface="Times New Roman" pitchFamily="18" charset="0"/>
              </a:endParaRPr>
            </a:p>
          </p:txBody>
        </p:sp>
        <p:sp>
          <p:nvSpPr>
            <p:cNvPr id="33847" name="Rectangle 23"/>
            <p:cNvSpPr>
              <a:spLocks noChangeArrowheads="1"/>
            </p:cNvSpPr>
            <p:nvPr/>
          </p:nvSpPr>
          <p:spPr bwMode="auto">
            <a:xfrm>
              <a:off x="3832" y="2795"/>
              <a:ext cx="87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a:solidFill>
                    <a:srgbClr val="000000"/>
                  </a:solidFill>
                </a:rPr>
                <a:t>possibilities</a:t>
              </a:r>
              <a:endParaRPr lang="en-US" altLang="en-US" sz="2400">
                <a:latin typeface="Times New Roman" pitchFamily="18" charset="0"/>
              </a:endParaRPr>
            </a:p>
          </p:txBody>
        </p:sp>
        <p:sp>
          <p:nvSpPr>
            <p:cNvPr id="33848" name="Rectangle 24"/>
            <p:cNvSpPr>
              <a:spLocks noChangeArrowheads="1"/>
            </p:cNvSpPr>
            <p:nvPr/>
          </p:nvSpPr>
          <p:spPr bwMode="auto">
            <a:xfrm>
              <a:off x="3832" y="2989"/>
              <a:ext cx="55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a:solidFill>
                    <a:srgbClr val="000000"/>
                  </a:solidFill>
                </a:rPr>
                <a:t>frontier</a:t>
              </a:r>
              <a:endParaRPr lang="en-US" altLang="en-US" sz="2400">
                <a:latin typeface="Times New Roman" pitchFamily="18" charset="0"/>
              </a:endParaRPr>
            </a:p>
          </p:txBody>
        </p:sp>
      </p:grpSp>
      <p:grpSp>
        <p:nvGrpSpPr>
          <p:cNvPr id="339993" name="Group 25"/>
          <p:cNvGrpSpPr>
            <a:grpSpLocks/>
          </p:cNvGrpSpPr>
          <p:nvPr/>
        </p:nvGrpSpPr>
        <p:grpSpPr bwMode="auto">
          <a:xfrm>
            <a:off x="4648200" y="3708400"/>
            <a:ext cx="415925" cy="342900"/>
            <a:chOff x="2920" y="2344"/>
            <a:chExt cx="262" cy="216"/>
          </a:xfrm>
        </p:grpSpPr>
        <p:sp>
          <p:nvSpPr>
            <p:cNvPr id="33843" name="Oval 26"/>
            <p:cNvSpPr>
              <a:spLocks noChangeArrowheads="1"/>
            </p:cNvSpPr>
            <p:nvPr/>
          </p:nvSpPr>
          <p:spPr bwMode="auto">
            <a:xfrm>
              <a:off x="2920" y="2460"/>
              <a:ext cx="101" cy="1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3844" name="Rectangle 27"/>
            <p:cNvSpPr>
              <a:spLocks noChangeArrowheads="1"/>
            </p:cNvSpPr>
            <p:nvPr/>
          </p:nvSpPr>
          <p:spPr bwMode="auto">
            <a:xfrm>
              <a:off x="3081" y="2344"/>
              <a:ext cx="10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a:solidFill>
                    <a:srgbClr val="000000"/>
                  </a:solidFill>
                </a:rPr>
                <a:t>A</a:t>
              </a:r>
              <a:endParaRPr lang="en-US" altLang="en-US" sz="2400">
                <a:latin typeface="Times New Roman" pitchFamily="18" charset="0"/>
              </a:endParaRPr>
            </a:p>
          </p:txBody>
        </p:sp>
      </p:grpSp>
      <p:grpSp>
        <p:nvGrpSpPr>
          <p:cNvPr id="339996" name="Group 28"/>
          <p:cNvGrpSpPr>
            <a:grpSpLocks/>
          </p:cNvGrpSpPr>
          <p:nvPr/>
        </p:nvGrpSpPr>
        <p:grpSpPr bwMode="auto">
          <a:xfrm>
            <a:off x="2979738" y="4876800"/>
            <a:ext cx="373062" cy="288925"/>
            <a:chOff x="1885" y="3072"/>
            <a:chExt cx="235" cy="182"/>
          </a:xfrm>
        </p:grpSpPr>
        <p:sp>
          <p:nvSpPr>
            <p:cNvPr id="33841" name="Oval 29"/>
            <p:cNvSpPr>
              <a:spLocks noChangeArrowheads="1"/>
            </p:cNvSpPr>
            <p:nvPr/>
          </p:nvSpPr>
          <p:spPr bwMode="auto">
            <a:xfrm>
              <a:off x="1885" y="3122"/>
              <a:ext cx="100" cy="10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3842" name="Rectangle 30"/>
            <p:cNvSpPr>
              <a:spLocks noChangeArrowheads="1"/>
            </p:cNvSpPr>
            <p:nvPr/>
          </p:nvSpPr>
          <p:spPr bwMode="auto">
            <a:xfrm>
              <a:off x="2019" y="3072"/>
              <a:ext cx="10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a:solidFill>
                    <a:srgbClr val="000000"/>
                  </a:solidFill>
                </a:rPr>
                <a:t>B</a:t>
              </a:r>
              <a:endParaRPr lang="en-US" altLang="en-US" sz="2400">
                <a:latin typeface="Times New Roman" pitchFamily="18" charset="0"/>
              </a:endParaRPr>
            </a:p>
          </p:txBody>
        </p:sp>
      </p:grpSp>
      <p:grpSp>
        <p:nvGrpSpPr>
          <p:cNvPr id="339999" name="Group 31"/>
          <p:cNvGrpSpPr>
            <a:grpSpLocks/>
          </p:cNvGrpSpPr>
          <p:nvPr/>
        </p:nvGrpSpPr>
        <p:grpSpPr bwMode="auto">
          <a:xfrm>
            <a:off x="4191000" y="3459163"/>
            <a:ext cx="339725" cy="331787"/>
            <a:chOff x="2662" y="2179"/>
            <a:chExt cx="214" cy="209"/>
          </a:xfrm>
        </p:grpSpPr>
        <p:sp>
          <p:nvSpPr>
            <p:cNvPr id="33839" name="Oval 32"/>
            <p:cNvSpPr>
              <a:spLocks noChangeArrowheads="1"/>
            </p:cNvSpPr>
            <p:nvPr/>
          </p:nvSpPr>
          <p:spPr bwMode="auto">
            <a:xfrm>
              <a:off x="2662" y="2287"/>
              <a:ext cx="100" cy="10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3840" name="Rectangle 33"/>
            <p:cNvSpPr>
              <a:spLocks noChangeArrowheads="1"/>
            </p:cNvSpPr>
            <p:nvPr/>
          </p:nvSpPr>
          <p:spPr bwMode="auto">
            <a:xfrm>
              <a:off x="2766" y="2179"/>
              <a:ext cx="11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a:solidFill>
                    <a:srgbClr val="000000"/>
                  </a:solidFill>
                </a:rPr>
                <a:t>C</a:t>
              </a:r>
              <a:endParaRPr lang="en-US" altLang="en-US" sz="2400">
                <a:latin typeface="Times New Roman" pitchFamily="18" charset="0"/>
              </a:endParaRPr>
            </a:p>
          </p:txBody>
        </p:sp>
      </p:grpSp>
      <p:sp>
        <p:nvSpPr>
          <p:cNvPr id="33816" name="Rectangle 34"/>
          <p:cNvSpPr>
            <a:spLocks noChangeArrowheads="1"/>
          </p:cNvSpPr>
          <p:nvPr/>
        </p:nvSpPr>
        <p:spPr bwMode="auto">
          <a:xfrm>
            <a:off x="6869113" y="6170613"/>
            <a:ext cx="14541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b="1">
                <a:solidFill>
                  <a:srgbClr val="000000"/>
                </a:solidFill>
              </a:rPr>
              <a:t>Quantity of</a:t>
            </a:r>
            <a:endParaRPr lang="en-US" altLang="en-US" sz="2400">
              <a:latin typeface="Times New Roman" pitchFamily="18" charset="0"/>
            </a:endParaRPr>
          </a:p>
        </p:txBody>
      </p:sp>
      <p:sp>
        <p:nvSpPr>
          <p:cNvPr id="33817" name="Rectangle 35"/>
          <p:cNvSpPr>
            <a:spLocks noChangeArrowheads="1"/>
          </p:cNvSpPr>
          <p:nvPr/>
        </p:nvSpPr>
        <p:spPr bwMode="auto">
          <a:xfrm>
            <a:off x="6415088" y="6478588"/>
            <a:ext cx="19081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b="1">
                <a:solidFill>
                  <a:srgbClr val="000000"/>
                </a:solidFill>
              </a:rPr>
              <a:t>Cars Produced</a:t>
            </a:r>
            <a:endParaRPr lang="en-US" altLang="en-US" sz="2400">
              <a:latin typeface="Times New Roman" pitchFamily="18" charset="0"/>
            </a:endParaRPr>
          </a:p>
        </p:txBody>
      </p:sp>
      <p:grpSp>
        <p:nvGrpSpPr>
          <p:cNvPr id="340004" name="Group 36"/>
          <p:cNvGrpSpPr>
            <a:grpSpLocks/>
          </p:cNvGrpSpPr>
          <p:nvPr/>
        </p:nvGrpSpPr>
        <p:grpSpPr bwMode="auto">
          <a:xfrm>
            <a:off x="1065213" y="3582988"/>
            <a:ext cx="3517900" cy="2940050"/>
            <a:chOff x="671" y="2257"/>
            <a:chExt cx="2216" cy="1852"/>
          </a:xfrm>
        </p:grpSpPr>
        <p:sp>
          <p:nvSpPr>
            <p:cNvPr id="33836" name="Freeform 37"/>
            <p:cNvSpPr>
              <a:spLocks/>
            </p:cNvSpPr>
            <p:nvPr/>
          </p:nvSpPr>
          <p:spPr bwMode="auto">
            <a:xfrm>
              <a:off x="1151" y="2344"/>
              <a:ext cx="1539" cy="1498"/>
            </a:xfrm>
            <a:custGeom>
              <a:avLst/>
              <a:gdLst>
                <a:gd name="T0" fmla="*/ 0 w 1539"/>
                <a:gd name="T1" fmla="*/ 0 h 1498"/>
                <a:gd name="T2" fmla="*/ 1539 w 1539"/>
                <a:gd name="T3" fmla="*/ 0 h 1498"/>
                <a:gd name="T4" fmla="*/ 1539 w 1539"/>
                <a:gd name="T5" fmla="*/ 1498 h 1498"/>
                <a:gd name="T6" fmla="*/ 0 60000 65536"/>
                <a:gd name="T7" fmla="*/ 0 60000 65536"/>
                <a:gd name="T8" fmla="*/ 0 60000 65536"/>
              </a:gdLst>
              <a:ahLst/>
              <a:cxnLst>
                <a:cxn ang="T6">
                  <a:pos x="T0" y="T1"/>
                </a:cxn>
                <a:cxn ang="T7">
                  <a:pos x="T2" y="T3"/>
                </a:cxn>
                <a:cxn ang="T8">
                  <a:pos x="T4" y="T5"/>
                </a:cxn>
              </a:cxnLst>
              <a:rect l="0" t="0" r="r" b="b"/>
              <a:pathLst>
                <a:path w="1539" h="1498">
                  <a:moveTo>
                    <a:pt x="0" y="0"/>
                  </a:moveTo>
                  <a:lnTo>
                    <a:pt x="1539" y="0"/>
                  </a:lnTo>
                  <a:lnTo>
                    <a:pt x="1539" y="1498"/>
                  </a:lnTo>
                </a:path>
              </a:pathLst>
            </a:custGeom>
            <a:noFill/>
            <a:ln w="22225"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37" name="Rectangle 38"/>
            <p:cNvSpPr>
              <a:spLocks noChangeArrowheads="1"/>
            </p:cNvSpPr>
            <p:nvPr/>
          </p:nvSpPr>
          <p:spPr bwMode="auto">
            <a:xfrm>
              <a:off x="671" y="2257"/>
              <a:ext cx="46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a:solidFill>
                    <a:srgbClr val="000000"/>
                  </a:solidFill>
                </a:rPr>
                <a:t>2,200</a:t>
              </a:r>
              <a:endParaRPr lang="en-US" altLang="en-US" sz="2400">
                <a:latin typeface="Times New Roman" pitchFamily="18" charset="0"/>
              </a:endParaRPr>
            </a:p>
          </p:txBody>
        </p:sp>
        <p:sp>
          <p:nvSpPr>
            <p:cNvPr id="33838" name="Rectangle 39"/>
            <p:cNvSpPr>
              <a:spLocks noChangeArrowheads="1"/>
            </p:cNvSpPr>
            <p:nvPr/>
          </p:nvSpPr>
          <p:spPr bwMode="auto">
            <a:xfrm>
              <a:off x="2552" y="3891"/>
              <a:ext cx="33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a:solidFill>
                    <a:srgbClr val="000000"/>
                  </a:solidFill>
                </a:rPr>
                <a:t>600</a:t>
              </a:r>
              <a:endParaRPr lang="en-US" altLang="en-US" sz="2400">
                <a:latin typeface="Times New Roman" pitchFamily="18" charset="0"/>
              </a:endParaRPr>
            </a:p>
          </p:txBody>
        </p:sp>
      </p:grpSp>
      <p:grpSp>
        <p:nvGrpSpPr>
          <p:cNvPr id="340008" name="Group 40"/>
          <p:cNvGrpSpPr>
            <a:grpSpLocks/>
          </p:cNvGrpSpPr>
          <p:nvPr/>
        </p:nvGrpSpPr>
        <p:grpSpPr bwMode="auto">
          <a:xfrm>
            <a:off x="1065213" y="4899025"/>
            <a:ext cx="2317750" cy="1624013"/>
            <a:chOff x="671" y="3086"/>
            <a:chExt cx="1460" cy="1023"/>
          </a:xfrm>
        </p:grpSpPr>
        <p:sp>
          <p:nvSpPr>
            <p:cNvPr id="33833" name="Freeform 41"/>
            <p:cNvSpPr>
              <a:spLocks/>
            </p:cNvSpPr>
            <p:nvPr/>
          </p:nvSpPr>
          <p:spPr bwMode="auto">
            <a:xfrm>
              <a:off x="1151" y="3180"/>
              <a:ext cx="777" cy="662"/>
            </a:xfrm>
            <a:custGeom>
              <a:avLst/>
              <a:gdLst>
                <a:gd name="T0" fmla="*/ 777 w 777"/>
                <a:gd name="T1" fmla="*/ 662 h 662"/>
                <a:gd name="T2" fmla="*/ 777 w 777"/>
                <a:gd name="T3" fmla="*/ 0 h 662"/>
                <a:gd name="T4" fmla="*/ 0 w 777"/>
                <a:gd name="T5" fmla="*/ 0 h 662"/>
                <a:gd name="T6" fmla="*/ 0 60000 65536"/>
                <a:gd name="T7" fmla="*/ 0 60000 65536"/>
                <a:gd name="T8" fmla="*/ 0 60000 65536"/>
              </a:gdLst>
              <a:ahLst/>
              <a:cxnLst>
                <a:cxn ang="T6">
                  <a:pos x="T0" y="T1"/>
                </a:cxn>
                <a:cxn ang="T7">
                  <a:pos x="T2" y="T3"/>
                </a:cxn>
                <a:cxn ang="T8">
                  <a:pos x="T4" y="T5"/>
                </a:cxn>
              </a:cxnLst>
              <a:rect l="0" t="0" r="r" b="b"/>
              <a:pathLst>
                <a:path w="777" h="662">
                  <a:moveTo>
                    <a:pt x="777" y="662"/>
                  </a:moveTo>
                  <a:lnTo>
                    <a:pt x="777" y="0"/>
                  </a:lnTo>
                  <a:lnTo>
                    <a:pt x="0" y="0"/>
                  </a:lnTo>
                </a:path>
              </a:pathLst>
            </a:custGeom>
            <a:noFill/>
            <a:ln w="22225"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34" name="Rectangle 42"/>
            <p:cNvSpPr>
              <a:spLocks noChangeArrowheads="1"/>
            </p:cNvSpPr>
            <p:nvPr/>
          </p:nvSpPr>
          <p:spPr bwMode="auto">
            <a:xfrm>
              <a:off x="671" y="3086"/>
              <a:ext cx="46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a:solidFill>
                    <a:srgbClr val="000000"/>
                  </a:solidFill>
                </a:rPr>
                <a:t>1,000</a:t>
              </a:r>
              <a:endParaRPr lang="en-US" altLang="en-US" sz="2400">
                <a:latin typeface="Times New Roman" pitchFamily="18" charset="0"/>
              </a:endParaRPr>
            </a:p>
          </p:txBody>
        </p:sp>
        <p:sp>
          <p:nvSpPr>
            <p:cNvPr id="33835" name="Rectangle 43"/>
            <p:cNvSpPr>
              <a:spLocks noChangeArrowheads="1"/>
            </p:cNvSpPr>
            <p:nvPr/>
          </p:nvSpPr>
          <p:spPr bwMode="auto">
            <a:xfrm>
              <a:off x="1796" y="3891"/>
              <a:ext cx="33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a:solidFill>
                    <a:srgbClr val="000000"/>
                  </a:solidFill>
                </a:rPr>
                <a:t>300</a:t>
              </a:r>
              <a:endParaRPr lang="en-US" altLang="en-US" sz="2400">
                <a:latin typeface="Times New Roman" pitchFamily="18" charset="0"/>
              </a:endParaRPr>
            </a:p>
          </p:txBody>
        </p:sp>
      </p:grpSp>
      <p:sp>
        <p:nvSpPr>
          <p:cNvPr id="33820" name="Rectangle 44"/>
          <p:cNvSpPr>
            <a:spLocks noChangeArrowheads="1"/>
          </p:cNvSpPr>
          <p:nvPr/>
        </p:nvSpPr>
        <p:spPr bwMode="auto">
          <a:xfrm>
            <a:off x="1735138" y="6176963"/>
            <a:ext cx="25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a:solidFill>
                  <a:srgbClr val="000000"/>
                </a:solidFill>
              </a:rPr>
              <a:t>0</a:t>
            </a:r>
            <a:endParaRPr lang="en-US" altLang="en-US" sz="2400">
              <a:latin typeface="Times New Roman" pitchFamily="18" charset="0"/>
            </a:endParaRPr>
          </a:p>
        </p:txBody>
      </p:sp>
      <p:grpSp>
        <p:nvGrpSpPr>
          <p:cNvPr id="340013" name="Group 45"/>
          <p:cNvGrpSpPr>
            <a:grpSpLocks/>
          </p:cNvGrpSpPr>
          <p:nvPr/>
        </p:nvGrpSpPr>
        <p:grpSpPr bwMode="auto">
          <a:xfrm>
            <a:off x="1065213" y="3813175"/>
            <a:ext cx="4025900" cy="2709863"/>
            <a:chOff x="671" y="2402"/>
            <a:chExt cx="2536" cy="1707"/>
          </a:xfrm>
        </p:grpSpPr>
        <p:sp>
          <p:nvSpPr>
            <p:cNvPr id="33830" name="Freeform 46"/>
            <p:cNvSpPr>
              <a:spLocks/>
            </p:cNvSpPr>
            <p:nvPr/>
          </p:nvSpPr>
          <p:spPr bwMode="auto">
            <a:xfrm>
              <a:off x="1151" y="2503"/>
              <a:ext cx="1827" cy="1339"/>
            </a:xfrm>
            <a:custGeom>
              <a:avLst/>
              <a:gdLst>
                <a:gd name="T0" fmla="*/ 0 w 1827"/>
                <a:gd name="T1" fmla="*/ 0 h 1339"/>
                <a:gd name="T2" fmla="*/ 1827 w 1827"/>
                <a:gd name="T3" fmla="*/ 0 h 1339"/>
                <a:gd name="T4" fmla="*/ 1827 w 1827"/>
                <a:gd name="T5" fmla="*/ 1339 h 1339"/>
                <a:gd name="T6" fmla="*/ 0 60000 65536"/>
                <a:gd name="T7" fmla="*/ 0 60000 65536"/>
                <a:gd name="T8" fmla="*/ 0 60000 65536"/>
              </a:gdLst>
              <a:ahLst/>
              <a:cxnLst>
                <a:cxn ang="T6">
                  <a:pos x="T0" y="T1"/>
                </a:cxn>
                <a:cxn ang="T7">
                  <a:pos x="T2" y="T3"/>
                </a:cxn>
                <a:cxn ang="T8">
                  <a:pos x="T4" y="T5"/>
                </a:cxn>
              </a:cxnLst>
              <a:rect l="0" t="0" r="r" b="b"/>
              <a:pathLst>
                <a:path w="1827" h="1339">
                  <a:moveTo>
                    <a:pt x="0" y="0"/>
                  </a:moveTo>
                  <a:lnTo>
                    <a:pt x="1827" y="0"/>
                  </a:lnTo>
                  <a:lnTo>
                    <a:pt x="1827" y="1339"/>
                  </a:lnTo>
                </a:path>
              </a:pathLst>
            </a:custGeom>
            <a:noFill/>
            <a:ln w="22225"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31" name="Rectangle 47"/>
            <p:cNvSpPr>
              <a:spLocks noChangeArrowheads="1"/>
            </p:cNvSpPr>
            <p:nvPr/>
          </p:nvSpPr>
          <p:spPr bwMode="auto">
            <a:xfrm>
              <a:off x="2872" y="3891"/>
              <a:ext cx="33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a:solidFill>
                    <a:srgbClr val="000000"/>
                  </a:solidFill>
                </a:rPr>
                <a:t>700</a:t>
              </a:r>
              <a:endParaRPr lang="en-US" altLang="en-US" sz="2400">
                <a:latin typeface="Times New Roman" pitchFamily="18" charset="0"/>
              </a:endParaRPr>
            </a:p>
          </p:txBody>
        </p:sp>
        <p:sp>
          <p:nvSpPr>
            <p:cNvPr id="33832" name="Rectangle 48"/>
            <p:cNvSpPr>
              <a:spLocks noChangeArrowheads="1"/>
            </p:cNvSpPr>
            <p:nvPr/>
          </p:nvSpPr>
          <p:spPr bwMode="auto">
            <a:xfrm>
              <a:off x="671" y="2402"/>
              <a:ext cx="46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a:solidFill>
                    <a:srgbClr val="000000"/>
                  </a:solidFill>
                </a:rPr>
                <a:t>2,000</a:t>
              </a:r>
              <a:endParaRPr lang="en-US" altLang="en-US" sz="2400">
                <a:latin typeface="Times New Roman" pitchFamily="18" charset="0"/>
              </a:endParaRPr>
            </a:p>
          </p:txBody>
        </p:sp>
      </p:grpSp>
      <p:sp>
        <p:nvSpPr>
          <p:cNvPr id="340017" name="Rectangle 49"/>
          <p:cNvSpPr>
            <a:spLocks noChangeArrowheads="1"/>
          </p:cNvSpPr>
          <p:nvPr/>
        </p:nvSpPr>
        <p:spPr bwMode="auto">
          <a:xfrm>
            <a:off x="1065213" y="2736850"/>
            <a:ext cx="738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a:solidFill>
                  <a:srgbClr val="000000"/>
                </a:solidFill>
              </a:rPr>
              <a:t>3,000</a:t>
            </a:r>
            <a:endParaRPr lang="en-US" altLang="en-US" sz="2400">
              <a:latin typeface="Times New Roman" pitchFamily="18" charset="0"/>
            </a:endParaRPr>
          </a:p>
        </p:txBody>
      </p:sp>
      <p:sp>
        <p:nvSpPr>
          <p:cNvPr id="340018" name="Rectangle 50"/>
          <p:cNvSpPr>
            <a:spLocks noChangeArrowheads="1"/>
          </p:cNvSpPr>
          <p:nvPr/>
        </p:nvSpPr>
        <p:spPr bwMode="auto">
          <a:xfrm>
            <a:off x="5667375" y="6176963"/>
            <a:ext cx="7381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a:solidFill>
                  <a:srgbClr val="000000"/>
                </a:solidFill>
              </a:rPr>
              <a:t>1,000</a:t>
            </a:r>
            <a:endParaRPr lang="en-US" altLang="en-US" sz="2400">
              <a:latin typeface="Times New Roman" pitchFamily="18" charset="0"/>
            </a:endParaRPr>
          </a:p>
        </p:txBody>
      </p:sp>
      <p:sp>
        <p:nvSpPr>
          <p:cNvPr id="33824" name="Rectangle 51"/>
          <p:cNvSpPr>
            <a:spLocks noChangeArrowheads="1"/>
          </p:cNvSpPr>
          <p:nvPr/>
        </p:nvSpPr>
        <p:spPr bwMode="auto">
          <a:xfrm>
            <a:off x="381000" y="844550"/>
            <a:ext cx="14541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b="1">
                <a:solidFill>
                  <a:srgbClr val="000000"/>
                </a:solidFill>
              </a:rPr>
              <a:t>Quantity of</a:t>
            </a:r>
            <a:endParaRPr lang="en-US" altLang="en-US" sz="2400">
              <a:latin typeface="Times New Roman" pitchFamily="18" charset="0"/>
            </a:endParaRPr>
          </a:p>
        </p:txBody>
      </p:sp>
      <p:sp>
        <p:nvSpPr>
          <p:cNvPr id="33825" name="Rectangle 52"/>
          <p:cNvSpPr>
            <a:spLocks noChangeArrowheads="1"/>
          </p:cNvSpPr>
          <p:nvPr/>
        </p:nvSpPr>
        <p:spPr bwMode="auto">
          <a:xfrm>
            <a:off x="381000" y="1152525"/>
            <a:ext cx="14541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b="1">
                <a:solidFill>
                  <a:srgbClr val="000000"/>
                </a:solidFill>
              </a:rPr>
              <a:t>Computers</a:t>
            </a:r>
            <a:endParaRPr lang="en-US" altLang="en-US" sz="2400">
              <a:latin typeface="Times New Roman" pitchFamily="18" charset="0"/>
            </a:endParaRPr>
          </a:p>
        </p:txBody>
      </p:sp>
      <p:sp>
        <p:nvSpPr>
          <p:cNvPr id="33826" name="Rectangle 53"/>
          <p:cNvSpPr>
            <a:spLocks noChangeArrowheads="1"/>
          </p:cNvSpPr>
          <p:nvPr/>
        </p:nvSpPr>
        <p:spPr bwMode="auto">
          <a:xfrm>
            <a:off x="550863" y="1460500"/>
            <a:ext cx="127793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b="1">
                <a:solidFill>
                  <a:srgbClr val="000000"/>
                </a:solidFill>
              </a:rPr>
              <a:t>Produced</a:t>
            </a:r>
            <a:endParaRPr lang="en-US" altLang="en-US" sz="2400">
              <a:latin typeface="Times New Roman" pitchFamily="18" charset="0"/>
            </a:endParaRPr>
          </a:p>
        </p:txBody>
      </p:sp>
      <p:grpSp>
        <p:nvGrpSpPr>
          <p:cNvPr id="340022" name="Group 54"/>
          <p:cNvGrpSpPr>
            <a:grpSpLocks/>
          </p:cNvGrpSpPr>
          <p:nvPr/>
        </p:nvGrpSpPr>
        <p:grpSpPr bwMode="auto">
          <a:xfrm>
            <a:off x="4591050" y="2759075"/>
            <a:ext cx="576263" cy="346075"/>
            <a:chOff x="2892" y="1738"/>
            <a:chExt cx="363" cy="218"/>
          </a:xfrm>
        </p:grpSpPr>
        <p:sp>
          <p:nvSpPr>
            <p:cNvPr id="33828" name="Oval 55"/>
            <p:cNvSpPr>
              <a:spLocks noChangeArrowheads="1"/>
            </p:cNvSpPr>
            <p:nvPr/>
          </p:nvSpPr>
          <p:spPr bwMode="auto">
            <a:xfrm>
              <a:off x="2892" y="1783"/>
              <a:ext cx="100" cy="10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3829" name="Rectangle 56"/>
            <p:cNvSpPr>
              <a:spLocks noChangeArrowheads="1"/>
            </p:cNvSpPr>
            <p:nvPr/>
          </p:nvSpPr>
          <p:spPr bwMode="auto">
            <a:xfrm>
              <a:off x="3066" y="1738"/>
              <a:ext cx="18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900">
                  <a:solidFill>
                    <a:srgbClr val="000000"/>
                  </a:solidFill>
                </a:rPr>
                <a:t>D</a:t>
              </a:r>
              <a:endParaRPr lang="en-US" altLang="en-US" sz="2400">
                <a:latin typeface="Times New Roman" pitchFamily="18" charset="0"/>
              </a:endParaRPr>
            </a:p>
          </p:txBody>
        </p:sp>
      </p:grpSp>
    </p:spTree>
    <p:extLst>
      <p:ext uri="{BB962C8B-B14F-4D97-AF65-F5344CB8AC3E}">
        <p14:creationId xmlns:p14="http://schemas.microsoft.com/office/powerpoint/2010/main" val="5853190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0017">
                                            <p:txEl>
                                              <p:pRg st="0" end="0"/>
                                            </p:txEl>
                                          </p:spTgt>
                                        </p:tgtEl>
                                        <p:attrNameLst>
                                          <p:attrName>style.visibility</p:attrName>
                                        </p:attrNameLst>
                                      </p:cBhvr>
                                      <p:to>
                                        <p:strVal val="visible"/>
                                      </p:to>
                                    </p:set>
                                    <p:animEffect transition="in" filter="dissolve">
                                      <p:cBhvr>
                                        <p:cTn id="7" dur="500"/>
                                        <p:tgtEl>
                                          <p:spTgt spid="3400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0018">
                                            <p:txEl>
                                              <p:pRg st="0" end="0"/>
                                            </p:txEl>
                                          </p:spTgt>
                                        </p:tgtEl>
                                        <p:attrNameLst>
                                          <p:attrName>style.visibility</p:attrName>
                                        </p:attrNameLst>
                                      </p:cBhvr>
                                      <p:to>
                                        <p:strVal val="visible"/>
                                      </p:to>
                                    </p:set>
                                    <p:animEffect transition="in" filter="dissolve">
                                      <p:cBhvr>
                                        <p:cTn id="12" dur="500"/>
                                        <p:tgtEl>
                                          <p:spTgt spid="34001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39986"/>
                                        </p:tgtEl>
                                        <p:attrNameLst>
                                          <p:attrName>style.visibility</p:attrName>
                                        </p:attrNameLst>
                                      </p:cBhvr>
                                      <p:to>
                                        <p:strVal val="visible"/>
                                      </p:to>
                                    </p:set>
                                    <p:animEffect transition="in" filter="strips(downRight)">
                                      <p:cBhvr>
                                        <p:cTn id="17" dur="500"/>
                                        <p:tgtEl>
                                          <p:spTgt spid="3399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39988"/>
                                        </p:tgtEl>
                                        <p:attrNameLst>
                                          <p:attrName>style.visibility</p:attrName>
                                        </p:attrNameLst>
                                      </p:cBhvr>
                                      <p:to>
                                        <p:strVal val="visible"/>
                                      </p:to>
                                    </p:set>
                                    <p:animEffect transition="in" filter="wipe(left)">
                                      <p:cBhvr>
                                        <p:cTn id="22" dur="500"/>
                                        <p:tgtEl>
                                          <p:spTgt spid="3399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340013"/>
                                        </p:tgtEl>
                                        <p:attrNameLst>
                                          <p:attrName>style.visibility</p:attrName>
                                        </p:attrNameLst>
                                      </p:cBhvr>
                                      <p:to>
                                        <p:strVal val="visible"/>
                                      </p:to>
                                    </p:set>
                                    <p:animEffect transition="in" filter="strips(upRight)">
                                      <p:cBhvr>
                                        <p:cTn id="27" dur="500"/>
                                        <p:tgtEl>
                                          <p:spTgt spid="3400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39993"/>
                                        </p:tgtEl>
                                        <p:attrNameLst>
                                          <p:attrName>style.visibility</p:attrName>
                                        </p:attrNameLst>
                                      </p:cBhvr>
                                      <p:to>
                                        <p:strVal val="visible"/>
                                      </p:to>
                                    </p:set>
                                    <p:animEffect transition="in" filter="dissolve">
                                      <p:cBhvr>
                                        <p:cTn id="32" dur="500"/>
                                        <p:tgtEl>
                                          <p:spTgt spid="33999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3" fill="hold" nodeType="clickEffect">
                                  <p:stCondLst>
                                    <p:cond delay="0"/>
                                  </p:stCondLst>
                                  <p:childTnLst>
                                    <p:set>
                                      <p:cBhvr>
                                        <p:cTn id="36" dur="1" fill="hold">
                                          <p:stCondLst>
                                            <p:cond delay="0"/>
                                          </p:stCondLst>
                                        </p:cTn>
                                        <p:tgtEl>
                                          <p:spTgt spid="340008"/>
                                        </p:tgtEl>
                                        <p:attrNameLst>
                                          <p:attrName>style.visibility</p:attrName>
                                        </p:attrNameLst>
                                      </p:cBhvr>
                                      <p:to>
                                        <p:strVal val="visible"/>
                                      </p:to>
                                    </p:set>
                                    <p:animEffect transition="in" filter="strips(upRight)">
                                      <p:cBhvr>
                                        <p:cTn id="37" dur="500"/>
                                        <p:tgtEl>
                                          <p:spTgt spid="34000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39996"/>
                                        </p:tgtEl>
                                        <p:attrNameLst>
                                          <p:attrName>style.visibility</p:attrName>
                                        </p:attrNameLst>
                                      </p:cBhvr>
                                      <p:to>
                                        <p:strVal val="visible"/>
                                      </p:to>
                                    </p:set>
                                    <p:animEffect transition="in" filter="dissolve">
                                      <p:cBhvr>
                                        <p:cTn id="42" dur="500"/>
                                        <p:tgtEl>
                                          <p:spTgt spid="33999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3" fill="hold" nodeType="clickEffect">
                                  <p:stCondLst>
                                    <p:cond delay="0"/>
                                  </p:stCondLst>
                                  <p:childTnLst>
                                    <p:set>
                                      <p:cBhvr>
                                        <p:cTn id="46" dur="1" fill="hold">
                                          <p:stCondLst>
                                            <p:cond delay="0"/>
                                          </p:stCondLst>
                                        </p:cTn>
                                        <p:tgtEl>
                                          <p:spTgt spid="340004"/>
                                        </p:tgtEl>
                                        <p:attrNameLst>
                                          <p:attrName>style.visibility</p:attrName>
                                        </p:attrNameLst>
                                      </p:cBhvr>
                                      <p:to>
                                        <p:strVal val="visible"/>
                                      </p:to>
                                    </p:set>
                                    <p:animEffect transition="in" filter="strips(upRight)">
                                      <p:cBhvr>
                                        <p:cTn id="47" dur="500"/>
                                        <p:tgtEl>
                                          <p:spTgt spid="34000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39999"/>
                                        </p:tgtEl>
                                        <p:attrNameLst>
                                          <p:attrName>style.visibility</p:attrName>
                                        </p:attrNameLst>
                                      </p:cBhvr>
                                      <p:to>
                                        <p:strVal val="visible"/>
                                      </p:to>
                                    </p:set>
                                    <p:animEffect transition="in" filter="dissolve">
                                      <p:cBhvr>
                                        <p:cTn id="52" dur="500"/>
                                        <p:tgtEl>
                                          <p:spTgt spid="33999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340022"/>
                                        </p:tgtEl>
                                        <p:attrNameLst>
                                          <p:attrName>style.visibility</p:attrName>
                                        </p:attrNameLst>
                                      </p:cBhvr>
                                      <p:to>
                                        <p:strVal val="visible"/>
                                      </p:to>
                                    </p:set>
                                    <p:animEffect transition="in" filter="dissolve">
                                      <p:cBhvr>
                                        <p:cTn id="57" dur="500"/>
                                        <p:tgtEl>
                                          <p:spTgt spid="34002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39985"/>
                                        </p:tgtEl>
                                        <p:attrNameLst>
                                          <p:attrName>style.visibility</p:attrName>
                                        </p:attrNameLst>
                                      </p:cBhvr>
                                      <p:to>
                                        <p:strVal val="visible"/>
                                      </p:to>
                                    </p:set>
                                    <p:animEffect transition="in" filter="dissolve">
                                      <p:cBhvr>
                                        <p:cTn id="62" dur="500"/>
                                        <p:tgtEl>
                                          <p:spTgt spid="339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85" grpId="0" animBg="1"/>
      <p:bldP spid="339986" grpId="0" animBg="1"/>
      <p:bldP spid="340017" grpId="0" build="p" autoUpdateAnimBg="0"/>
      <p:bldP spid="34001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Essential Questions</a:t>
            </a:r>
          </a:p>
        </p:txBody>
      </p:sp>
      <p:sp>
        <p:nvSpPr>
          <p:cNvPr id="30723" name="Rectangle 3"/>
          <p:cNvSpPr>
            <a:spLocks noGrp="1" noChangeArrowheads="1"/>
          </p:cNvSpPr>
          <p:nvPr>
            <p:ph idx="1"/>
          </p:nvPr>
        </p:nvSpPr>
        <p:spPr>
          <a:xfrm>
            <a:off x="457200" y="1981200"/>
            <a:ext cx="7848600" cy="4072280"/>
          </a:xfrm>
        </p:spPr>
        <p:txBody>
          <a:bodyPr>
            <a:normAutofit fontScale="92500" lnSpcReduction="10000"/>
          </a:bodyPr>
          <a:lstStyle/>
          <a:p>
            <a:pPr>
              <a:lnSpc>
                <a:spcPct val="90000"/>
              </a:lnSpc>
            </a:pPr>
            <a:r>
              <a:rPr lang="en-US" sz="2400" dirty="0"/>
              <a:t>1) Why do people have to make decisions?</a:t>
            </a:r>
          </a:p>
          <a:p>
            <a:pPr>
              <a:lnSpc>
                <a:spcPct val="90000"/>
              </a:lnSpc>
            </a:pPr>
            <a:r>
              <a:rPr lang="en-US" sz="2400" dirty="0"/>
              <a:t>2) Why should people weigh the advantages and disadvantages of different alternatives when making choices?</a:t>
            </a:r>
          </a:p>
          <a:p>
            <a:pPr>
              <a:lnSpc>
                <a:spcPct val="90000"/>
              </a:lnSpc>
            </a:pPr>
            <a:r>
              <a:rPr lang="en-US" sz="2400" dirty="0"/>
              <a:t>3) Why do people not create all their own goods and services?</a:t>
            </a:r>
          </a:p>
          <a:p>
            <a:pPr>
              <a:lnSpc>
                <a:spcPct val="90000"/>
              </a:lnSpc>
            </a:pPr>
            <a:r>
              <a:rPr lang="en-US" sz="2400" dirty="0"/>
              <a:t>4) How do various economic systems answer the three basic questions differently?</a:t>
            </a:r>
          </a:p>
          <a:p>
            <a:pPr>
              <a:lnSpc>
                <a:spcPct val="90000"/>
              </a:lnSpc>
            </a:pPr>
            <a:r>
              <a:rPr lang="en-US" sz="2400" dirty="0"/>
              <a:t>5) What are the roles of government in a market economy?</a:t>
            </a:r>
          </a:p>
          <a:p>
            <a:pPr>
              <a:lnSpc>
                <a:spcPct val="90000"/>
              </a:lnSpc>
            </a:pPr>
            <a:r>
              <a:rPr lang="en-US" sz="2400" dirty="0"/>
              <a:t>6) How does investment affect productivity and economic growth?</a:t>
            </a:r>
          </a:p>
          <a:p>
            <a:pPr>
              <a:lnSpc>
                <a:spcPct val="90000"/>
              </a:lnSpc>
            </a:pPr>
            <a:r>
              <a:rPr lang="en-US" sz="2400" dirty="0"/>
              <a:t>7) How are households, business and government interrelated through markets and the flow of money?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a:xfrm>
            <a:off x="1524000" y="457200"/>
            <a:ext cx="6571343" cy="1049235"/>
          </a:xfrm>
        </p:spPr>
        <p:txBody>
          <a:bodyPr>
            <a:normAutofit fontScale="90000"/>
          </a:bodyPr>
          <a:lstStyle/>
          <a:p>
            <a:r>
              <a:rPr lang="en-US" altLang="en-US" sz="3200" dirty="0"/>
              <a:t>Principle #2: The Cost of Something Is What You Give Up to Get It.</a:t>
            </a:r>
          </a:p>
        </p:txBody>
      </p:sp>
      <p:sp>
        <p:nvSpPr>
          <p:cNvPr id="34819" name="Content Placeholder 3"/>
          <p:cNvSpPr>
            <a:spLocks noGrp="1"/>
          </p:cNvSpPr>
          <p:nvPr>
            <p:ph idx="1"/>
          </p:nvPr>
        </p:nvSpPr>
        <p:spPr>
          <a:xfrm>
            <a:off x="1443491" y="2015733"/>
            <a:ext cx="6571343" cy="1337067"/>
          </a:xfrm>
        </p:spPr>
        <p:txBody>
          <a:bodyPr/>
          <a:lstStyle/>
          <a:p>
            <a:r>
              <a:rPr lang="en-US" altLang="en-US" dirty="0"/>
              <a:t>Concave shape of curve illustrates the concept of increasing opportunity costs</a:t>
            </a:r>
          </a:p>
          <a:p>
            <a:pPr lvl="1"/>
            <a:r>
              <a:rPr lang="en-US" altLang="en-US" dirty="0"/>
              <a:t>Not all resources are easily transferable</a:t>
            </a:r>
          </a:p>
        </p:txBody>
      </p:sp>
    </p:spTree>
    <p:extLst>
      <p:ext uri="{BB962C8B-B14F-4D97-AF65-F5344CB8AC3E}">
        <p14:creationId xmlns:p14="http://schemas.microsoft.com/office/powerpoint/2010/main" val="3686460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58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5844" name="Rectangle 23"/>
          <p:cNvSpPr>
            <a:spLocks noGrp="1" noChangeArrowheads="1"/>
          </p:cNvSpPr>
          <p:nvPr>
            <p:ph type="title"/>
          </p:nvPr>
        </p:nvSpPr>
        <p:spPr>
          <a:xfrm>
            <a:off x="1463747" y="457200"/>
            <a:ext cx="6571343" cy="1049235"/>
          </a:xfrm>
        </p:spPr>
        <p:txBody>
          <a:bodyPr>
            <a:normAutofit fontScale="90000"/>
          </a:bodyPr>
          <a:lstStyle/>
          <a:p>
            <a:r>
              <a:rPr lang="en-US" altLang="en-US" sz="3200" dirty="0"/>
              <a:t>Principle #2: The Cost of Something Is What You Give Up to Get It.</a:t>
            </a:r>
            <a:endParaRPr lang="en-US" altLang="en-US" dirty="0"/>
          </a:p>
        </p:txBody>
      </p:sp>
      <p:sp>
        <p:nvSpPr>
          <p:cNvPr id="273432" name="Rectangle 24"/>
          <p:cNvSpPr>
            <a:spLocks noGrp="1" noChangeArrowheads="1"/>
          </p:cNvSpPr>
          <p:nvPr>
            <p:ph type="body" idx="1"/>
          </p:nvPr>
        </p:nvSpPr>
        <p:spPr/>
        <p:txBody>
          <a:bodyPr rtlCol="0">
            <a:normAutofit/>
          </a:bodyPr>
          <a:lstStyle/>
          <a:p>
            <a:pPr fontAlgn="auto">
              <a:spcAft>
                <a:spcPts val="0"/>
              </a:spcAft>
              <a:defRPr/>
            </a:pPr>
            <a:r>
              <a:rPr lang="en-US" altLang="en-US" dirty="0"/>
              <a:t>Concepts Illustrated by the Production Possibilities Frontier </a:t>
            </a:r>
          </a:p>
          <a:p>
            <a:pPr lvl="1" fontAlgn="auto">
              <a:spcAft>
                <a:spcPts val="0"/>
              </a:spcAft>
              <a:defRPr/>
            </a:pPr>
            <a:r>
              <a:rPr lang="en-US" altLang="en-US" dirty="0"/>
              <a:t>Efficiency</a:t>
            </a:r>
          </a:p>
          <a:p>
            <a:pPr lvl="1" fontAlgn="auto">
              <a:spcAft>
                <a:spcPts val="0"/>
              </a:spcAft>
              <a:defRPr/>
            </a:pPr>
            <a:r>
              <a:rPr lang="en-US" altLang="en-US" dirty="0"/>
              <a:t>Tradeoffs</a:t>
            </a:r>
          </a:p>
          <a:p>
            <a:pPr lvl="1" fontAlgn="auto">
              <a:spcAft>
                <a:spcPts val="0"/>
              </a:spcAft>
              <a:defRPr/>
            </a:pPr>
            <a:r>
              <a:rPr lang="en-US" altLang="en-US" dirty="0"/>
              <a:t>Opportunity Cost</a:t>
            </a:r>
          </a:p>
          <a:p>
            <a:pPr lvl="1" fontAlgn="auto">
              <a:spcAft>
                <a:spcPts val="0"/>
              </a:spcAft>
              <a:defRPr/>
            </a:pPr>
            <a:r>
              <a:rPr lang="en-US" altLang="en-US" dirty="0"/>
              <a:t>Economic Growth</a:t>
            </a:r>
          </a:p>
          <a:p>
            <a:pPr lvl="2" fontAlgn="auto">
              <a:spcAft>
                <a:spcPts val="0"/>
              </a:spcAft>
              <a:defRPr/>
            </a:pPr>
            <a:r>
              <a:rPr lang="en-US" altLang="en-US" dirty="0"/>
              <a:t>Increasing standards of living</a:t>
            </a:r>
          </a:p>
          <a:p>
            <a:pPr lvl="2" fontAlgn="auto">
              <a:spcAft>
                <a:spcPts val="0"/>
              </a:spcAft>
              <a:defRPr/>
            </a:pPr>
            <a:r>
              <a:rPr lang="en-US" altLang="en-US" dirty="0"/>
              <a:t>Capital Investments</a:t>
            </a:r>
          </a:p>
          <a:p>
            <a:pPr lvl="3" fontAlgn="auto">
              <a:spcAft>
                <a:spcPts val="0"/>
              </a:spcAft>
              <a:defRPr/>
            </a:pPr>
            <a:r>
              <a:rPr lang="en-US" altLang="en-US" dirty="0"/>
              <a:t>Human VS. Physical </a:t>
            </a:r>
          </a:p>
          <a:p>
            <a:pPr marL="914400" lvl="2" indent="0" fontAlgn="auto">
              <a:spcAft>
                <a:spcPts val="0"/>
              </a:spcAft>
              <a:buFont typeface="Arial" pitchFamily="34" charset="0"/>
              <a:buNone/>
              <a:defRPr/>
            </a:pPr>
            <a:endParaRPr lang="en-US" altLang="en-US" dirty="0"/>
          </a:p>
        </p:txBody>
      </p:sp>
    </p:spTree>
    <p:extLst>
      <p:ext uri="{BB962C8B-B14F-4D97-AF65-F5344CB8AC3E}">
        <p14:creationId xmlns:p14="http://schemas.microsoft.com/office/powerpoint/2010/main" val="8578316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343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343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343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343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3432">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343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343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3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Mankiw\Mankiw PPT\narrow aqua button bckgrd.jpg"/>
          <p:cNvPicPr>
            <a:picLocks noChangeAspect="1" noChangeArrowheads="1"/>
          </p:cNvPicPr>
          <p:nvPr/>
        </p:nvPicPr>
        <p:blipFill>
          <a:blip r:embed="rId2">
            <a:extLst>
              <a:ext uri="{28A0092B-C50C-407E-A947-70E740481C1C}">
                <a14:useLocalDpi xmlns:a14="http://schemas.microsoft.com/office/drawing/2010/main" val="0"/>
              </a:ext>
            </a:extLst>
          </a:blip>
          <a:srcRect r="168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title"/>
          </p:nvPr>
        </p:nvSpPr>
        <p:spPr>
          <a:xfrm>
            <a:off x="609600" y="50800"/>
            <a:ext cx="8229600" cy="685800"/>
          </a:xfrm>
        </p:spPr>
        <p:txBody>
          <a:bodyPr/>
          <a:lstStyle/>
          <a:p>
            <a:pPr>
              <a:lnSpc>
                <a:spcPct val="80000"/>
              </a:lnSpc>
            </a:pPr>
            <a:r>
              <a:rPr lang="en-US" altLang="en-US" sz="2400">
                <a:solidFill>
                  <a:schemeClr val="bg1"/>
                </a:solidFill>
              </a:rPr>
              <a:t>A Shift in the Production Possibilities Frontier</a:t>
            </a:r>
          </a:p>
        </p:txBody>
      </p:sp>
      <p:sp>
        <p:nvSpPr>
          <p:cNvPr id="36868" name="Text Box 4"/>
          <p:cNvSpPr txBox="1">
            <a:spLocks noChangeArrowheads="1"/>
          </p:cNvSpPr>
          <p:nvPr/>
        </p:nvSpPr>
        <p:spPr bwMode="auto">
          <a:xfrm>
            <a:off x="6564313" y="6680200"/>
            <a:ext cx="1803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800" b="1">
                <a:solidFill>
                  <a:schemeClr val="bg1"/>
                </a:solidFill>
              </a:rPr>
              <a:t>Copyright © 2004  South-Western</a:t>
            </a:r>
          </a:p>
        </p:txBody>
      </p:sp>
      <p:sp>
        <p:nvSpPr>
          <p:cNvPr id="36869" name="Rectangle 5"/>
          <p:cNvSpPr>
            <a:spLocks noChangeArrowheads="1"/>
          </p:cNvSpPr>
          <p:nvPr/>
        </p:nvSpPr>
        <p:spPr bwMode="auto">
          <a:xfrm>
            <a:off x="1797050" y="1052513"/>
            <a:ext cx="5603875" cy="5207000"/>
          </a:xfrm>
          <a:prstGeom prst="rect">
            <a:avLst/>
          </a:prstGeom>
          <a:solidFill>
            <a:srgbClr val="F3F6F9"/>
          </a:solidFill>
          <a:ln w="219075">
            <a:solidFill>
              <a:srgbClr val="F3F6F9"/>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6870" name="Rectangle 6"/>
          <p:cNvSpPr>
            <a:spLocks noChangeArrowheads="1"/>
          </p:cNvSpPr>
          <p:nvPr/>
        </p:nvSpPr>
        <p:spPr bwMode="auto">
          <a:xfrm>
            <a:off x="1797050" y="1052513"/>
            <a:ext cx="5603875" cy="5207000"/>
          </a:xfrm>
          <a:prstGeom prst="rect">
            <a:avLst/>
          </a:prstGeom>
          <a:solidFill>
            <a:srgbClr val="F2F4F8"/>
          </a:solidFill>
          <a:ln w="200025">
            <a:solidFill>
              <a:srgbClr val="F2F4F8"/>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6871" name="Rectangle 7"/>
          <p:cNvSpPr>
            <a:spLocks noChangeArrowheads="1"/>
          </p:cNvSpPr>
          <p:nvPr/>
        </p:nvSpPr>
        <p:spPr bwMode="auto">
          <a:xfrm>
            <a:off x="1797050" y="1052513"/>
            <a:ext cx="5603875" cy="5207000"/>
          </a:xfrm>
          <a:prstGeom prst="rect">
            <a:avLst/>
          </a:prstGeom>
          <a:solidFill>
            <a:srgbClr val="F1F4F7"/>
          </a:solidFill>
          <a:ln w="179388">
            <a:solidFill>
              <a:srgbClr val="F1F4F7"/>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6872" name="Rectangle 8"/>
          <p:cNvSpPr>
            <a:spLocks noChangeArrowheads="1"/>
          </p:cNvSpPr>
          <p:nvPr/>
        </p:nvSpPr>
        <p:spPr bwMode="auto">
          <a:xfrm>
            <a:off x="1797050" y="1052513"/>
            <a:ext cx="5603875" cy="5207000"/>
          </a:xfrm>
          <a:prstGeom prst="rect">
            <a:avLst/>
          </a:prstGeom>
          <a:solidFill>
            <a:srgbClr val="F0F2F5"/>
          </a:solidFill>
          <a:ln w="160338">
            <a:solidFill>
              <a:srgbClr val="F0F2F5"/>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6873" name="Rectangle 9"/>
          <p:cNvSpPr>
            <a:spLocks noChangeArrowheads="1"/>
          </p:cNvSpPr>
          <p:nvPr/>
        </p:nvSpPr>
        <p:spPr bwMode="auto">
          <a:xfrm>
            <a:off x="1797050" y="1052513"/>
            <a:ext cx="5603875" cy="5207000"/>
          </a:xfrm>
          <a:prstGeom prst="rect">
            <a:avLst/>
          </a:prstGeom>
          <a:solidFill>
            <a:srgbClr val="EEF1F4"/>
          </a:solidFill>
          <a:ln w="139700">
            <a:solidFill>
              <a:srgbClr val="EEF1F4"/>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6874" name="Rectangle 10"/>
          <p:cNvSpPr>
            <a:spLocks noChangeArrowheads="1"/>
          </p:cNvSpPr>
          <p:nvPr/>
        </p:nvSpPr>
        <p:spPr bwMode="auto">
          <a:xfrm>
            <a:off x="1797050" y="1052513"/>
            <a:ext cx="5603875" cy="5207000"/>
          </a:xfrm>
          <a:prstGeom prst="rect">
            <a:avLst/>
          </a:prstGeom>
          <a:solidFill>
            <a:srgbClr val="EDEFF3"/>
          </a:solidFill>
          <a:ln w="119063">
            <a:solidFill>
              <a:srgbClr val="EDEFF3"/>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6875" name="Rectangle 11"/>
          <p:cNvSpPr>
            <a:spLocks noChangeArrowheads="1"/>
          </p:cNvSpPr>
          <p:nvPr/>
        </p:nvSpPr>
        <p:spPr bwMode="auto">
          <a:xfrm>
            <a:off x="1797050" y="1052513"/>
            <a:ext cx="5603875" cy="5207000"/>
          </a:xfrm>
          <a:prstGeom prst="rect">
            <a:avLst/>
          </a:prstGeom>
          <a:solidFill>
            <a:srgbClr val="EBEEF2"/>
          </a:solidFill>
          <a:ln w="100013">
            <a:solidFill>
              <a:srgbClr val="EBEEF2"/>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6876" name="Rectangle 12"/>
          <p:cNvSpPr>
            <a:spLocks noChangeArrowheads="1"/>
          </p:cNvSpPr>
          <p:nvPr/>
        </p:nvSpPr>
        <p:spPr bwMode="auto">
          <a:xfrm>
            <a:off x="1797050" y="1052513"/>
            <a:ext cx="5603875" cy="5207000"/>
          </a:xfrm>
          <a:prstGeom prst="rect">
            <a:avLst/>
          </a:prstGeom>
          <a:solidFill>
            <a:srgbClr val="EAECF1"/>
          </a:solidFill>
          <a:ln w="79375">
            <a:solidFill>
              <a:srgbClr val="EAECF1"/>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6877" name="Rectangle 13"/>
          <p:cNvSpPr>
            <a:spLocks noChangeArrowheads="1"/>
          </p:cNvSpPr>
          <p:nvPr/>
        </p:nvSpPr>
        <p:spPr bwMode="auto">
          <a:xfrm>
            <a:off x="1797050" y="1052513"/>
            <a:ext cx="5603875" cy="5207000"/>
          </a:xfrm>
          <a:prstGeom prst="rect">
            <a:avLst/>
          </a:prstGeom>
          <a:solidFill>
            <a:srgbClr val="E9EBF0"/>
          </a:solidFill>
          <a:ln w="60325">
            <a:solidFill>
              <a:srgbClr val="E9EBF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6878" name="Rectangle 14"/>
          <p:cNvSpPr>
            <a:spLocks noChangeArrowheads="1"/>
          </p:cNvSpPr>
          <p:nvPr/>
        </p:nvSpPr>
        <p:spPr bwMode="auto">
          <a:xfrm>
            <a:off x="1797050" y="1052513"/>
            <a:ext cx="5603875" cy="5207000"/>
          </a:xfrm>
          <a:prstGeom prst="rect">
            <a:avLst/>
          </a:prstGeom>
          <a:solidFill>
            <a:srgbClr val="E7EAEF"/>
          </a:solidFill>
          <a:ln w="39688">
            <a:solidFill>
              <a:srgbClr val="E7EAEF"/>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6879" name="Rectangle 15"/>
          <p:cNvSpPr>
            <a:spLocks noChangeArrowheads="1"/>
          </p:cNvSpPr>
          <p:nvPr/>
        </p:nvSpPr>
        <p:spPr bwMode="auto">
          <a:xfrm>
            <a:off x="1797050" y="1052513"/>
            <a:ext cx="5603875" cy="5207000"/>
          </a:xfrm>
          <a:prstGeom prst="rect">
            <a:avLst/>
          </a:prstGeom>
          <a:solidFill>
            <a:srgbClr val="E6E9EF"/>
          </a:solidFill>
          <a:ln w="20638">
            <a:solidFill>
              <a:srgbClr val="E6E9EF"/>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6880" name="Rectangle 16"/>
          <p:cNvSpPr>
            <a:spLocks noChangeArrowheads="1"/>
          </p:cNvSpPr>
          <p:nvPr/>
        </p:nvSpPr>
        <p:spPr bwMode="auto">
          <a:xfrm>
            <a:off x="1717675" y="952500"/>
            <a:ext cx="5583238" cy="5207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38961" name="Freeform 17"/>
          <p:cNvSpPr>
            <a:spLocks/>
          </p:cNvSpPr>
          <p:nvPr/>
        </p:nvSpPr>
        <p:spPr bwMode="auto">
          <a:xfrm>
            <a:off x="1717675" y="3095625"/>
            <a:ext cx="3789363" cy="3063875"/>
          </a:xfrm>
          <a:custGeom>
            <a:avLst/>
            <a:gdLst>
              <a:gd name="T0" fmla="*/ 3789363 w 190"/>
              <a:gd name="T1" fmla="*/ 3063875 h 153"/>
              <a:gd name="T2" fmla="*/ 0 w 190"/>
              <a:gd name="T3" fmla="*/ 0 h 153"/>
              <a:gd name="T4" fmla="*/ 0 60000 65536"/>
              <a:gd name="T5" fmla="*/ 0 60000 65536"/>
            </a:gdLst>
            <a:ahLst/>
            <a:cxnLst>
              <a:cxn ang="T4">
                <a:pos x="T0" y="T1"/>
              </a:cxn>
              <a:cxn ang="T5">
                <a:pos x="T2" y="T3"/>
              </a:cxn>
            </a:cxnLst>
            <a:rect l="0" t="0" r="r" b="b"/>
            <a:pathLst>
              <a:path w="190" h="153">
                <a:moveTo>
                  <a:pt x="190" y="153"/>
                </a:moveTo>
                <a:cubicBezTo>
                  <a:pt x="153" y="41"/>
                  <a:pt x="90" y="11"/>
                  <a:pt x="0" y="0"/>
                </a:cubicBezTo>
              </a:path>
            </a:pathLst>
          </a:custGeom>
          <a:noFill/>
          <a:ln w="60325">
            <a:solidFill>
              <a:srgbClr val="0069B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2" name="Freeform 18"/>
          <p:cNvSpPr>
            <a:spLocks/>
          </p:cNvSpPr>
          <p:nvPr/>
        </p:nvSpPr>
        <p:spPr bwMode="auto">
          <a:xfrm>
            <a:off x="1698625" y="933450"/>
            <a:ext cx="5603875" cy="5226050"/>
          </a:xfrm>
          <a:custGeom>
            <a:avLst/>
            <a:gdLst>
              <a:gd name="T0" fmla="*/ 0 w 3530"/>
              <a:gd name="T1" fmla="*/ 0 h 3292"/>
              <a:gd name="T2" fmla="*/ 0 w 3530"/>
              <a:gd name="T3" fmla="*/ 5226050 h 3292"/>
              <a:gd name="T4" fmla="*/ 5603875 w 3530"/>
              <a:gd name="T5" fmla="*/ 5226050 h 3292"/>
              <a:gd name="T6" fmla="*/ 0 60000 65536"/>
              <a:gd name="T7" fmla="*/ 0 60000 65536"/>
              <a:gd name="T8" fmla="*/ 0 60000 65536"/>
            </a:gdLst>
            <a:ahLst/>
            <a:cxnLst>
              <a:cxn ang="T6">
                <a:pos x="T0" y="T1"/>
              </a:cxn>
              <a:cxn ang="T7">
                <a:pos x="T2" y="T3"/>
              </a:cxn>
              <a:cxn ang="T8">
                <a:pos x="T4" y="T5"/>
              </a:cxn>
            </a:cxnLst>
            <a:rect l="0" t="0" r="r" b="b"/>
            <a:pathLst>
              <a:path w="3530" h="3292">
                <a:moveTo>
                  <a:pt x="0" y="0"/>
                </a:moveTo>
                <a:lnTo>
                  <a:pt x="0" y="3292"/>
                </a:lnTo>
                <a:lnTo>
                  <a:pt x="3530" y="3292"/>
                </a:lnTo>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963" name="Line 19"/>
          <p:cNvSpPr>
            <a:spLocks noChangeShapeType="1"/>
          </p:cNvSpPr>
          <p:nvPr/>
        </p:nvSpPr>
        <p:spPr bwMode="auto">
          <a:xfrm flipV="1">
            <a:off x="2994025" y="2971800"/>
            <a:ext cx="282575" cy="323850"/>
          </a:xfrm>
          <a:prstGeom prst="line">
            <a:avLst/>
          </a:prstGeom>
          <a:noFill/>
          <a:ln w="20701">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nvGrpSpPr>
          <p:cNvPr id="338964" name="Group 20"/>
          <p:cNvGrpSpPr>
            <a:grpSpLocks/>
          </p:cNvGrpSpPr>
          <p:nvPr/>
        </p:nvGrpSpPr>
        <p:grpSpPr bwMode="auto">
          <a:xfrm>
            <a:off x="4470400" y="3759200"/>
            <a:ext cx="369888" cy="288925"/>
            <a:chOff x="2816" y="2368"/>
            <a:chExt cx="233" cy="182"/>
          </a:xfrm>
        </p:grpSpPr>
        <p:sp>
          <p:nvSpPr>
            <p:cNvPr id="36908" name="Oval 21"/>
            <p:cNvSpPr>
              <a:spLocks noChangeArrowheads="1"/>
            </p:cNvSpPr>
            <p:nvPr/>
          </p:nvSpPr>
          <p:spPr bwMode="auto">
            <a:xfrm>
              <a:off x="2816" y="2446"/>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36909" name="Rectangle 22"/>
            <p:cNvSpPr>
              <a:spLocks noChangeArrowheads="1"/>
            </p:cNvSpPr>
            <p:nvPr/>
          </p:nvSpPr>
          <p:spPr bwMode="auto">
            <a:xfrm>
              <a:off x="2901" y="2368"/>
              <a:ext cx="14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700">
                  <a:solidFill>
                    <a:srgbClr val="000000"/>
                  </a:solidFill>
                </a:rPr>
                <a:t>E</a:t>
              </a:r>
              <a:endParaRPr lang="en-US" altLang="en-US" sz="2400">
                <a:latin typeface="Times New Roman" pitchFamily="18" charset="0"/>
              </a:endParaRPr>
            </a:p>
          </p:txBody>
        </p:sp>
      </p:grpSp>
      <p:sp>
        <p:nvSpPr>
          <p:cNvPr id="36885" name="Rectangle 23"/>
          <p:cNvSpPr>
            <a:spLocks noChangeArrowheads="1"/>
          </p:cNvSpPr>
          <p:nvPr/>
        </p:nvSpPr>
        <p:spPr bwMode="auto">
          <a:xfrm>
            <a:off x="6194425" y="6226175"/>
            <a:ext cx="122713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700" b="1">
                <a:solidFill>
                  <a:srgbClr val="000000"/>
                </a:solidFill>
              </a:rPr>
              <a:t>Quantity of</a:t>
            </a:r>
            <a:endParaRPr lang="en-US" altLang="en-US" sz="2400">
              <a:latin typeface="Times New Roman" pitchFamily="18" charset="0"/>
            </a:endParaRPr>
          </a:p>
        </p:txBody>
      </p:sp>
      <p:sp>
        <p:nvSpPr>
          <p:cNvPr id="36886" name="Rectangle 24"/>
          <p:cNvSpPr>
            <a:spLocks noChangeArrowheads="1"/>
          </p:cNvSpPr>
          <p:nvPr/>
        </p:nvSpPr>
        <p:spPr bwMode="auto">
          <a:xfrm>
            <a:off x="5799138" y="6492875"/>
            <a:ext cx="16160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700" b="1">
                <a:solidFill>
                  <a:srgbClr val="000000"/>
                </a:solidFill>
              </a:rPr>
              <a:t>Cars Produced</a:t>
            </a:r>
            <a:endParaRPr lang="en-US" altLang="en-US" sz="2400">
              <a:latin typeface="Times New Roman" pitchFamily="18" charset="0"/>
            </a:endParaRPr>
          </a:p>
        </p:txBody>
      </p:sp>
      <p:grpSp>
        <p:nvGrpSpPr>
          <p:cNvPr id="338969" name="Group 25"/>
          <p:cNvGrpSpPr>
            <a:grpSpLocks/>
          </p:cNvGrpSpPr>
          <p:nvPr/>
        </p:nvGrpSpPr>
        <p:grpSpPr bwMode="auto">
          <a:xfrm>
            <a:off x="1052513" y="4027488"/>
            <a:ext cx="3405187" cy="2495550"/>
            <a:chOff x="663" y="2537"/>
            <a:chExt cx="2145" cy="1572"/>
          </a:xfrm>
        </p:grpSpPr>
        <p:sp>
          <p:nvSpPr>
            <p:cNvPr id="36905" name="Freeform 26"/>
            <p:cNvSpPr>
              <a:spLocks/>
            </p:cNvSpPr>
            <p:nvPr/>
          </p:nvSpPr>
          <p:spPr bwMode="auto">
            <a:xfrm>
              <a:off x="1082" y="2606"/>
              <a:ext cx="1646" cy="1274"/>
            </a:xfrm>
            <a:custGeom>
              <a:avLst/>
              <a:gdLst>
                <a:gd name="T0" fmla="*/ 0 w 1646"/>
                <a:gd name="T1" fmla="*/ 0 h 1274"/>
                <a:gd name="T2" fmla="*/ 1646 w 1646"/>
                <a:gd name="T3" fmla="*/ 0 h 1274"/>
                <a:gd name="T4" fmla="*/ 1646 w 1646"/>
                <a:gd name="T5" fmla="*/ 1274 h 1274"/>
                <a:gd name="T6" fmla="*/ 0 60000 65536"/>
                <a:gd name="T7" fmla="*/ 0 60000 65536"/>
                <a:gd name="T8" fmla="*/ 0 60000 65536"/>
              </a:gdLst>
              <a:ahLst/>
              <a:cxnLst>
                <a:cxn ang="T6">
                  <a:pos x="T0" y="T1"/>
                </a:cxn>
                <a:cxn ang="T7">
                  <a:pos x="T2" y="T3"/>
                </a:cxn>
                <a:cxn ang="T8">
                  <a:pos x="T4" y="T5"/>
                </a:cxn>
              </a:cxnLst>
              <a:rect l="0" t="0" r="r" b="b"/>
              <a:pathLst>
                <a:path w="1646" h="1274">
                  <a:moveTo>
                    <a:pt x="0" y="0"/>
                  </a:moveTo>
                  <a:lnTo>
                    <a:pt x="1646" y="0"/>
                  </a:lnTo>
                  <a:lnTo>
                    <a:pt x="1646" y="1274"/>
                  </a:lnTo>
                </a:path>
              </a:pathLst>
            </a:custGeom>
            <a:noFill/>
            <a:ln w="20638"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06" name="Rectangle 27"/>
            <p:cNvSpPr>
              <a:spLocks noChangeArrowheads="1"/>
            </p:cNvSpPr>
            <p:nvPr/>
          </p:nvSpPr>
          <p:spPr bwMode="auto">
            <a:xfrm>
              <a:off x="663" y="2537"/>
              <a:ext cx="40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700">
                  <a:solidFill>
                    <a:srgbClr val="000000"/>
                  </a:solidFill>
                </a:rPr>
                <a:t>2,000</a:t>
              </a:r>
              <a:endParaRPr lang="en-US" altLang="en-US" sz="2400">
                <a:latin typeface="Times New Roman" pitchFamily="18" charset="0"/>
              </a:endParaRPr>
            </a:p>
          </p:txBody>
        </p:sp>
        <p:sp>
          <p:nvSpPr>
            <p:cNvPr id="36907" name="Rectangle 28"/>
            <p:cNvSpPr>
              <a:spLocks noChangeArrowheads="1"/>
            </p:cNvSpPr>
            <p:nvPr/>
          </p:nvSpPr>
          <p:spPr bwMode="auto">
            <a:xfrm>
              <a:off x="2521" y="3927"/>
              <a:ext cx="28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700">
                  <a:solidFill>
                    <a:srgbClr val="000000"/>
                  </a:solidFill>
                </a:rPr>
                <a:t>700</a:t>
              </a:r>
              <a:endParaRPr lang="en-US" altLang="en-US" sz="2400">
                <a:latin typeface="Times New Roman" pitchFamily="18" charset="0"/>
              </a:endParaRPr>
            </a:p>
          </p:txBody>
        </p:sp>
      </p:grpSp>
      <p:grpSp>
        <p:nvGrpSpPr>
          <p:cNvPr id="338973" name="Group 29"/>
          <p:cNvGrpSpPr>
            <a:grpSpLocks/>
          </p:cNvGrpSpPr>
          <p:nvPr/>
        </p:nvGrpSpPr>
        <p:grpSpPr bwMode="auto">
          <a:xfrm>
            <a:off x="1052513" y="3806825"/>
            <a:ext cx="3854450" cy="2716213"/>
            <a:chOff x="663" y="2398"/>
            <a:chExt cx="2428" cy="1711"/>
          </a:xfrm>
        </p:grpSpPr>
        <p:sp>
          <p:nvSpPr>
            <p:cNvPr id="36902" name="Freeform 30"/>
            <p:cNvSpPr>
              <a:spLocks/>
            </p:cNvSpPr>
            <p:nvPr/>
          </p:nvSpPr>
          <p:spPr bwMode="auto">
            <a:xfrm>
              <a:off x="1082" y="2480"/>
              <a:ext cx="1771" cy="1400"/>
            </a:xfrm>
            <a:custGeom>
              <a:avLst/>
              <a:gdLst>
                <a:gd name="T0" fmla="*/ 0 w 1771"/>
                <a:gd name="T1" fmla="*/ 0 h 1400"/>
                <a:gd name="T2" fmla="*/ 1771 w 1771"/>
                <a:gd name="T3" fmla="*/ 0 h 1400"/>
                <a:gd name="T4" fmla="*/ 1771 w 1771"/>
                <a:gd name="T5" fmla="*/ 1400 h 1400"/>
                <a:gd name="T6" fmla="*/ 0 60000 65536"/>
                <a:gd name="T7" fmla="*/ 0 60000 65536"/>
                <a:gd name="T8" fmla="*/ 0 60000 65536"/>
              </a:gdLst>
              <a:ahLst/>
              <a:cxnLst>
                <a:cxn ang="T6">
                  <a:pos x="T0" y="T1"/>
                </a:cxn>
                <a:cxn ang="T7">
                  <a:pos x="T2" y="T3"/>
                </a:cxn>
                <a:cxn ang="T8">
                  <a:pos x="T4" y="T5"/>
                </a:cxn>
              </a:cxnLst>
              <a:rect l="0" t="0" r="r" b="b"/>
              <a:pathLst>
                <a:path w="1771" h="1400">
                  <a:moveTo>
                    <a:pt x="0" y="0"/>
                  </a:moveTo>
                  <a:lnTo>
                    <a:pt x="1771" y="0"/>
                  </a:lnTo>
                  <a:lnTo>
                    <a:pt x="1771" y="1400"/>
                  </a:lnTo>
                </a:path>
              </a:pathLst>
            </a:custGeom>
            <a:noFill/>
            <a:ln w="20638" cap="flat">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03" name="Rectangle 31"/>
            <p:cNvSpPr>
              <a:spLocks noChangeArrowheads="1"/>
            </p:cNvSpPr>
            <p:nvPr/>
          </p:nvSpPr>
          <p:spPr bwMode="auto">
            <a:xfrm>
              <a:off x="663" y="2398"/>
              <a:ext cx="40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700">
                  <a:solidFill>
                    <a:srgbClr val="000000"/>
                  </a:solidFill>
                </a:rPr>
                <a:t>2,100</a:t>
              </a:r>
              <a:endParaRPr lang="en-US" altLang="en-US" sz="2400">
                <a:latin typeface="Times New Roman" pitchFamily="18" charset="0"/>
              </a:endParaRPr>
            </a:p>
          </p:txBody>
        </p:sp>
        <p:sp>
          <p:nvSpPr>
            <p:cNvPr id="36904" name="Rectangle 32"/>
            <p:cNvSpPr>
              <a:spLocks noChangeArrowheads="1"/>
            </p:cNvSpPr>
            <p:nvPr/>
          </p:nvSpPr>
          <p:spPr bwMode="auto">
            <a:xfrm>
              <a:off x="2804" y="3927"/>
              <a:ext cx="28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700">
                  <a:solidFill>
                    <a:srgbClr val="000000"/>
                  </a:solidFill>
                </a:rPr>
                <a:t>750</a:t>
              </a:r>
              <a:endParaRPr lang="en-US" altLang="en-US" sz="2400">
                <a:latin typeface="Times New Roman" pitchFamily="18" charset="0"/>
              </a:endParaRPr>
            </a:p>
          </p:txBody>
        </p:sp>
      </p:grpSp>
      <p:sp>
        <p:nvSpPr>
          <p:cNvPr id="36889" name="Rectangle 33"/>
          <p:cNvSpPr>
            <a:spLocks noChangeArrowheads="1"/>
          </p:cNvSpPr>
          <p:nvPr/>
        </p:nvSpPr>
        <p:spPr bwMode="auto">
          <a:xfrm>
            <a:off x="1468438" y="6259513"/>
            <a:ext cx="2143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700">
                <a:solidFill>
                  <a:srgbClr val="000000"/>
                </a:solidFill>
              </a:rPr>
              <a:t>0</a:t>
            </a:r>
            <a:endParaRPr lang="en-US" altLang="en-US" sz="2400">
              <a:latin typeface="Times New Roman" pitchFamily="18" charset="0"/>
            </a:endParaRPr>
          </a:p>
        </p:txBody>
      </p:sp>
      <p:grpSp>
        <p:nvGrpSpPr>
          <p:cNvPr id="338978" name="Group 34"/>
          <p:cNvGrpSpPr>
            <a:grpSpLocks/>
          </p:cNvGrpSpPr>
          <p:nvPr/>
        </p:nvGrpSpPr>
        <p:grpSpPr bwMode="auto">
          <a:xfrm>
            <a:off x="1052513" y="1990725"/>
            <a:ext cx="4473575" cy="4168775"/>
            <a:chOff x="663" y="1254"/>
            <a:chExt cx="2818" cy="2626"/>
          </a:xfrm>
        </p:grpSpPr>
        <p:sp>
          <p:nvSpPr>
            <p:cNvPr id="36900" name="Freeform 35"/>
            <p:cNvSpPr>
              <a:spLocks/>
            </p:cNvSpPr>
            <p:nvPr/>
          </p:nvSpPr>
          <p:spPr bwMode="auto">
            <a:xfrm>
              <a:off x="1082" y="1319"/>
              <a:ext cx="2399" cy="2561"/>
            </a:xfrm>
            <a:custGeom>
              <a:avLst/>
              <a:gdLst>
                <a:gd name="T0" fmla="*/ 2399 w 191"/>
                <a:gd name="T1" fmla="*/ 2561 h 203"/>
                <a:gd name="T2" fmla="*/ 0 w 191"/>
                <a:gd name="T3" fmla="*/ 0 h 203"/>
                <a:gd name="T4" fmla="*/ 0 60000 65536"/>
                <a:gd name="T5" fmla="*/ 0 60000 65536"/>
              </a:gdLst>
              <a:ahLst/>
              <a:cxnLst>
                <a:cxn ang="T4">
                  <a:pos x="T0" y="T1"/>
                </a:cxn>
                <a:cxn ang="T5">
                  <a:pos x="T2" y="T3"/>
                </a:cxn>
              </a:cxnLst>
              <a:rect l="0" t="0" r="r" b="b"/>
              <a:pathLst>
                <a:path w="191" h="203">
                  <a:moveTo>
                    <a:pt x="191" y="203"/>
                  </a:moveTo>
                  <a:cubicBezTo>
                    <a:pt x="149" y="67"/>
                    <a:pt x="109" y="50"/>
                    <a:pt x="0" y="0"/>
                  </a:cubicBezTo>
                </a:path>
              </a:pathLst>
            </a:custGeom>
            <a:noFill/>
            <a:ln w="60325">
              <a:solidFill>
                <a:srgbClr val="3F002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01" name="Rectangle 36"/>
            <p:cNvSpPr>
              <a:spLocks noChangeArrowheads="1"/>
            </p:cNvSpPr>
            <p:nvPr/>
          </p:nvSpPr>
          <p:spPr bwMode="auto">
            <a:xfrm>
              <a:off x="663" y="1254"/>
              <a:ext cx="40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700">
                  <a:solidFill>
                    <a:srgbClr val="000000"/>
                  </a:solidFill>
                </a:rPr>
                <a:t>4,000</a:t>
              </a:r>
              <a:endParaRPr lang="en-US" altLang="en-US" sz="2400">
                <a:latin typeface="Times New Roman" pitchFamily="18" charset="0"/>
              </a:endParaRPr>
            </a:p>
          </p:txBody>
        </p:sp>
      </p:grpSp>
      <p:grpSp>
        <p:nvGrpSpPr>
          <p:cNvPr id="338981" name="Group 37"/>
          <p:cNvGrpSpPr>
            <a:grpSpLocks/>
          </p:cNvGrpSpPr>
          <p:nvPr/>
        </p:nvGrpSpPr>
        <p:grpSpPr bwMode="auto">
          <a:xfrm>
            <a:off x="1052513" y="3008313"/>
            <a:ext cx="4779962" cy="3514725"/>
            <a:chOff x="663" y="1895"/>
            <a:chExt cx="3011" cy="2214"/>
          </a:xfrm>
        </p:grpSpPr>
        <p:sp>
          <p:nvSpPr>
            <p:cNvPr id="36898" name="Rectangle 38"/>
            <p:cNvSpPr>
              <a:spLocks noChangeArrowheads="1"/>
            </p:cNvSpPr>
            <p:nvPr/>
          </p:nvSpPr>
          <p:spPr bwMode="auto">
            <a:xfrm>
              <a:off x="663" y="1895"/>
              <a:ext cx="40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700">
                  <a:solidFill>
                    <a:srgbClr val="000000"/>
                  </a:solidFill>
                </a:rPr>
                <a:t>3,000</a:t>
              </a:r>
              <a:endParaRPr lang="en-US" altLang="en-US" sz="2400">
                <a:latin typeface="Times New Roman" pitchFamily="18" charset="0"/>
              </a:endParaRPr>
            </a:p>
          </p:txBody>
        </p:sp>
        <p:sp>
          <p:nvSpPr>
            <p:cNvPr id="36899" name="Rectangle 39"/>
            <p:cNvSpPr>
              <a:spLocks noChangeArrowheads="1"/>
            </p:cNvSpPr>
            <p:nvPr/>
          </p:nvSpPr>
          <p:spPr bwMode="auto">
            <a:xfrm>
              <a:off x="3273" y="3927"/>
              <a:ext cx="40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700">
                  <a:solidFill>
                    <a:srgbClr val="000000"/>
                  </a:solidFill>
                </a:rPr>
                <a:t>1,000</a:t>
              </a:r>
              <a:endParaRPr lang="en-US" altLang="en-US" sz="2400">
                <a:latin typeface="Times New Roman" pitchFamily="18" charset="0"/>
              </a:endParaRPr>
            </a:p>
          </p:txBody>
        </p:sp>
      </p:grpSp>
      <p:sp>
        <p:nvSpPr>
          <p:cNvPr id="36892" name="Rectangle 40"/>
          <p:cNvSpPr>
            <a:spLocks noChangeArrowheads="1"/>
          </p:cNvSpPr>
          <p:nvPr/>
        </p:nvSpPr>
        <p:spPr bwMode="auto">
          <a:xfrm>
            <a:off x="455613" y="895350"/>
            <a:ext cx="12271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700" b="1">
                <a:solidFill>
                  <a:srgbClr val="000000"/>
                </a:solidFill>
              </a:rPr>
              <a:t>Quantity of</a:t>
            </a:r>
            <a:endParaRPr lang="en-US" altLang="en-US" sz="2400">
              <a:latin typeface="Times New Roman" pitchFamily="18" charset="0"/>
            </a:endParaRPr>
          </a:p>
        </p:txBody>
      </p:sp>
      <p:sp>
        <p:nvSpPr>
          <p:cNvPr id="36893" name="Rectangle 41"/>
          <p:cNvSpPr>
            <a:spLocks noChangeArrowheads="1"/>
          </p:cNvSpPr>
          <p:nvPr/>
        </p:nvSpPr>
        <p:spPr bwMode="auto">
          <a:xfrm>
            <a:off x="455613" y="1163638"/>
            <a:ext cx="12271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700" b="1">
                <a:solidFill>
                  <a:srgbClr val="000000"/>
                </a:solidFill>
              </a:rPr>
              <a:t>Computers</a:t>
            </a:r>
            <a:endParaRPr lang="en-US" altLang="en-US" sz="2400">
              <a:latin typeface="Times New Roman" pitchFamily="18" charset="0"/>
            </a:endParaRPr>
          </a:p>
        </p:txBody>
      </p:sp>
      <p:sp>
        <p:nvSpPr>
          <p:cNvPr id="36894" name="Rectangle 42"/>
          <p:cNvSpPr>
            <a:spLocks noChangeArrowheads="1"/>
          </p:cNvSpPr>
          <p:nvPr/>
        </p:nvSpPr>
        <p:spPr bwMode="auto">
          <a:xfrm>
            <a:off x="596900" y="1431925"/>
            <a:ext cx="10731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700" b="1">
                <a:solidFill>
                  <a:srgbClr val="000000"/>
                </a:solidFill>
              </a:rPr>
              <a:t>Produced</a:t>
            </a:r>
            <a:endParaRPr lang="en-US" altLang="en-US" sz="2400">
              <a:latin typeface="Times New Roman" pitchFamily="18" charset="0"/>
            </a:endParaRPr>
          </a:p>
        </p:txBody>
      </p:sp>
      <p:grpSp>
        <p:nvGrpSpPr>
          <p:cNvPr id="338987" name="Group 43"/>
          <p:cNvGrpSpPr>
            <a:grpSpLocks/>
          </p:cNvGrpSpPr>
          <p:nvPr/>
        </p:nvGrpSpPr>
        <p:grpSpPr bwMode="auto">
          <a:xfrm>
            <a:off x="4149725" y="4070350"/>
            <a:ext cx="247650" cy="427038"/>
            <a:chOff x="2614" y="2564"/>
            <a:chExt cx="156" cy="269"/>
          </a:xfrm>
        </p:grpSpPr>
        <p:sp>
          <p:nvSpPr>
            <p:cNvPr id="36896" name="Rectangle 44"/>
            <p:cNvSpPr>
              <a:spLocks noChangeArrowheads="1"/>
            </p:cNvSpPr>
            <p:nvPr/>
          </p:nvSpPr>
          <p:spPr bwMode="auto">
            <a:xfrm>
              <a:off x="2614" y="2651"/>
              <a:ext cx="14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700">
                  <a:solidFill>
                    <a:srgbClr val="000000"/>
                  </a:solidFill>
                </a:rPr>
                <a:t>A</a:t>
              </a:r>
              <a:endParaRPr lang="en-US" altLang="en-US" sz="2400">
                <a:latin typeface="Times New Roman" pitchFamily="18" charset="0"/>
              </a:endParaRPr>
            </a:p>
          </p:txBody>
        </p:sp>
        <p:sp>
          <p:nvSpPr>
            <p:cNvPr id="36897" name="Oval 45"/>
            <p:cNvSpPr>
              <a:spLocks noChangeArrowheads="1"/>
            </p:cNvSpPr>
            <p:nvPr/>
          </p:nvSpPr>
          <p:spPr bwMode="auto">
            <a:xfrm>
              <a:off x="2684" y="2564"/>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grpSp>
    </p:spTree>
    <p:extLst>
      <p:ext uri="{BB962C8B-B14F-4D97-AF65-F5344CB8AC3E}">
        <p14:creationId xmlns:p14="http://schemas.microsoft.com/office/powerpoint/2010/main" val="16155764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8981"/>
                                        </p:tgtEl>
                                        <p:attrNameLst>
                                          <p:attrName>style.visibility</p:attrName>
                                        </p:attrNameLst>
                                      </p:cBhvr>
                                      <p:to>
                                        <p:strVal val="visible"/>
                                      </p:to>
                                    </p:set>
                                    <p:animEffect transition="in" filter="dissolve">
                                      <p:cBhvr>
                                        <p:cTn id="7" dur="500"/>
                                        <p:tgtEl>
                                          <p:spTgt spid="3389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38961"/>
                                        </p:tgtEl>
                                        <p:attrNameLst>
                                          <p:attrName>style.visibility</p:attrName>
                                        </p:attrNameLst>
                                      </p:cBhvr>
                                      <p:to>
                                        <p:strVal val="visible"/>
                                      </p:to>
                                    </p:set>
                                    <p:animEffect transition="in" filter="strips(downRight)">
                                      <p:cBhvr>
                                        <p:cTn id="12" dur="500"/>
                                        <p:tgtEl>
                                          <p:spTgt spid="3389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338969"/>
                                        </p:tgtEl>
                                        <p:attrNameLst>
                                          <p:attrName>style.visibility</p:attrName>
                                        </p:attrNameLst>
                                      </p:cBhvr>
                                      <p:to>
                                        <p:strVal val="visible"/>
                                      </p:to>
                                    </p:set>
                                    <p:animEffect transition="in" filter="strips(upRight)">
                                      <p:cBhvr>
                                        <p:cTn id="17" dur="500"/>
                                        <p:tgtEl>
                                          <p:spTgt spid="3389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38987"/>
                                        </p:tgtEl>
                                        <p:attrNameLst>
                                          <p:attrName>style.visibility</p:attrName>
                                        </p:attrNameLst>
                                      </p:cBhvr>
                                      <p:to>
                                        <p:strVal val="visible"/>
                                      </p:to>
                                    </p:set>
                                    <p:animEffect transition="in" filter="dissolve">
                                      <p:cBhvr>
                                        <p:cTn id="22" dur="500"/>
                                        <p:tgtEl>
                                          <p:spTgt spid="3389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38963"/>
                                        </p:tgtEl>
                                        <p:attrNameLst>
                                          <p:attrName>style.visibility</p:attrName>
                                        </p:attrNameLst>
                                      </p:cBhvr>
                                      <p:to>
                                        <p:strVal val="visible"/>
                                      </p:to>
                                    </p:set>
                                    <p:animEffect transition="in" filter="strips(upRight)">
                                      <p:cBhvr>
                                        <p:cTn id="27" dur="500"/>
                                        <p:tgtEl>
                                          <p:spTgt spid="3389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338978"/>
                                        </p:tgtEl>
                                        <p:attrNameLst>
                                          <p:attrName>style.visibility</p:attrName>
                                        </p:attrNameLst>
                                      </p:cBhvr>
                                      <p:to>
                                        <p:strVal val="visible"/>
                                      </p:to>
                                    </p:set>
                                    <p:animEffect transition="in" filter="strips(downRight)">
                                      <p:cBhvr>
                                        <p:cTn id="32" dur="500"/>
                                        <p:tgtEl>
                                          <p:spTgt spid="33897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3" fill="hold" nodeType="clickEffect">
                                  <p:stCondLst>
                                    <p:cond delay="0"/>
                                  </p:stCondLst>
                                  <p:childTnLst>
                                    <p:set>
                                      <p:cBhvr>
                                        <p:cTn id="36" dur="1" fill="hold">
                                          <p:stCondLst>
                                            <p:cond delay="0"/>
                                          </p:stCondLst>
                                        </p:cTn>
                                        <p:tgtEl>
                                          <p:spTgt spid="338973"/>
                                        </p:tgtEl>
                                        <p:attrNameLst>
                                          <p:attrName>style.visibility</p:attrName>
                                        </p:attrNameLst>
                                      </p:cBhvr>
                                      <p:to>
                                        <p:strVal val="visible"/>
                                      </p:to>
                                    </p:set>
                                    <p:animEffect transition="in" filter="strips(upRight)">
                                      <p:cBhvr>
                                        <p:cTn id="37" dur="500"/>
                                        <p:tgtEl>
                                          <p:spTgt spid="3389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38964"/>
                                        </p:tgtEl>
                                        <p:attrNameLst>
                                          <p:attrName>style.visibility</p:attrName>
                                        </p:attrNameLst>
                                      </p:cBhvr>
                                      <p:to>
                                        <p:strVal val="visible"/>
                                      </p:to>
                                    </p:set>
                                    <p:animEffect transition="in" filter="dissolve">
                                      <p:cBhvr>
                                        <p:cTn id="42" dur="500"/>
                                        <p:tgtEl>
                                          <p:spTgt spid="338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61" grpId="0" animBg="1"/>
      <p:bldP spid="3389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BFB87-E927-44D5-AACF-EE576ED2AAF8}"/>
              </a:ext>
            </a:extLst>
          </p:cNvPr>
          <p:cNvSpPr>
            <a:spLocks noGrp="1"/>
          </p:cNvSpPr>
          <p:nvPr>
            <p:ph type="title"/>
          </p:nvPr>
        </p:nvSpPr>
        <p:spPr/>
        <p:txBody>
          <a:bodyPr/>
          <a:lstStyle/>
          <a:p>
            <a:endParaRPr lang="en-US"/>
          </a:p>
        </p:txBody>
      </p:sp>
      <p:pic>
        <p:nvPicPr>
          <p:cNvPr id="3" name="Online Media 2">
            <a:hlinkClick r:id="" action="ppaction://media"/>
            <a:extLst>
              <a:ext uri="{FF2B5EF4-FFF2-40B4-BE49-F238E27FC236}">
                <a16:creationId xmlns:a16="http://schemas.microsoft.com/office/drawing/2014/main" id="{7B740878-9DB1-49EB-BF3D-36EBEB21EDF6}"/>
              </a:ext>
            </a:extLst>
          </p:cNvPr>
          <p:cNvPicPr>
            <a:picLocks noRot="1" noChangeAspect="1"/>
          </p:cNvPicPr>
          <p:nvPr>
            <a:videoFile r:link="rId1"/>
          </p:nvPr>
        </p:nvPicPr>
        <p:blipFill>
          <a:blip r:embed="rId4"/>
          <a:stretch>
            <a:fillRect/>
          </a:stretch>
        </p:blipFill>
        <p:spPr>
          <a:xfrm>
            <a:off x="457200" y="381000"/>
            <a:ext cx="8001000" cy="6000751"/>
          </a:xfrm>
          <a:prstGeom prst="rect">
            <a:avLst/>
          </a:prstGeom>
        </p:spPr>
      </p:pic>
    </p:spTree>
    <p:extLst>
      <p:ext uri="{BB962C8B-B14F-4D97-AF65-F5344CB8AC3E}">
        <p14:creationId xmlns:p14="http://schemas.microsoft.com/office/powerpoint/2010/main" val="1599317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1A480-1F60-45C1-9A6B-37E437FBF3F4}"/>
              </a:ext>
            </a:extLst>
          </p:cNvPr>
          <p:cNvSpPr>
            <a:spLocks noGrp="1"/>
          </p:cNvSpPr>
          <p:nvPr>
            <p:ph type="title"/>
          </p:nvPr>
        </p:nvSpPr>
        <p:spPr>
          <a:xfrm>
            <a:off x="1286328" y="279902"/>
            <a:ext cx="6571343" cy="1049235"/>
          </a:xfrm>
        </p:spPr>
        <p:txBody>
          <a:bodyPr>
            <a:normAutofit fontScale="90000"/>
          </a:bodyPr>
          <a:lstStyle/>
          <a:p>
            <a:r>
              <a:rPr lang="en-US" dirty="0"/>
              <a:t>How does our behavior change at a buffet? </a:t>
            </a:r>
            <a:br>
              <a:rPr lang="en-US" dirty="0"/>
            </a:br>
            <a:r>
              <a:rPr lang="en-US" dirty="0"/>
              <a:t>Why?</a:t>
            </a:r>
          </a:p>
        </p:txBody>
      </p:sp>
      <p:pic>
        <p:nvPicPr>
          <p:cNvPr id="1030" name="Picture 6" descr="Image result for buffet all you can eat">
            <a:extLst>
              <a:ext uri="{FF2B5EF4-FFF2-40B4-BE49-F238E27FC236}">
                <a16:creationId xmlns:a16="http://schemas.microsoft.com/office/drawing/2014/main" id="{DF174183-305F-4E36-AEB9-0F4390379D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2700" y="2014880"/>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927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88684" y="804519"/>
            <a:ext cx="7202456" cy="1049235"/>
          </a:xfrm>
        </p:spPr>
        <p:txBody>
          <a:bodyPr>
            <a:normAutofit/>
          </a:bodyPr>
          <a:lstStyle/>
          <a:p>
            <a:r>
              <a:rPr lang="en-US" dirty="0"/>
              <a:t>Thinking at the Margin</a:t>
            </a:r>
          </a:p>
        </p:txBody>
      </p:sp>
      <p:sp>
        <p:nvSpPr>
          <p:cNvPr id="11267" name="Rectangle 3"/>
          <p:cNvSpPr>
            <a:spLocks noGrp="1" noChangeArrowheads="1"/>
          </p:cNvSpPr>
          <p:nvPr>
            <p:ph idx="1"/>
          </p:nvPr>
        </p:nvSpPr>
        <p:spPr>
          <a:xfrm>
            <a:off x="76200" y="1773190"/>
            <a:ext cx="6172200" cy="4308866"/>
          </a:xfrm>
        </p:spPr>
        <p:txBody>
          <a:bodyPr>
            <a:normAutofit/>
          </a:bodyPr>
          <a:lstStyle/>
          <a:p>
            <a:pPr marL="0" indent="0">
              <a:lnSpc>
                <a:spcPct val="110000"/>
              </a:lnSpc>
              <a:buNone/>
            </a:pPr>
            <a:endParaRPr lang="en-US" altLang="en-US" sz="1300" dirty="0"/>
          </a:p>
          <a:p>
            <a:pPr>
              <a:lnSpc>
                <a:spcPct val="110000"/>
              </a:lnSpc>
            </a:pPr>
            <a:r>
              <a:rPr lang="en-US" altLang="en-US" sz="1500" dirty="0"/>
              <a:t>Marginal = The Extra</a:t>
            </a:r>
          </a:p>
          <a:p>
            <a:pPr>
              <a:lnSpc>
                <a:spcPct val="110000"/>
              </a:lnSpc>
            </a:pPr>
            <a:r>
              <a:rPr lang="en-US" altLang="en-US" sz="1500" dirty="0"/>
              <a:t>Marginal changes are small, incremental adjustments to an existing plan of action.</a:t>
            </a:r>
          </a:p>
          <a:p>
            <a:pPr>
              <a:lnSpc>
                <a:spcPct val="110000"/>
              </a:lnSpc>
            </a:pPr>
            <a:r>
              <a:rPr lang="en-US" altLang="en-US" sz="1500" b="1" u="sng" dirty="0"/>
              <a:t>Marginal Benefit</a:t>
            </a:r>
          </a:p>
          <a:p>
            <a:pPr lvl="1">
              <a:lnSpc>
                <a:spcPct val="110000"/>
              </a:lnSpc>
            </a:pPr>
            <a:r>
              <a:rPr lang="en-US" altLang="en-US" sz="1500" dirty="0"/>
              <a:t>The extra benefit of one more unit</a:t>
            </a:r>
          </a:p>
          <a:p>
            <a:pPr lvl="1">
              <a:lnSpc>
                <a:spcPct val="110000"/>
              </a:lnSpc>
            </a:pPr>
            <a:r>
              <a:rPr lang="en-US" altLang="en-US" sz="1500" dirty="0"/>
              <a:t>Benefit will correlate with the value that we place on the product</a:t>
            </a:r>
          </a:p>
          <a:p>
            <a:pPr lvl="2">
              <a:lnSpc>
                <a:spcPct val="110000"/>
              </a:lnSpc>
            </a:pPr>
            <a:r>
              <a:rPr lang="en-US" altLang="en-US" sz="1500" dirty="0"/>
              <a:t>Value = How much something is worth</a:t>
            </a:r>
          </a:p>
          <a:p>
            <a:pPr lvl="2">
              <a:lnSpc>
                <a:spcPct val="110000"/>
              </a:lnSpc>
            </a:pPr>
            <a:r>
              <a:rPr lang="en-US" altLang="en-US" sz="1500" dirty="0"/>
              <a:t>Paradox of Value</a:t>
            </a:r>
          </a:p>
          <a:p>
            <a:pPr lvl="3">
              <a:lnSpc>
                <a:spcPct val="110000"/>
              </a:lnSpc>
            </a:pPr>
            <a:r>
              <a:rPr lang="en-US" altLang="en-US" sz="1500" dirty="0"/>
              <a:t>The contradiction between the high value nonessentials and low value of essentials</a:t>
            </a:r>
          </a:p>
          <a:p>
            <a:pPr>
              <a:lnSpc>
                <a:spcPct val="110000"/>
              </a:lnSpc>
            </a:pPr>
            <a:endParaRPr lang="en-US" sz="700" dirty="0"/>
          </a:p>
        </p:txBody>
      </p:sp>
      <p:pic>
        <p:nvPicPr>
          <p:cNvPr id="6146" name="Picture 2" descr="Image result for running">
            <a:extLst>
              <a:ext uri="{FF2B5EF4-FFF2-40B4-BE49-F238E27FC236}">
                <a16:creationId xmlns:a16="http://schemas.microsoft.com/office/drawing/2014/main" id="{467FFC1E-DBF3-46AE-AD10-EDC948D89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207" y="2234153"/>
            <a:ext cx="2625536" cy="16934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C0D4091-5716-41CD-A924-316288950ED7}"/>
              </a:ext>
            </a:extLst>
          </p:cNvPr>
          <p:cNvSpPr txBox="1"/>
          <p:nvPr/>
        </p:nvSpPr>
        <p:spPr>
          <a:xfrm>
            <a:off x="6809575" y="4299155"/>
            <a:ext cx="1828800" cy="1200329"/>
          </a:xfrm>
          <a:prstGeom prst="rect">
            <a:avLst/>
          </a:prstGeom>
          <a:noFill/>
        </p:spPr>
        <p:txBody>
          <a:bodyPr wrap="square" rtlCol="0">
            <a:spAutoFit/>
          </a:bodyPr>
          <a:lstStyle/>
          <a:p>
            <a:r>
              <a:rPr lang="en-US" dirty="0"/>
              <a:t>What is the marginal benefit of running 1 extra mile?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6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D619-ED69-47E6-97EA-B1AE71628A17}"/>
              </a:ext>
            </a:extLst>
          </p:cNvPr>
          <p:cNvSpPr>
            <a:spLocks noGrp="1"/>
          </p:cNvSpPr>
          <p:nvPr>
            <p:ph type="title"/>
          </p:nvPr>
        </p:nvSpPr>
        <p:spPr/>
        <p:txBody>
          <a:bodyPr/>
          <a:lstStyle/>
          <a:p>
            <a:r>
              <a:rPr lang="en-US" dirty="0"/>
              <a:t>Thinking at the Margin</a:t>
            </a:r>
          </a:p>
        </p:txBody>
      </p:sp>
      <p:sp>
        <p:nvSpPr>
          <p:cNvPr id="3" name="Content Placeholder 2">
            <a:extLst>
              <a:ext uri="{FF2B5EF4-FFF2-40B4-BE49-F238E27FC236}">
                <a16:creationId xmlns:a16="http://schemas.microsoft.com/office/drawing/2014/main" id="{DA7CB1DB-B288-4BE6-91C8-52B526532F4B}"/>
              </a:ext>
            </a:extLst>
          </p:cNvPr>
          <p:cNvSpPr>
            <a:spLocks noGrp="1"/>
          </p:cNvSpPr>
          <p:nvPr>
            <p:ph idx="1"/>
          </p:nvPr>
        </p:nvSpPr>
        <p:spPr>
          <a:xfrm>
            <a:off x="457201" y="2133600"/>
            <a:ext cx="5638800" cy="3505200"/>
          </a:xfrm>
        </p:spPr>
        <p:txBody>
          <a:bodyPr>
            <a:normAutofit fontScale="92500" lnSpcReduction="20000"/>
          </a:bodyPr>
          <a:lstStyle/>
          <a:p>
            <a:pPr>
              <a:lnSpc>
                <a:spcPct val="110000"/>
              </a:lnSpc>
            </a:pPr>
            <a:r>
              <a:rPr lang="en-US" altLang="en-US" sz="1500" b="1" u="sng" dirty="0"/>
              <a:t>Marginal Cost</a:t>
            </a:r>
          </a:p>
          <a:p>
            <a:pPr lvl="1">
              <a:lnSpc>
                <a:spcPct val="110000"/>
              </a:lnSpc>
            </a:pPr>
            <a:r>
              <a:rPr lang="en-US" altLang="en-US" sz="1500" dirty="0"/>
              <a:t>The extra cost of one more unit</a:t>
            </a:r>
          </a:p>
          <a:p>
            <a:pPr>
              <a:lnSpc>
                <a:spcPct val="110000"/>
              </a:lnSpc>
            </a:pPr>
            <a:r>
              <a:rPr lang="en-US" altLang="en-US" sz="1500" dirty="0"/>
              <a:t>The decision to choose one alternative over another occurs when that alternative’s marginal benefits exceed its marginal costs!</a:t>
            </a:r>
          </a:p>
          <a:p>
            <a:pPr lvl="1">
              <a:lnSpc>
                <a:spcPct val="110000"/>
              </a:lnSpc>
            </a:pPr>
            <a:r>
              <a:rPr lang="en-US" altLang="en-US" sz="1500" dirty="0"/>
              <a:t>Individuals have an </a:t>
            </a:r>
            <a:r>
              <a:rPr lang="en-US" altLang="en-US" sz="1500" b="1" u="sng" dirty="0"/>
              <a:t>INCENTIVE</a:t>
            </a:r>
            <a:r>
              <a:rPr lang="en-US" altLang="en-US" sz="1500" dirty="0"/>
              <a:t> to gain from a transaction.</a:t>
            </a:r>
          </a:p>
          <a:p>
            <a:pPr lvl="2">
              <a:lnSpc>
                <a:spcPct val="110000"/>
              </a:lnSpc>
            </a:pPr>
            <a:r>
              <a:rPr lang="en-US" sz="1500" dirty="0"/>
              <a:t>Hope of reward or fear of punishment that encourages people to behave in a certain way</a:t>
            </a:r>
          </a:p>
          <a:p>
            <a:pPr marL="0" indent="0">
              <a:lnSpc>
                <a:spcPct val="110000"/>
              </a:lnSpc>
              <a:buNone/>
            </a:pPr>
            <a:r>
              <a:rPr lang="en-US" altLang="en-US" sz="1900" dirty="0"/>
              <a:t>Marginal benefit needs to be greater than marginal cost</a:t>
            </a:r>
          </a:p>
          <a:p>
            <a:pPr lvl="1">
              <a:lnSpc>
                <a:spcPct val="110000"/>
              </a:lnSpc>
            </a:pPr>
            <a:r>
              <a:rPr lang="en-US" altLang="en-US" sz="1500" dirty="0"/>
              <a:t>If marginal benefit is greater then you should do it</a:t>
            </a:r>
          </a:p>
          <a:p>
            <a:pPr lvl="1">
              <a:lnSpc>
                <a:spcPct val="110000"/>
              </a:lnSpc>
            </a:pPr>
            <a:r>
              <a:rPr lang="en-US" altLang="en-US" sz="1500" dirty="0"/>
              <a:t>If marginal benefit is less than marginal cost then you should NOT do it</a:t>
            </a:r>
          </a:p>
          <a:p>
            <a:pPr marL="914400" lvl="2" indent="0">
              <a:lnSpc>
                <a:spcPct val="110000"/>
              </a:lnSpc>
              <a:buNone/>
            </a:pPr>
            <a:endParaRPr lang="en-US" altLang="en-US" sz="1500" dirty="0"/>
          </a:p>
          <a:p>
            <a:pPr marL="0" indent="0">
              <a:lnSpc>
                <a:spcPct val="110000"/>
              </a:lnSpc>
              <a:buNone/>
            </a:pPr>
            <a:r>
              <a:rPr lang="en-US" altLang="en-US" sz="1900" dirty="0"/>
              <a:t>Stop where MB = MC</a:t>
            </a:r>
          </a:p>
          <a:p>
            <a:pPr marL="914400" lvl="2" indent="0">
              <a:lnSpc>
                <a:spcPct val="110000"/>
              </a:lnSpc>
              <a:buNone/>
            </a:pPr>
            <a:endParaRPr lang="en-US" altLang="en-US" sz="1500" dirty="0"/>
          </a:p>
        </p:txBody>
      </p:sp>
      <p:sp>
        <p:nvSpPr>
          <p:cNvPr id="4" name="Rectangle 3">
            <a:extLst>
              <a:ext uri="{FF2B5EF4-FFF2-40B4-BE49-F238E27FC236}">
                <a16:creationId xmlns:a16="http://schemas.microsoft.com/office/drawing/2014/main" id="{6C116523-2646-44DE-BD60-6ECFD79C203F}"/>
              </a:ext>
            </a:extLst>
          </p:cNvPr>
          <p:cNvSpPr/>
          <p:nvPr/>
        </p:nvSpPr>
        <p:spPr>
          <a:xfrm>
            <a:off x="6214993" y="4876800"/>
            <a:ext cx="2864887" cy="646331"/>
          </a:xfrm>
          <a:prstGeom prst="rect">
            <a:avLst/>
          </a:prstGeom>
        </p:spPr>
        <p:txBody>
          <a:bodyPr wrap="none">
            <a:spAutoFit/>
          </a:bodyPr>
          <a:lstStyle/>
          <a:p>
            <a:r>
              <a:rPr lang="en-US" dirty="0"/>
              <a:t>What about marginal cost </a:t>
            </a:r>
          </a:p>
          <a:p>
            <a:r>
              <a:rPr lang="en-US" dirty="0"/>
              <a:t>of that extra mile?</a:t>
            </a:r>
          </a:p>
        </p:txBody>
      </p:sp>
      <p:pic>
        <p:nvPicPr>
          <p:cNvPr id="5" name="Picture 2" descr="Image result for running">
            <a:extLst>
              <a:ext uri="{FF2B5EF4-FFF2-40B4-BE49-F238E27FC236}">
                <a16:creationId xmlns:a16="http://schemas.microsoft.com/office/drawing/2014/main" id="{3A36B96B-B8C4-45F1-A5D9-B468CD34A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344" y="3074549"/>
            <a:ext cx="2625536" cy="169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156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9A72-EC4E-40AD-9F82-D3B4EAAFD1BC}"/>
              </a:ext>
            </a:extLst>
          </p:cNvPr>
          <p:cNvSpPr>
            <a:spLocks noGrp="1"/>
          </p:cNvSpPr>
          <p:nvPr>
            <p:ph type="title"/>
          </p:nvPr>
        </p:nvSpPr>
        <p:spPr>
          <a:xfrm>
            <a:off x="1443491" y="804520"/>
            <a:ext cx="6571343" cy="1049235"/>
          </a:xfrm>
        </p:spPr>
        <p:txBody>
          <a:bodyPr/>
          <a:lstStyle/>
          <a:p>
            <a:r>
              <a:rPr lang="en-US" dirty="0"/>
              <a:t>How many workers should they hire? Why?</a:t>
            </a:r>
          </a:p>
        </p:txBody>
      </p:sp>
      <p:graphicFrame>
        <p:nvGraphicFramePr>
          <p:cNvPr id="4" name="Content Placeholder 3">
            <a:extLst>
              <a:ext uri="{FF2B5EF4-FFF2-40B4-BE49-F238E27FC236}">
                <a16:creationId xmlns:a16="http://schemas.microsoft.com/office/drawing/2014/main" id="{FBC40274-892A-4E2A-9052-38A086A5D585}"/>
              </a:ext>
            </a:extLst>
          </p:cNvPr>
          <p:cNvGraphicFramePr>
            <a:graphicFrameLocks noGrp="1"/>
          </p:cNvGraphicFramePr>
          <p:nvPr>
            <p:ph idx="1"/>
            <p:extLst>
              <p:ext uri="{D42A27DB-BD31-4B8C-83A1-F6EECF244321}">
                <p14:modId xmlns:p14="http://schemas.microsoft.com/office/powerpoint/2010/main" val="2608915011"/>
              </p:ext>
            </p:extLst>
          </p:nvPr>
        </p:nvGraphicFramePr>
        <p:xfrm>
          <a:off x="795337" y="1849744"/>
          <a:ext cx="7867650" cy="4308474"/>
        </p:xfrm>
        <a:graphic>
          <a:graphicData uri="http://schemas.openxmlformats.org/drawingml/2006/table">
            <a:tbl>
              <a:tblPr firstRow="1" bandRow="1">
                <a:tableStyleId>{5C22544A-7EE6-4342-B048-85BDC9FD1C3A}</a:tableStyleId>
              </a:tblPr>
              <a:tblGrid>
                <a:gridCol w="1123950">
                  <a:extLst>
                    <a:ext uri="{9D8B030D-6E8A-4147-A177-3AD203B41FA5}">
                      <a16:colId xmlns:a16="http://schemas.microsoft.com/office/drawing/2014/main" val="1924074693"/>
                    </a:ext>
                  </a:extLst>
                </a:gridCol>
                <a:gridCol w="1123950">
                  <a:extLst>
                    <a:ext uri="{9D8B030D-6E8A-4147-A177-3AD203B41FA5}">
                      <a16:colId xmlns:a16="http://schemas.microsoft.com/office/drawing/2014/main" val="4289027012"/>
                    </a:ext>
                  </a:extLst>
                </a:gridCol>
                <a:gridCol w="1123950">
                  <a:extLst>
                    <a:ext uri="{9D8B030D-6E8A-4147-A177-3AD203B41FA5}">
                      <a16:colId xmlns:a16="http://schemas.microsoft.com/office/drawing/2014/main" val="710279406"/>
                    </a:ext>
                  </a:extLst>
                </a:gridCol>
                <a:gridCol w="1123950">
                  <a:extLst>
                    <a:ext uri="{9D8B030D-6E8A-4147-A177-3AD203B41FA5}">
                      <a16:colId xmlns:a16="http://schemas.microsoft.com/office/drawing/2014/main" val="4179051373"/>
                    </a:ext>
                  </a:extLst>
                </a:gridCol>
                <a:gridCol w="1123950">
                  <a:extLst>
                    <a:ext uri="{9D8B030D-6E8A-4147-A177-3AD203B41FA5}">
                      <a16:colId xmlns:a16="http://schemas.microsoft.com/office/drawing/2014/main" val="3496871848"/>
                    </a:ext>
                  </a:extLst>
                </a:gridCol>
                <a:gridCol w="1123950">
                  <a:extLst>
                    <a:ext uri="{9D8B030D-6E8A-4147-A177-3AD203B41FA5}">
                      <a16:colId xmlns:a16="http://schemas.microsoft.com/office/drawing/2014/main" val="4168851029"/>
                    </a:ext>
                  </a:extLst>
                </a:gridCol>
                <a:gridCol w="1123950">
                  <a:extLst>
                    <a:ext uri="{9D8B030D-6E8A-4147-A177-3AD203B41FA5}">
                      <a16:colId xmlns:a16="http://schemas.microsoft.com/office/drawing/2014/main" val="2473629706"/>
                    </a:ext>
                  </a:extLst>
                </a:gridCol>
              </a:tblGrid>
              <a:tr h="1608744">
                <a:tc>
                  <a:txBody>
                    <a:bodyPr/>
                    <a:lstStyle/>
                    <a:p>
                      <a:r>
                        <a:rPr lang="en-US"/>
                        <a:t>Number of workers</a:t>
                      </a:r>
                      <a:endParaRPr lang="en-US" dirty="0"/>
                    </a:p>
                  </a:txBody>
                  <a:tcPr/>
                </a:tc>
                <a:tc>
                  <a:txBody>
                    <a:bodyPr/>
                    <a:lstStyle/>
                    <a:p>
                      <a:r>
                        <a:rPr lang="en-US"/>
                        <a:t>Total units produced</a:t>
                      </a:r>
                      <a:endParaRPr lang="en-US" dirty="0"/>
                    </a:p>
                  </a:txBody>
                  <a:tcPr/>
                </a:tc>
                <a:tc>
                  <a:txBody>
                    <a:bodyPr/>
                    <a:lstStyle/>
                    <a:p>
                      <a:r>
                        <a:rPr lang="en-US"/>
                        <a:t>Marginal number of units produced </a:t>
                      </a:r>
                      <a:endParaRPr lang="en-US" dirty="0"/>
                    </a:p>
                  </a:txBody>
                  <a:tcPr/>
                </a:tc>
                <a:tc>
                  <a:txBody>
                    <a:bodyPr/>
                    <a:lstStyle/>
                    <a:p>
                      <a:r>
                        <a:rPr lang="en-US"/>
                        <a:t>Price of each unit produced</a:t>
                      </a:r>
                      <a:endParaRPr lang="en-US" dirty="0"/>
                    </a:p>
                  </a:txBody>
                  <a:tcPr/>
                </a:tc>
                <a:tc>
                  <a:txBody>
                    <a:bodyPr/>
                    <a:lstStyle/>
                    <a:p>
                      <a:r>
                        <a:rPr lang="en-US"/>
                        <a:t>Total revenue for the Unites produced </a:t>
                      </a:r>
                      <a:endParaRPr lang="en-US" dirty="0"/>
                    </a:p>
                  </a:txBody>
                  <a:tcPr/>
                </a:tc>
                <a:tc>
                  <a:txBody>
                    <a:bodyPr/>
                    <a:lstStyle/>
                    <a:p>
                      <a:r>
                        <a:rPr lang="en-US"/>
                        <a:t>Marginal revenue for generated by each additional worker </a:t>
                      </a:r>
                      <a:endParaRPr lang="en-US" dirty="0"/>
                    </a:p>
                  </a:txBody>
                  <a:tcPr/>
                </a:tc>
                <a:tc>
                  <a:txBody>
                    <a:bodyPr/>
                    <a:lstStyle/>
                    <a:p>
                      <a:r>
                        <a:rPr lang="en-US"/>
                        <a:t>Marginal cost of hiring each additional worker </a:t>
                      </a:r>
                      <a:endParaRPr lang="en-US" dirty="0"/>
                    </a:p>
                  </a:txBody>
                  <a:tcPr/>
                </a:tc>
                <a:extLst>
                  <a:ext uri="{0D108BD9-81ED-4DB2-BD59-A6C34878D82A}">
                    <a16:rowId xmlns:a16="http://schemas.microsoft.com/office/drawing/2014/main" val="2212306829"/>
                  </a:ext>
                </a:extLst>
              </a:tr>
              <a:tr h="449955">
                <a:tc>
                  <a:txBody>
                    <a:bodyPr/>
                    <a:lstStyle/>
                    <a:p>
                      <a:r>
                        <a:rPr lang="en-US"/>
                        <a:t>0</a:t>
                      </a:r>
                      <a:endParaRPr lang="en-US" dirty="0"/>
                    </a:p>
                  </a:txBody>
                  <a:tcPr/>
                </a:tc>
                <a:tc>
                  <a:txBody>
                    <a:bodyPr/>
                    <a:lstStyle/>
                    <a:p>
                      <a:r>
                        <a:rPr lang="en-US"/>
                        <a:t>0</a:t>
                      </a:r>
                      <a:endParaRPr lang="en-US" dirty="0"/>
                    </a:p>
                  </a:txBody>
                  <a:tcPr/>
                </a:tc>
                <a:tc>
                  <a:txBody>
                    <a:bodyPr/>
                    <a:lstStyle/>
                    <a:p>
                      <a:r>
                        <a:rPr lang="en-US"/>
                        <a:t>----------</a:t>
                      </a:r>
                      <a:endParaRPr lang="en-US" dirty="0"/>
                    </a:p>
                  </a:txBody>
                  <a:tcPr/>
                </a:tc>
                <a:tc>
                  <a:txBody>
                    <a:bodyPr/>
                    <a:lstStyle/>
                    <a:p>
                      <a:r>
                        <a:rPr lang="en-US"/>
                        <a:t>$2.50</a:t>
                      </a:r>
                      <a:endParaRPr lang="en-US" dirty="0"/>
                    </a:p>
                  </a:txBody>
                  <a:tcPr/>
                </a:tc>
                <a:tc>
                  <a:txBody>
                    <a:bodyPr/>
                    <a:lstStyle/>
                    <a:p>
                      <a:r>
                        <a:rPr lang="en-US"/>
                        <a:t>0</a:t>
                      </a:r>
                      <a:endParaRPr lang="en-US" dirty="0"/>
                    </a:p>
                  </a:txBody>
                  <a:tcPr/>
                </a:tc>
                <a:tc>
                  <a:txBody>
                    <a:bodyPr/>
                    <a:lstStyle/>
                    <a:p>
                      <a:r>
                        <a:rPr lang="en-US"/>
                        <a:t>----------</a:t>
                      </a:r>
                      <a:endParaRPr lang="en-US" dirty="0"/>
                    </a:p>
                  </a:txBody>
                  <a:tcPr/>
                </a:tc>
                <a:tc>
                  <a:txBody>
                    <a:bodyPr/>
                    <a:lstStyle/>
                    <a:p>
                      <a:r>
                        <a:rPr lang="en-US"/>
                        <a:t>----------</a:t>
                      </a:r>
                      <a:endParaRPr lang="en-US" dirty="0"/>
                    </a:p>
                  </a:txBody>
                  <a:tcPr/>
                </a:tc>
                <a:extLst>
                  <a:ext uri="{0D108BD9-81ED-4DB2-BD59-A6C34878D82A}">
                    <a16:rowId xmlns:a16="http://schemas.microsoft.com/office/drawing/2014/main" val="193714954"/>
                  </a:ext>
                </a:extLst>
              </a:tr>
              <a:tr h="449955">
                <a:tc>
                  <a:txBody>
                    <a:bodyPr/>
                    <a:lstStyle/>
                    <a:p>
                      <a:r>
                        <a:rPr lang="en-US"/>
                        <a:t>1</a:t>
                      </a:r>
                      <a:endParaRPr lang="en-US" dirty="0"/>
                    </a:p>
                  </a:txBody>
                  <a:tcPr/>
                </a:tc>
                <a:tc>
                  <a:txBody>
                    <a:bodyPr/>
                    <a:lstStyle/>
                    <a:p>
                      <a:r>
                        <a:rPr lang="en-US"/>
                        <a:t>6</a:t>
                      </a:r>
                      <a:endParaRPr lang="en-US" dirty="0"/>
                    </a:p>
                  </a:txBody>
                  <a:tcPr/>
                </a:tc>
                <a:tc>
                  <a:txBody>
                    <a:bodyPr/>
                    <a:lstStyle/>
                    <a:p>
                      <a:r>
                        <a:rPr lang="en-US"/>
                        <a:t>6</a:t>
                      </a:r>
                      <a:endParaRPr lang="en-US" dirty="0"/>
                    </a:p>
                  </a:txBody>
                  <a:tcPr/>
                </a:tc>
                <a:tc>
                  <a:txBody>
                    <a:bodyPr/>
                    <a:lstStyle/>
                    <a:p>
                      <a:r>
                        <a:rPr lang="en-US"/>
                        <a:t>$2.50</a:t>
                      </a:r>
                      <a:endParaRPr lang="en-US" dirty="0"/>
                    </a:p>
                  </a:txBody>
                  <a:tcPr/>
                </a:tc>
                <a:tc>
                  <a:txBody>
                    <a:bodyPr/>
                    <a:lstStyle/>
                    <a:p>
                      <a:r>
                        <a:rPr lang="en-US"/>
                        <a:t>$15</a:t>
                      </a:r>
                      <a:endParaRPr lang="en-US" dirty="0"/>
                    </a:p>
                  </a:txBody>
                  <a:tcPr/>
                </a:tc>
                <a:tc>
                  <a:txBody>
                    <a:bodyPr/>
                    <a:lstStyle/>
                    <a:p>
                      <a:r>
                        <a:rPr lang="en-US"/>
                        <a:t>$15</a:t>
                      </a:r>
                      <a:endParaRPr lang="en-US" dirty="0"/>
                    </a:p>
                  </a:txBody>
                  <a:tcPr/>
                </a:tc>
                <a:tc>
                  <a:txBody>
                    <a:bodyPr/>
                    <a:lstStyle/>
                    <a:p>
                      <a:r>
                        <a:rPr lang="en-US"/>
                        <a:t>$10 </a:t>
                      </a:r>
                      <a:endParaRPr lang="en-US" dirty="0"/>
                    </a:p>
                  </a:txBody>
                  <a:tcPr/>
                </a:tc>
                <a:extLst>
                  <a:ext uri="{0D108BD9-81ED-4DB2-BD59-A6C34878D82A}">
                    <a16:rowId xmlns:a16="http://schemas.microsoft.com/office/drawing/2014/main" val="1657504177"/>
                  </a:ext>
                </a:extLst>
              </a:tr>
              <a:tr h="449955">
                <a:tc>
                  <a:txBody>
                    <a:bodyPr/>
                    <a:lstStyle/>
                    <a:p>
                      <a:r>
                        <a:rPr lang="en-US"/>
                        <a:t>2</a:t>
                      </a:r>
                      <a:endParaRPr lang="en-US" dirty="0"/>
                    </a:p>
                  </a:txBody>
                  <a:tcPr/>
                </a:tc>
                <a:tc>
                  <a:txBody>
                    <a:bodyPr/>
                    <a:lstStyle/>
                    <a:p>
                      <a:r>
                        <a:rPr lang="en-US"/>
                        <a:t>11</a:t>
                      </a:r>
                      <a:endParaRPr lang="en-US" dirty="0"/>
                    </a:p>
                  </a:txBody>
                  <a:tcPr/>
                </a:tc>
                <a:tc>
                  <a:txBody>
                    <a:bodyPr/>
                    <a:lstStyle/>
                    <a:p>
                      <a:r>
                        <a:rPr lang="en-US"/>
                        <a:t>5</a:t>
                      </a:r>
                      <a:endParaRPr lang="en-US" dirty="0"/>
                    </a:p>
                  </a:txBody>
                  <a:tcPr/>
                </a:tc>
                <a:tc>
                  <a:txBody>
                    <a:bodyPr/>
                    <a:lstStyle/>
                    <a:p>
                      <a:r>
                        <a:rPr lang="en-US"/>
                        <a:t>$2.50</a:t>
                      </a:r>
                      <a:endParaRPr lang="en-US" dirty="0"/>
                    </a:p>
                  </a:txBody>
                  <a:tcPr/>
                </a:tc>
                <a:tc>
                  <a:txBody>
                    <a:bodyPr/>
                    <a:lstStyle/>
                    <a:p>
                      <a:r>
                        <a:rPr lang="en-US"/>
                        <a:t>$27.50</a:t>
                      </a:r>
                      <a:endParaRPr lang="en-US" dirty="0"/>
                    </a:p>
                  </a:txBody>
                  <a:tcPr/>
                </a:tc>
                <a:tc>
                  <a:txBody>
                    <a:bodyPr/>
                    <a:lstStyle/>
                    <a:p>
                      <a:r>
                        <a:rPr lang="en-US"/>
                        <a:t>$12.50</a:t>
                      </a:r>
                      <a:endParaRPr lang="en-US" dirty="0"/>
                    </a:p>
                  </a:txBody>
                  <a:tcPr/>
                </a:tc>
                <a:tc>
                  <a:txBody>
                    <a:bodyPr/>
                    <a:lstStyle/>
                    <a:p>
                      <a:r>
                        <a:rPr lang="en-US"/>
                        <a:t>$10 </a:t>
                      </a:r>
                      <a:endParaRPr lang="en-US" dirty="0"/>
                    </a:p>
                  </a:txBody>
                  <a:tcPr/>
                </a:tc>
                <a:extLst>
                  <a:ext uri="{0D108BD9-81ED-4DB2-BD59-A6C34878D82A}">
                    <a16:rowId xmlns:a16="http://schemas.microsoft.com/office/drawing/2014/main" val="3642170293"/>
                  </a:ext>
                </a:extLst>
              </a:tr>
              <a:tr h="449955">
                <a:tc>
                  <a:txBody>
                    <a:bodyPr/>
                    <a:lstStyle/>
                    <a:p>
                      <a:r>
                        <a:rPr lang="en-US"/>
                        <a:t>3</a:t>
                      </a:r>
                      <a:endParaRPr lang="en-US" dirty="0"/>
                    </a:p>
                  </a:txBody>
                  <a:tcPr/>
                </a:tc>
                <a:tc>
                  <a:txBody>
                    <a:bodyPr/>
                    <a:lstStyle/>
                    <a:p>
                      <a:r>
                        <a:rPr lang="en-US"/>
                        <a:t>15</a:t>
                      </a:r>
                      <a:endParaRPr lang="en-US" dirty="0"/>
                    </a:p>
                  </a:txBody>
                  <a:tcPr/>
                </a:tc>
                <a:tc>
                  <a:txBody>
                    <a:bodyPr/>
                    <a:lstStyle/>
                    <a:p>
                      <a:r>
                        <a:rPr lang="en-US"/>
                        <a:t>4</a:t>
                      </a:r>
                      <a:endParaRPr lang="en-US" dirty="0"/>
                    </a:p>
                  </a:txBody>
                  <a:tcPr/>
                </a:tc>
                <a:tc>
                  <a:txBody>
                    <a:bodyPr/>
                    <a:lstStyle/>
                    <a:p>
                      <a:r>
                        <a:rPr lang="en-US"/>
                        <a:t>$2.50</a:t>
                      </a:r>
                      <a:endParaRPr lang="en-US" dirty="0"/>
                    </a:p>
                  </a:txBody>
                  <a:tcPr/>
                </a:tc>
                <a:tc>
                  <a:txBody>
                    <a:bodyPr/>
                    <a:lstStyle/>
                    <a:p>
                      <a:r>
                        <a:rPr lang="en-US"/>
                        <a:t>$37.50</a:t>
                      </a:r>
                      <a:endParaRPr lang="en-US" dirty="0"/>
                    </a:p>
                  </a:txBody>
                  <a:tcPr/>
                </a:tc>
                <a:tc>
                  <a:txBody>
                    <a:bodyPr/>
                    <a:lstStyle/>
                    <a:p>
                      <a:r>
                        <a:rPr lang="en-US"/>
                        <a:t>$10</a:t>
                      </a:r>
                      <a:endParaRPr lang="en-US" dirty="0"/>
                    </a:p>
                  </a:txBody>
                  <a:tcPr/>
                </a:tc>
                <a:tc>
                  <a:txBody>
                    <a:bodyPr/>
                    <a:lstStyle/>
                    <a:p>
                      <a:r>
                        <a:rPr lang="en-US"/>
                        <a:t>$10</a:t>
                      </a:r>
                      <a:endParaRPr lang="en-US" dirty="0"/>
                    </a:p>
                  </a:txBody>
                  <a:tcPr/>
                </a:tc>
                <a:extLst>
                  <a:ext uri="{0D108BD9-81ED-4DB2-BD59-A6C34878D82A}">
                    <a16:rowId xmlns:a16="http://schemas.microsoft.com/office/drawing/2014/main" val="4061311883"/>
                  </a:ext>
                </a:extLst>
              </a:tr>
              <a:tr h="449955">
                <a:tc>
                  <a:txBody>
                    <a:bodyPr/>
                    <a:lstStyle/>
                    <a:p>
                      <a:r>
                        <a:rPr lang="en-US"/>
                        <a:t>4</a:t>
                      </a:r>
                      <a:endParaRPr lang="en-US" dirty="0"/>
                    </a:p>
                  </a:txBody>
                  <a:tcPr/>
                </a:tc>
                <a:tc>
                  <a:txBody>
                    <a:bodyPr/>
                    <a:lstStyle/>
                    <a:p>
                      <a:r>
                        <a:rPr lang="en-US"/>
                        <a:t>18</a:t>
                      </a:r>
                      <a:endParaRPr lang="en-US" dirty="0"/>
                    </a:p>
                  </a:txBody>
                  <a:tcPr/>
                </a:tc>
                <a:tc>
                  <a:txBody>
                    <a:bodyPr/>
                    <a:lstStyle/>
                    <a:p>
                      <a:r>
                        <a:rPr lang="en-US"/>
                        <a:t>3</a:t>
                      </a:r>
                      <a:endParaRPr lang="en-US" dirty="0"/>
                    </a:p>
                  </a:txBody>
                  <a:tcPr/>
                </a:tc>
                <a:tc>
                  <a:txBody>
                    <a:bodyPr/>
                    <a:lstStyle/>
                    <a:p>
                      <a:r>
                        <a:rPr lang="en-US"/>
                        <a:t>$2.50</a:t>
                      </a:r>
                      <a:endParaRPr lang="en-US" dirty="0"/>
                    </a:p>
                  </a:txBody>
                  <a:tcPr/>
                </a:tc>
                <a:tc>
                  <a:txBody>
                    <a:bodyPr/>
                    <a:lstStyle/>
                    <a:p>
                      <a:r>
                        <a:rPr lang="en-US"/>
                        <a:t>$45</a:t>
                      </a:r>
                      <a:endParaRPr lang="en-US" dirty="0"/>
                    </a:p>
                  </a:txBody>
                  <a:tcPr/>
                </a:tc>
                <a:tc>
                  <a:txBody>
                    <a:bodyPr/>
                    <a:lstStyle/>
                    <a:p>
                      <a:r>
                        <a:rPr lang="en-US"/>
                        <a:t>$7.50</a:t>
                      </a:r>
                      <a:endParaRPr lang="en-US" dirty="0"/>
                    </a:p>
                  </a:txBody>
                  <a:tcPr/>
                </a:tc>
                <a:tc>
                  <a:txBody>
                    <a:bodyPr/>
                    <a:lstStyle/>
                    <a:p>
                      <a:r>
                        <a:rPr lang="en-US"/>
                        <a:t>$10 </a:t>
                      </a:r>
                      <a:endParaRPr lang="en-US" dirty="0"/>
                    </a:p>
                  </a:txBody>
                  <a:tcPr/>
                </a:tc>
                <a:extLst>
                  <a:ext uri="{0D108BD9-81ED-4DB2-BD59-A6C34878D82A}">
                    <a16:rowId xmlns:a16="http://schemas.microsoft.com/office/drawing/2014/main" val="1441343319"/>
                  </a:ext>
                </a:extLst>
              </a:tr>
              <a:tr h="449955">
                <a:tc>
                  <a:txBody>
                    <a:bodyPr/>
                    <a:lstStyle/>
                    <a:p>
                      <a:r>
                        <a:rPr lang="en-US"/>
                        <a:t>5</a:t>
                      </a:r>
                      <a:endParaRPr lang="en-US" dirty="0"/>
                    </a:p>
                  </a:txBody>
                  <a:tcPr/>
                </a:tc>
                <a:tc>
                  <a:txBody>
                    <a:bodyPr/>
                    <a:lstStyle/>
                    <a:p>
                      <a:r>
                        <a:rPr lang="en-US"/>
                        <a:t>20</a:t>
                      </a:r>
                      <a:endParaRPr lang="en-US" dirty="0"/>
                    </a:p>
                  </a:txBody>
                  <a:tcPr/>
                </a:tc>
                <a:tc>
                  <a:txBody>
                    <a:bodyPr/>
                    <a:lstStyle/>
                    <a:p>
                      <a:r>
                        <a:rPr lang="en-US"/>
                        <a:t>2</a:t>
                      </a:r>
                      <a:endParaRPr lang="en-US" dirty="0"/>
                    </a:p>
                  </a:txBody>
                  <a:tcPr/>
                </a:tc>
                <a:tc>
                  <a:txBody>
                    <a:bodyPr/>
                    <a:lstStyle/>
                    <a:p>
                      <a:r>
                        <a:rPr lang="en-US"/>
                        <a:t>$2.50</a:t>
                      </a:r>
                      <a:endParaRPr lang="en-US" dirty="0"/>
                    </a:p>
                  </a:txBody>
                  <a:tcPr/>
                </a:tc>
                <a:tc>
                  <a:txBody>
                    <a:bodyPr/>
                    <a:lstStyle/>
                    <a:p>
                      <a:r>
                        <a:rPr lang="en-US"/>
                        <a:t>$50</a:t>
                      </a:r>
                      <a:endParaRPr lang="en-US" dirty="0"/>
                    </a:p>
                  </a:txBody>
                  <a:tcPr/>
                </a:tc>
                <a:tc>
                  <a:txBody>
                    <a:bodyPr/>
                    <a:lstStyle/>
                    <a:p>
                      <a:r>
                        <a:rPr lang="en-US"/>
                        <a:t>$5.00</a:t>
                      </a:r>
                      <a:endParaRPr lang="en-US" dirty="0"/>
                    </a:p>
                  </a:txBody>
                  <a:tcPr/>
                </a:tc>
                <a:tc>
                  <a:txBody>
                    <a:bodyPr/>
                    <a:lstStyle/>
                    <a:p>
                      <a:r>
                        <a:rPr lang="en-US"/>
                        <a:t>$10</a:t>
                      </a:r>
                      <a:endParaRPr lang="en-US" dirty="0"/>
                    </a:p>
                  </a:txBody>
                  <a:tcPr/>
                </a:tc>
                <a:extLst>
                  <a:ext uri="{0D108BD9-81ED-4DB2-BD59-A6C34878D82A}">
                    <a16:rowId xmlns:a16="http://schemas.microsoft.com/office/drawing/2014/main" val="2675316548"/>
                  </a:ext>
                </a:extLst>
              </a:tr>
            </a:tbl>
          </a:graphicData>
        </a:graphic>
      </p:graphicFrame>
    </p:spTree>
    <p:extLst>
      <p:ext uri="{BB962C8B-B14F-4D97-AF65-F5344CB8AC3E}">
        <p14:creationId xmlns:p14="http://schemas.microsoft.com/office/powerpoint/2010/main" val="2965171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3688EE-7D44-4B29-B76B-A6FBE25E52AD}"/>
              </a:ext>
            </a:extLst>
          </p:cNvPr>
          <p:cNvSpPr>
            <a:spLocks noGrp="1"/>
          </p:cNvSpPr>
          <p:nvPr>
            <p:ph idx="1"/>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D5D3067F-85C0-490E-97E5-C34C34BBC969}"/>
              </a:ext>
            </a:extLst>
          </p:cNvPr>
          <p:cNvGraphicFramePr>
            <a:graphicFrameLocks/>
          </p:cNvGraphicFramePr>
          <p:nvPr>
            <p:extLst>
              <p:ext uri="{D42A27DB-BD31-4B8C-83A1-F6EECF244321}">
                <p14:modId xmlns:p14="http://schemas.microsoft.com/office/powerpoint/2010/main" val="3346354884"/>
              </p:ext>
            </p:extLst>
          </p:nvPr>
        </p:nvGraphicFramePr>
        <p:xfrm>
          <a:off x="762000" y="1157872"/>
          <a:ext cx="7867650" cy="4308474"/>
        </p:xfrm>
        <a:graphic>
          <a:graphicData uri="http://schemas.openxmlformats.org/drawingml/2006/table">
            <a:tbl>
              <a:tblPr firstRow="1" bandRow="1">
                <a:tableStyleId>{5C22544A-7EE6-4342-B048-85BDC9FD1C3A}</a:tableStyleId>
              </a:tblPr>
              <a:tblGrid>
                <a:gridCol w="1123950">
                  <a:extLst>
                    <a:ext uri="{9D8B030D-6E8A-4147-A177-3AD203B41FA5}">
                      <a16:colId xmlns:a16="http://schemas.microsoft.com/office/drawing/2014/main" val="1924074693"/>
                    </a:ext>
                  </a:extLst>
                </a:gridCol>
                <a:gridCol w="1123950">
                  <a:extLst>
                    <a:ext uri="{9D8B030D-6E8A-4147-A177-3AD203B41FA5}">
                      <a16:colId xmlns:a16="http://schemas.microsoft.com/office/drawing/2014/main" val="4289027012"/>
                    </a:ext>
                  </a:extLst>
                </a:gridCol>
                <a:gridCol w="1123950">
                  <a:extLst>
                    <a:ext uri="{9D8B030D-6E8A-4147-A177-3AD203B41FA5}">
                      <a16:colId xmlns:a16="http://schemas.microsoft.com/office/drawing/2014/main" val="710279406"/>
                    </a:ext>
                  </a:extLst>
                </a:gridCol>
                <a:gridCol w="1123950">
                  <a:extLst>
                    <a:ext uri="{9D8B030D-6E8A-4147-A177-3AD203B41FA5}">
                      <a16:colId xmlns:a16="http://schemas.microsoft.com/office/drawing/2014/main" val="4179051373"/>
                    </a:ext>
                  </a:extLst>
                </a:gridCol>
                <a:gridCol w="1123950">
                  <a:extLst>
                    <a:ext uri="{9D8B030D-6E8A-4147-A177-3AD203B41FA5}">
                      <a16:colId xmlns:a16="http://schemas.microsoft.com/office/drawing/2014/main" val="3496871848"/>
                    </a:ext>
                  </a:extLst>
                </a:gridCol>
                <a:gridCol w="1123950">
                  <a:extLst>
                    <a:ext uri="{9D8B030D-6E8A-4147-A177-3AD203B41FA5}">
                      <a16:colId xmlns:a16="http://schemas.microsoft.com/office/drawing/2014/main" val="4168851029"/>
                    </a:ext>
                  </a:extLst>
                </a:gridCol>
                <a:gridCol w="1123950">
                  <a:extLst>
                    <a:ext uri="{9D8B030D-6E8A-4147-A177-3AD203B41FA5}">
                      <a16:colId xmlns:a16="http://schemas.microsoft.com/office/drawing/2014/main" val="2473629706"/>
                    </a:ext>
                  </a:extLst>
                </a:gridCol>
              </a:tblGrid>
              <a:tr h="1608744">
                <a:tc>
                  <a:txBody>
                    <a:bodyPr/>
                    <a:lstStyle/>
                    <a:p>
                      <a:r>
                        <a:rPr lang="en-US" dirty="0"/>
                        <a:t>Number of workers</a:t>
                      </a:r>
                    </a:p>
                  </a:txBody>
                  <a:tcPr/>
                </a:tc>
                <a:tc>
                  <a:txBody>
                    <a:bodyPr/>
                    <a:lstStyle/>
                    <a:p>
                      <a:r>
                        <a:rPr lang="en-US" dirty="0"/>
                        <a:t>Total units produced</a:t>
                      </a:r>
                    </a:p>
                  </a:txBody>
                  <a:tcPr/>
                </a:tc>
                <a:tc>
                  <a:txBody>
                    <a:bodyPr/>
                    <a:lstStyle/>
                    <a:p>
                      <a:r>
                        <a:rPr lang="en-US" dirty="0"/>
                        <a:t>Marginal number of units produced </a:t>
                      </a:r>
                    </a:p>
                  </a:txBody>
                  <a:tcPr/>
                </a:tc>
                <a:tc>
                  <a:txBody>
                    <a:bodyPr/>
                    <a:lstStyle/>
                    <a:p>
                      <a:r>
                        <a:rPr lang="en-US" dirty="0"/>
                        <a:t>Price of each unit produced</a:t>
                      </a:r>
                    </a:p>
                  </a:txBody>
                  <a:tcPr/>
                </a:tc>
                <a:tc>
                  <a:txBody>
                    <a:bodyPr/>
                    <a:lstStyle/>
                    <a:p>
                      <a:r>
                        <a:rPr lang="en-US" dirty="0"/>
                        <a:t>Total revenue for the Unites produced </a:t>
                      </a:r>
                    </a:p>
                  </a:txBody>
                  <a:tcPr/>
                </a:tc>
                <a:tc>
                  <a:txBody>
                    <a:bodyPr/>
                    <a:lstStyle/>
                    <a:p>
                      <a:r>
                        <a:rPr lang="en-US" dirty="0"/>
                        <a:t>Marginal revenue for generated by each additional worker </a:t>
                      </a:r>
                    </a:p>
                  </a:txBody>
                  <a:tcPr/>
                </a:tc>
                <a:tc>
                  <a:txBody>
                    <a:bodyPr/>
                    <a:lstStyle/>
                    <a:p>
                      <a:r>
                        <a:rPr lang="en-US" dirty="0"/>
                        <a:t>Marginal cost of hiring each additional worker </a:t>
                      </a:r>
                    </a:p>
                  </a:txBody>
                  <a:tcPr/>
                </a:tc>
                <a:extLst>
                  <a:ext uri="{0D108BD9-81ED-4DB2-BD59-A6C34878D82A}">
                    <a16:rowId xmlns:a16="http://schemas.microsoft.com/office/drawing/2014/main" val="2212306829"/>
                  </a:ext>
                </a:extLst>
              </a:tr>
              <a:tr h="449955">
                <a:tc>
                  <a:txBody>
                    <a:bodyPr/>
                    <a:lstStyle/>
                    <a:p>
                      <a:r>
                        <a:rPr lang="en-US" dirty="0"/>
                        <a:t>0</a:t>
                      </a:r>
                    </a:p>
                  </a:txBody>
                  <a:tcPr/>
                </a:tc>
                <a:tc>
                  <a:txBody>
                    <a:bodyPr/>
                    <a:lstStyle/>
                    <a:p>
                      <a:r>
                        <a:rPr lang="en-US" dirty="0"/>
                        <a:t>0</a:t>
                      </a:r>
                    </a:p>
                  </a:txBody>
                  <a:tcPr/>
                </a:tc>
                <a:tc>
                  <a:txBody>
                    <a:bodyPr/>
                    <a:lstStyle/>
                    <a:p>
                      <a:r>
                        <a:rPr lang="en-US" dirty="0"/>
                        <a:t>----------</a:t>
                      </a:r>
                    </a:p>
                  </a:txBody>
                  <a:tcPr/>
                </a:tc>
                <a:tc>
                  <a:txBody>
                    <a:bodyPr/>
                    <a:lstStyle/>
                    <a:p>
                      <a:r>
                        <a:rPr lang="en-US" dirty="0"/>
                        <a:t>$2.50</a:t>
                      </a:r>
                    </a:p>
                  </a:txBody>
                  <a:tcPr/>
                </a:tc>
                <a:tc>
                  <a:txBody>
                    <a:bodyPr/>
                    <a:lstStyle/>
                    <a:p>
                      <a:r>
                        <a:rPr lang="en-US" dirty="0"/>
                        <a:t>0</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93714954"/>
                  </a:ext>
                </a:extLst>
              </a:tr>
              <a:tr h="449955">
                <a:tc>
                  <a:txBody>
                    <a:bodyPr/>
                    <a:lstStyle/>
                    <a:p>
                      <a:r>
                        <a:rPr lang="en-US" dirty="0"/>
                        <a:t>1</a:t>
                      </a:r>
                    </a:p>
                  </a:txBody>
                  <a:tcPr/>
                </a:tc>
                <a:tc>
                  <a:txBody>
                    <a:bodyPr/>
                    <a:lstStyle/>
                    <a:p>
                      <a:r>
                        <a:rPr lang="en-US" dirty="0"/>
                        <a:t>6</a:t>
                      </a:r>
                    </a:p>
                  </a:txBody>
                  <a:tcPr/>
                </a:tc>
                <a:tc>
                  <a:txBody>
                    <a:bodyPr/>
                    <a:lstStyle/>
                    <a:p>
                      <a:r>
                        <a:rPr lang="en-US" dirty="0"/>
                        <a:t>6</a:t>
                      </a:r>
                    </a:p>
                  </a:txBody>
                  <a:tcPr/>
                </a:tc>
                <a:tc>
                  <a:txBody>
                    <a:bodyPr/>
                    <a:lstStyle/>
                    <a:p>
                      <a:r>
                        <a:rPr lang="en-US" dirty="0"/>
                        <a:t>$2.50</a:t>
                      </a:r>
                    </a:p>
                  </a:txBody>
                  <a:tcPr/>
                </a:tc>
                <a:tc>
                  <a:txBody>
                    <a:bodyPr/>
                    <a:lstStyle/>
                    <a:p>
                      <a:r>
                        <a:rPr lang="en-US" dirty="0"/>
                        <a:t>$15</a:t>
                      </a:r>
                    </a:p>
                  </a:txBody>
                  <a:tcPr/>
                </a:tc>
                <a:tc>
                  <a:txBody>
                    <a:bodyPr/>
                    <a:lstStyle/>
                    <a:p>
                      <a:r>
                        <a:rPr lang="en-US" dirty="0"/>
                        <a:t>$15</a:t>
                      </a:r>
                    </a:p>
                  </a:txBody>
                  <a:tcPr/>
                </a:tc>
                <a:tc>
                  <a:txBody>
                    <a:bodyPr/>
                    <a:lstStyle/>
                    <a:p>
                      <a:r>
                        <a:rPr lang="en-US" dirty="0"/>
                        <a:t>$10 </a:t>
                      </a:r>
                    </a:p>
                  </a:txBody>
                  <a:tcPr/>
                </a:tc>
                <a:extLst>
                  <a:ext uri="{0D108BD9-81ED-4DB2-BD59-A6C34878D82A}">
                    <a16:rowId xmlns:a16="http://schemas.microsoft.com/office/drawing/2014/main" val="1657504177"/>
                  </a:ext>
                </a:extLst>
              </a:tr>
              <a:tr h="449955">
                <a:tc>
                  <a:txBody>
                    <a:bodyPr/>
                    <a:lstStyle/>
                    <a:p>
                      <a:r>
                        <a:rPr lang="en-US" dirty="0"/>
                        <a:t>2</a:t>
                      </a:r>
                    </a:p>
                  </a:txBody>
                  <a:tcPr/>
                </a:tc>
                <a:tc>
                  <a:txBody>
                    <a:bodyPr/>
                    <a:lstStyle/>
                    <a:p>
                      <a:r>
                        <a:rPr lang="en-US" dirty="0"/>
                        <a:t>11</a:t>
                      </a:r>
                    </a:p>
                  </a:txBody>
                  <a:tcPr/>
                </a:tc>
                <a:tc>
                  <a:txBody>
                    <a:bodyPr/>
                    <a:lstStyle/>
                    <a:p>
                      <a:r>
                        <a:rPr lang="en-US" dirty="0"/>
                        <a:t>5</a:t>
                      </a:r>
                    </a:p>
                  </a:txBody>
                  <a:tcPr/>
                </a:tc>
                <a:tc>
                  <a:txBody>
                    <a:bodyPr/>
                    <a:lstStyle/>
                    <a:p>
                      <a:r>
                        <a:rPr lang="en-US" dirty="0"/>
                        <a:t>$2.50</a:t>
                      </a:r>
                    </a:p>
                  </a:txBody>
                  <a:tcPr/>
                </a:tc>
                <a:tc>
                  <a:txBody>
                    <a:bodyPr/>
                    <a:lstStyle/>
                    <a:p>
                      <a:r>
                        <a:rPr lang="en-US" dirty="0"/>
                        <a:t>$27.50</a:t>
                      </a:r>
                    </a:p>
                  </a:txBody>
                  <a:tcPr/>
                </a:tc>
                <a:tc>
                  <a:txBody>
                    <a:bodyPr/>
                    <a:lstStyle/>
                    <a:p>
                      <a:r>
                        <a:rPr lang="en-US" dirty="0"/>
                        <a:t>$12.50</a:t>
                      </a:r>
                    </a:p>
                  </a:txBody>
                  <a:tcPr/>
                </a:tc>
                <a:tc>
                  <a:txBody>
                    <a:bodyPr/>
                    <a:lstStyle/>
                    <a:p>
                      <a:r>
                        <a:rPr lang="en-US" dirty="0"/>
                        <a:t>$10 </a:t>
                      </a:r>
                    </a:p>
                  </a:txBody>
                  <a:tcPr/>
                </a:tc>
                <a:extLst>
                  <a:ext uri="{0D108BD9-81ED-4DB2-BD59-A6C34878D82A}">
                    <a16:rowId xmlns:a16="http://schemas.microsoft.com/office/drawing/2014/main" val="3642170293"/>
                  </a:ext>
                </a:extLst>
              </a:tr>
              <a:tr h="449955">
                <a:tc>
                  <a:txBody>
                    <a:bodyPr/>
                    <a:lstStyle/>
                    <a:p>
                      <a:r>
                        <a:rPr lang="en-US" b="1" dirty="0"/>
                        <a:t>3*</a:t>
                      </a:r>
                    </a:p>
                  </a:txBody>
                  <a:tcPr/>
                </a:tc>
                <a:tc>
                  <a:txBody>
                    <a:bodyPr/>
                    <a:lstStyle/>
                    <a:p>
                      <a:r>
                        <a:rPr lang="en-US" b="1" dirty="0"/>
                        <a:t>15</a:t>
                      </a:r>
                    </a:p>
                  </a:txBody>
                  <a:tcPr/>
                </a:tc>
                <a:tc>
                  <a:txBody>
                    <a:bodyPr/>
                    <a:lstStyle/>
                    <a:p>
                      <a:r>
                        <a:rPr lang="en-US" b="1" dirty="0"/>
                        <a:t>4</a:t>
                      </a:r>
                    </a:p>
                  </a:txBody>
                  <a:tcPr/>
                </a:tc>
                <a:tc>
                  <a:txBody>
                    <a:bodyPr/>
                    <a:lstStyle/>
                    <a:p>
                      <a:r>
                        <a:rPr lang="en-US" b="1" dirty="0"/>
                        <a:t>$2.50</a:t>
                      </a:r>
                    </a:p>
                  </a:txBody>
                  <a:tcPr/>
                </a:tc>
                <a:tc>
                  <a:txBody>
                    <a:bodyPr/>
                    <a:lstStyle/>
                    <a:p>
                      <a:r>
                        <a:rPr lang="en-US" b="1" dirty="0"/>
                        <a:t>$37.50</a:t>
                      </a:r>
                    </a:p>
                  </a:txBody>
                  <a:tcPr/>
                </a:tc>
                <a:tc>
                  <a:txBody>
                    <a:bodyPr/>
                    <a:lstStyle/>
                    <a:p>
                      <a:r>
                        <a:rPr lang="en-US" b="1" dirty="0"/>
                        <a:t>$10</a:t>
                      </a:r>
                    </a:p>
                  </a:txBody>
                  <a:tcPr/>
                </a:tc>
                <a:tc>
                  <a:txBody>
                    <a:bodyPr/>
                    <a:lstStyle/>
                    <a:p>
                      <a:r>
                        <a:rPr lang="en-US" b="1" dirty="0"/>
                        <a:t>$10</a:t>
                      </a:r>
                    </a:p>
                  </a:txBody>
                  <a:tcPr/>
                </a:tc>
                <a:extLst>
                  <a:ext uri="{0D108BD9-81ED-4DB2-BD59-A6C34878D82A}">
                    <a16:rowId xmlns:a16="http://schemas.microsoft.com/office/drawing/2014/main" val="4061311883"/>
                  </a:ext>
                </a:extLst>
              </a:tr>
              <a:tr h="449955">
                <a:tc>
                  <a:txBody>
                    <a:bodyPr/>
                    <a:lstStyle/>
                    <a:p>
                      <a:r>
                        <a:rPr lang="en-US" dirty="0"/>
                        <a:t>4</a:t>
                      </a:r>
                    </a:p>
                  </a:txBody>
                  <a:tcPr/>
                </a:tc>
                <a:tc>
                  <a:txBody>
                    <a:bodyPr/>
                    <a:lstStyle/>
                    <a:p>
                      <a:r>
                        <a:rPr lang="en-US" dirty="0"/>
                        <a:t>18</a:t>
                      </a:r>
                    </a:p>
                  </a:txBody>
                  <a:tcPr/>
                </a:tc>
                <a:tc>
                  <a:txBody>
                    <a:bodyPr/>
                    <a:lstStyle/>
                    <a:p>
                      <a:r>
                        <a:rPr lang="en-US" dirty="0"/>
                        <a:t>3</a:t>
                      </a:r>
                    </a:p>
                  </a:txBody>
                  <a:tcPr/>
                </a:tc>
                <a:tc>
                  <a:txBody>
                    <a:bodyPr/>
                    <a:lstStyle/>
                    <a:p>
                      <a:r>
                        <a:rPr lang="en-US" dirty="0"/>
                        <a:t>$2.50</a:t>
                      </a:r>
                    </a:p>
                  </a:txBody>
                  <a:tcPr/>
                </a:tc>
                <a:tc>
                  <a:txBody>
                    <a:bodyPr/>
                    <a:lstStyle/>
                    <a:p>
                      <a:r>
                        <a:rPr lang="en-US" dirty="0"/>
                        <a:t>$45</a:t>
                      </a:r>
                    </a:p>
                  </a:txBody>
                  <a:tcPr/>
                </a:tc>
                <a:tc>
                  <a:txBody>
                    <a:bodyPr/>
                    <a:lstStyle/>
                    <a:p>
                      <a:r>
                        <a:rPr lang="en-US" dirty="0"/>
                        <a:t>$7.50</a:t>
                      </a:r>
                    </a:p>
                  </a:txBody>
                  <a:tcPr/>
                </a:tc>
                <a:tc>
                  <a:txBody>
                    <a:bodyPr/>
                    <a:lstStyle/>
                    <a:p>
                      <a:r>
                        <a:rPr lang="en-US" dirty="0"/>
                        <a:t>$10 </a:t>
                      </a:r>
                    </a:p>
                  </a:txBody>
                  <a:tcPr/>
                </a:tc>
                <a:extLst>
                  <a:ext uri="{0D108BD9-81ED-4DB2-BD59-A6C34878D82A}">
                    <a16:rowId xmlns:a16="http://schemas.microsoft.com/office/drawing/2014/main" val="1441343319"/>
                  </a:ext>
                </a:extLst>
              </a:tr>
              <a:tr h="449955">
                <a:tc>
                  <a:txBody>
                    <a:bodyPr/>
                    <a:lstStyle/>
                    <a:p>
                      <a:r>
                        <a:rPr lang="en-US" dirty="0"/>
                        <a:t>5</a:t>
                      </a:r>
                    </a:p>
                  </a:txBody>
                  <a:tcPr/>
                </a:tc>
                <a:tc>
                  <a:txBody>
                    <a:bodyPr/>
                    <a:lstStyle/>
                    <a:p>
                      <a:r>
                        <a:rPr lang="en-US" dirty="0"/>
                        <a:t>20</a:t>
                      </a:r>
                    </a:p>
                  </a:txBody>
                  <a:tcPr/>
                </a:tc>
                <a:tc>
                  <a:txBody>
                    <a:bodyPr/>
                    <a:lstStyle/>
                    <a:p>
                      <a:r>
                        <a:rPr lang="en-US" dirty="0"/>
                        <a:t>2</a:t>
                      </a:r>
                    </a:p>
                  </a:txBody>
                  <a:tcPr/>
                </a:tc>
                <a:tc>
                  <a:txBody>
                    <a:bodyPr/>
                    <a:lstStyle/>
                    <a:p>
                      <a:r>
                        <a:rPr lang="en-US" dirty="0"/>
                        <a:t>$2.50</a:t>
                      </a:r>
                    </a:p>
                  </a:txBody>
                  <a:tcPr/>
                </a:tc>
                <a:tc>
                  <a:txBody>
                    <a:bodyPr/>
                    <a:lstStyle/>
                    <a:p>
                      <a:r>
                        <a:rPr lang="en-US" dirty="0"/>
                        <a:t>$50</a:t>
                      </a:r>
                    </a:p>
                  </a:txBody>
                  <a:tcPr/>
                </a:tc>
                <a:tc>
                  <a:txBody>
                    <a:bodyPr/>
                    <a:lstStyle/>
                    <a:p>
                      <a:r>
                        <a:rPr lang="en-US" dirty="0"/>
                        <a:t>$5.00</a:t>
                      </a:r>
                    </a:p>
                  </a:txBody>
                  <a:tcPr/>
                </a:tc>
                <a:tc>
                  <a:txBody>
                    <a:bodyPr/>
                    <a:lstStyle/>
                    <a:p>
                      <a:r>
                        <a:rPr lang="en-US" dirty="0"/>
                        <a:t>$10</a:t>
                      </a:r>
                    </a:p>
                  </a:txBody>
                  <a:tcPr/>
                </a:tc>
                <a:extLst>
                  <a:ext uri="{0D108BD9-81ED-4DB2-BD59-A6C34878D82A}">
                    <a16:rowId xmlns:a16="http://schemas.microsoft.com/office/drawing/2014/main" val="2675316548"/>
                  </a:ext>
                </a:extLst>
              </a:tr>
            </a:tbl>
          </a:graphicData>
        </a:graphic>
      </p:graphicFrame>
    </p:spTree>
    <p:extLst>
      <p:ext uri="{BB962C8B-B14F-4D97-AF65-F5344CB8AC3E}">
        <p14:creationId xmlns:p14="http://schemas.microsoft.com/office/powerpoint/2010/main" val="2913054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1E34-B026-4E66-95E7-87631AD7E969}"/>
              </a:ext>
            </a:extLst>
          </p:cNvPr>
          <p:cNvSpPr>
            <a:spLocks noGrp="1"/>
          </p:cNvSpPr>
          <p:nvPr>
            <p:ph type="title"/>
          </p:nvPr>
        </p:nvSpPr>
        <p:spPr/>
        <p:txBody>
          <a:bodyPr/>
          <a:lstStyle/>
          <a:p>
            <a:r>
              <a:rPr lang="en-US" dirty="0"/>
              <a:t>Textbook Access 	</a:t>
            </a:r>
          </a:p>
        </p:txBody>
      </p:sp>
      <p:sp>
        <p:nvSpPr>
          <p:cNvPr id="3" name="Content Placeholder 2">
            <a:extLst>
              <a:ext uri="{FF2B5EF4-FFF2-40B4-BE49-F238E27FC236}">
                <a16:creationId xmlns:a16="http://schemas.microsoft.com/office/drawing/2014/main" id="{9359E135-EC47-49DA-9700-193F3B15C555}"/>
              </a:ext>
            </a:extLst>
          </p:cNvPr>
          <p:cNvSpPr>
            <a:spLocks noGrp="1"/>
          </p:cNvSpPr>
          <p:nvPr>
            <p:ph idx="1"/>
          </p:nvPr>
        </p:nvSpPr>
        <p:spPr/>
        <p:txBody>
          <a:bodyPr>
            <a:normAutofit fontScale="85000" lnSpcReduction="10000"/>
          </a:bodyPr>
          <a:lstStyle/>
          <a:p>
            <a:pPr lvl="0"/>
            <a:r>
              <a:rPr lang="en-US" u="sng" dirty="0">
                <a:hlinkClick r:id="rId2"/>
              </a:rPr>
              <a:t>http://www.clever.com</a:t>
            </a:r>
            <a:endParaRPr lang="en-US" u="sng" dirty="0"/>
          </a:p>
          <a:p>
            <a:pPr lvl="0"/>
            <a:r>
              <a:rPr lang="en-US" dirty="0"/>
              <a:t>click on “login” </a:t>
            </a:r>
          </a:p>
          <a:p>
            <a:pPr lvl="0"/>
            <a:r>
              <a:rPr lang="en-US" dirty="0"/>
              <a:t>select “Student”</a:t>
            </a:r>
          </a:p>
          <a:p>
            <a:r>
              <a:rPr lang="en-US" dirty="0"/>
              <a:t> search for Pope High School and select the one that labeled “Pope High School Cobb County School District, GA”</a:t>
            </a:r>
          </a:p>
          <a:p>
            <a:r>
              <a:rPr lang="en-US" dirty="0"/>
              <a:t>click on “Log in with Active Directory” </a:t>
            </a:r>
          </a:p>
          <a:p>
            <a:r>
              <a:rPr lang="en-US" dirty="0"/>
              <a:t> enter their student ID and the password they use to access the Learning Commons computers</a:t>
            </a:r>
          </a:p>
          <a:p>
            <a:r>
              <a:rPr lang="en-US" dirty="0"/>
              <a:t>Click on Economics textbook </a:t>
            </a:r>
          </a:p>
          <a:p>
            <a:pPr lvl="0"/>
            <a:endParaRPr lang="en-US" dirty="0"/>
          </a:p>
          <a:p>
            <a:endParaRPr lang="en-US" dirty="0"/>
          </a:p>
        </p:txBody>
      </p:sp>
    </p:spTree>
    <p:extLst>
      <p:ext uri="{BB962C8B-B14F-4D97-AF65-F5344CB8AC3E}">
        <p14:creationId xmlns:p14="http://schemas.microsoft.com/office/powerpoint/2010/main" val="126562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Needs VS Wants</a:t>
            </a:r>
          </a:p>
        </p:txBody>
      </p:sp>
      <p:sp>
        <p:nvSpPr>
          <p:cNvPr id="3075" name="Rectangle 3"/>
          <p:cNvSpPr>
            <a:spLocks noGrp="1" noChangeArrowheads="1"/>
          </p:cNvSpPr>
          <p:nvPr>
            <p:ph type="body" sz="half" idx="1"/>
          </p:nvPr>
        </p:nvSpPr>
        <p:spPr>
          <a:xfrm>
            <a:off x="485775" y="936797"/>
            <a:ext cx="8229600" cy="2187575"/>
          </a:xfrm>
        </p:spPr>
        <p:txBody>
          <a:bodyPr/>
          <a:lstStyle/>
          <a:p>
            <a:r>
              <a:rPr lang="en-US" sz="2800" dirty="0"/>
              <a:t>Need </a:t>
            </a:r>
          </a:p>
          <a:p>
            <a:pPr lvl="1"/>
            <a:r>
              <a:rPr lang="en-US" sz="2400" dirty="0"/>
              <a:t>Something that is necessary for survival</a:t>
            </a:r>
          </a:p>
          <a:p>
            <a:pPr lvl="2"/>
            <a:r>
              <a:rPr lang="en-US" sz="2000" dirty="0"/>
              <a:t>Ex. Food, Shelter, Companionship</a:t>
            </a:r>
          </a:p>
        </p:txBody>
      </p:sp>
      <p:sp>
        <p:nvSpPr>
          <p:cNvPr id="3078" name="Text Box 6"/>
          <p:cNvSpPr txBox="1">
            <a:spLocks noChangeArrowheads="1"/>
          </p:cNvSpPr>
          <p:nvPr/>
        </p:nvSpPr>
        <p:spPr bwMode="auto">
          <a:xfrm>
            <a:off x="485775" y="5684043"/>
            <a:ext cx="3200400" cy="366713"/>
          </a:xfrm>
          <a:prstGeom prst="rect">
            <a:avLst/>
          </a:prstGeom>
          <a:noFill/>
          <a:ln w="9525">
            <a:noFill/>
            <a:miter lim="800000"/>
            <a:headEnd/>
            <a:tailEnd/>
          </a:ln>
          <a:effectLst/>
        </p:spPr>
        <p:txBody>
          <a:bodyPr>
            <a:spAutoFit/>
          </a:bodyPr>
          <a:lstStyle/>
          <a:p>
            <a:pPr>
              <a:spcBef>
                <a:spcPct val="50000"/>
              </a:spcBef>
            </a:pPr>
            <a:r>
              <a:rPr lang="en-US" dirty="0"/>
              <a:t>Maslow’s Hierarchy of Needs</a:t>
            </a:r>
          </a:p>
        </p:txBody>
      </p:sp>
      <p:pic>
        <p:nvPicPr>
          <p:cNvPr id="1026" name="Picture 2" descr="Image result for maslow's needs">
            <a:extLst>
              <a:ext uri="{FF2B5EF4-FFF2-40B4-BE49-F238E27FC236}">
                <a16:creationId xmlns:a16="http://schemas.microsoft.com/office/drawing/2014/main" id="{41D86502-FAC6-4B5B-A21F-1F6F2B595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2924788"/>
            <a:ext cx="4991100" cy="27592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ater">
            <a:extLst>
              <a:ext uri="{FF2B5EF4-FFF2-40B4-BE49-F238E27FC236}">
                <a16:creationId xmlns:a16="http://schemas.microsoft.com/office/drawing/2014/main" id="{26E493CF-5D24-4DCF-813C-B2030BAF5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304415"/>
            <a:ext cx="1258534" cy="8374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eanut butter sandwich">
            <a:extLst>
              <a:ext uri="{FF2B5EF4-FFF2-40B4-BE49-F238E27FC236}">
                <a16:creationId xmlns:a16="http://schemas.microsoft.com/office/drawing/2014/main" id="{4D0E702C-C438-4CBD-A6B6-9244D604B5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2715" y="5007771"/>
            <a:ext cx="1182274" cy="8867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ealth">
            <a:extLst>
              <a:ext uri="{FF2B5EF4-FFF2-40B4-BE49-F238E27FC236}">
                <a16:creationId xmlns:a16="http://schemas.microsoft.com/office/drawing/2014/main" id="{0ACFDA64-08B7-4E22-9A9D-69AA1B443C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3785" y="3489807"/>
            <a:ext cx="1289304"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DE5CDF-1512-4CDA-B956-23D223F8DE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A picture containing indoor, furniture&#10;&#10;Description generated with high confidence">
            <a:extLst>
              <a:ext uri="{FF2B5EF4-FFF2-40B4-BE49-F238E27FC236}">
                <a16:creationId xmlns:a16="http://schemas.microsoft.com/office/drawing/2014/main" id="{B029D7D8-5A6B-4C76-94C8-15798C6C5AD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4" name="Straight Connector 13">
            <a:extLst>
              <a:ext uri="{FF2B5EF4-FFF2-40B4-BE49-F238E27FC236}">
                <a16:creationId xmlns:a16="http://schemas.microsoft.com/office/drawing/2014/main" id="{A5C9319C-E20D-4884-952F-60B6A58C3E3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C6F198E-F7A1-4125-910D-641C0C2A76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855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07C3A25-D9A7-4F2D-B44C-FA8EB24C7A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7"/>
            <a:ext cx="8178800"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A screenshot of a computer&#10;&#10;Description generated with very high confidence">
            <a:extLst>
              <a:ext uri="{FF2B5EF4-FFF2-40B4-BE49-F238E27FC236}">
                <a16:creationId xmlns:a16="http://schemas.microsoft.com/office/drawing/2014/main" id="{5BB59573-87E1-462E-A3A0-C36E3FB8A4DB}"/>
              </a:ext>
            </a:extLst>
          </p:cNvPr>
          <p:cNvPicPr>
            <a:picLocks noGrp="1"/>
          </p:cNvPicPr>
          <p:nvPr>
            <p:ph idx="1"/>
          </p:nvPr>
        </p:nvPicPr>
        <p:blipFill rotWithShape="1">
          <a:blip r:embed="rId3"/>
          <a:srcRect l="27244" t="22675" r="28312" b="6977"/>
          <a:stretch/>
        </p:blipFill>
        <p:spPr bwMode="auto">
          <a:xfrm>
            <a:off x="1992627" y="1128098"/>
            <a:ext cx="5164269" cy="4598011"/>
          </a:xfrm>
          <a:prstGeom prst="rect">
            <a:avLst/>
          </a:prstGeom>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18E8515E-B8C8-482A-A9B5-CE57BC080A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654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610CB-6F95-4677-B85D-B57FDCBE4E03}"/>
              </a:ext>
            </a:extLst>
          </p:cNvPr>
          <p:cNvSpPr>
            <a:spLocks noGrp="1"/>
          </p:cNvSpPr>
          <p:nvPr>
            <p:ph type="title"/>
          </p:nvPr>
        </p:nvSpPr>
        <p:spPr>
          <a:xfrm>
            <a:off x="1088684" y="804519"/>
            <a:ext cx="7202456" cy="1049235"/>
          </a:xfrm>
        </p:spPr>
        <p:txBody>
          <a:bodyPr>
            <a:normAutofit/>
          </a:bodyPr>
          <a:lstStyle/>
          <a:p>
            <a:r>
              <a:rPr lang="en-US" dirty="0"/>
              <a:t>Specialization/ division of labor</a:t>
            </a:r>
          </a:p>
        </p:txBody>
      </p:sp>
      <p:sp>
        <p:nvSpPr>
          <p:cNvPr id="3" name="Content Placeholder 2">
            <a:extLst>
              <a:ext uri="{FF2B5EF4-FFF2-40B4-BE49-F238E27FC236}">
                <a16:creationId xmlns:a16="http://schemas.microsoft.com/office/drawing/2014/main" id="{88D8B16C-E09D-474A-A321-FBDCA4D2C624}"/>
              </a:ext>
            </a:extLst>
          </p:cNvPr>
          <p:cNvSpPr>
            <a:spLocks noGrp="1"/>
          </p:cNvSpPr>
          <p:nvPr>
            <p:ph idx="1"/>
          </p:nvPr>
        </p:nvSpPr>
        <p:spPr>
          <a:xfrm>
            <a:off x="1088685" y="2015734"/>
            <a:ext cx="3127002" cy="3450613"/>
          </a:xfrm>
        </p:spPr>
        <p:txBody>
          <a:bodyPr>
            <a:normAutofit/>
          </a:bodyPr>
          <a:lstStyle/>
          <a:p>
            <a:r>
              <a:rPr lang="en-US" dirty="0"/>
              <a:t>Specialization- boosts the overall productivity of a business or country</a:t>
            </a:r>
          </a:p>
          <a:p>
            <a:endParaRPr lang="en-US" dirty="0"/>
          </a:p>
          <a:p>
            <a:r>
              <a:rPr lang="en-US" dirty="0"/>
              <a:t>Division of Labor – type of specialization </a:t>
            </a:r>
          </a:p>
        </p:txBody>
      </p:sp>
      <p:pic>
        <p:nvPicPr>
          <p:cNvPr id="7170" name="Picture 2" descr="Image result for division of labor ford">
            <a:extLst>
              <a:ext uri="{FF2B5EF4-FFF2-40B4-BE49-F238E27FC236}">
                <a16:creationId xmlns:a16="http://schemas.microsoft.com/office/drawing/2014/main" id="{3B2094F4-B7BA-40B0-B997-5E1B6E160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332" y="3023637"/>
            <a:ext cx="1793506" cy="143480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college degree">
            <a:extLst>
              <a:ext uri="{FF2B5EF4-FFF2-40B4-BE49-F238E27FC236}">
                <a16:creationId xmlns:a16="http://schemas.microsoft.com/office/drawing/2014/main" id="{DE51CD40-CB09-4B5A-AFC4-449F5842C7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8086" y="2146913"/>
            <a:ext cx="1793053" cy="13806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teacher">
            <a:extLst>
              <a:ext uri="{FF2B5EF4-FFF2-40B4-BE49-F238E27FC236}">
                <a16:creationId xmlns:a16="http://schemas.microsoft.com/office/drawing/2014/main" id="{1D95CFC1-060F-4610-BB60-FDECAE7812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8086" y="4106924"/>
            <a:ext cx="1793053" cy="107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583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DE5CDF-1512-4CDA-B956-23D223F8DE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B029D7D8-5A6B-4C76-94C8-15798C6C5AD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3" name="Straight Connector 12">
            <a:extLst>
              <a:ext uri="{FF2B5EF4-FFF2-40B4-BE49-F238E27FC236}">
                <a16:creationId xmlns:a16="http://schemas.microsoft.com/office/drawing/2014/main" id="{A5C9319C-E20D-4884-952F-60B6A58C3E3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62C9703D-C8F9-44AD-A7C0-C2F3871F8C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8406BEB-BB01-4CB6-9AFF-935EF3A881A0}"/>
              </a:ext>
            </a:extLst>
          </p:cNvPr>
          <p:cNvPicPr>
            <a:picLocks noGrp="1"/>
          </p:cNvPicPr>
          <p:nvPr>
            <p:ph idx="1"/>
          </p:nvPr>
        </p:nvPicPr>
        <p:blipFill rotWithShape="1">
          <a:blip r:embed="rId3"/>
          <a:srcRect l="26603" t="39266" r="28098" b="14770"/>
          <a:stretch/>
        </p:blipFill>
        <p:spPr bwMode="auto">
          <a:xfrm>
            <a:off x="482600" y="1310214"/>
            <a:ext cx="8178799" cy="4668113"/>
          </a:xfrm>
          <a:prstGeom prst="rect">
            <a:avLst/>
          </a:prstGeom>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138225E1-28C5-42C9-83A9-043F35C8F97C}"/>
              </a:ext>
            </a:extLst>
          </p:cNvPr>
          <p:cNvSpPr txBox="1"/>
          <p:nvPr/>
        </p:nvSpPr>
        <p:spPr>
          <a:xfrm>
            <a:off x="1028699" y="529531"/>
            <a:ext cx="7086600" cy="400110"/>
          </a:xfrm>
          <a:prstGeom prst="rect">
            <a:avLst/>
          </a:prstGeom>
          <a:noFill/>
        </p:spPr>
        <p:txBody>
          <a:bodyPr wrap="square" rtlCol="0">
            <a:spAutoFit/>
          </a:bodyPr>
          <a:lstStyle/>
          <a:p>
            <a:r>
              <a:rPr lang="en-US" sz="2000" dirty="0">
                <a:latin typeface="+mj-lt"/>
              </a:rPr>
              <a:t>Both parties gain as a result of voluntary, non-fraudulent exchange</a:t>
            </a:r>
          </a:p>
        </p:txBody>
      </p:sp>
    </p:spTree>
    <p:extLst>
      <p:ext uri="{BB962C8B-B14F-4D97-AF65-F5344CB8AC3E}">
        <p14:creationId xmlns:p14="http://schemas.microsoft.com/office/powerpoint/2010/main" val="3398031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73075" y="315913"/>
            <a:ext cx="8213725" cy="796925"/>
          </a:xfrm>
        </p:spPr>
        <p:txBody>
          <a:bodyPr>
            <a:normAutofit fontScale="90000"/>
          </a:bodyPr>
          <a:lstStyle/>
          <a:p>
            <a:r>
              <a:rPr lang="en-US" sz="3100"/>
              <a:t>More Choices: 3 Basic Economic Questions</a:t>
            </a:r>
          </a:p>
        </p:txBody>
      </p:sp>
      <p:sp>
        <p:nvSpPr>
          <p:cNvPr id="18435" name="Rectangle 3"/>
          <p:cNvSpPr>
            <a:spLocks noGrp="1" noChangeArrowheads="1"/>
          </p:cNvSpPr>
          <p:nvPr>
            <p:ph idx="1"/>
          </p:nvPr>
        </p:nvSpPr>
        <p:spPr>
          <a:xfrm>
            <a:off x="457200" y="1905000"/>
            <a:ext cx="8153400" cy="3962400"/>
          </a:xfrm>
        </p:spPr>
        <p:txBody>
          <a:bodyPr>
            <a:normAutofit fontScale="70000" lnSpcReduction="20000"/>
          </a:bodyPr>
          <a:lstStyle/>
          <a:p>
            <a:pPr>
              <a:lnSpc>
                <a:spcPct val="80000"/>
              </a:lnSpc>
            </a:pPr>
            <a:r>
              <a:rPr lang="en-US" sz="2400" dirty="0"/>
              <a:t>1. What to produce?</a:t>
            </a:r>
          </a:p>
          <a:p>
            <a:pPr lvl="1">
              <a:lnSpc>
                <a:spcPct val="80000"/>
              </a:lnSpc>
            </a:pPr>
            <a:r>
              <a:rPr lang="en-US" sz="2000" dirty="0"/>
              <a:t>Goods and Services</a:t>
            </a:r>
          </a:p>
          <a:p>
            <a:pPr lvl="2">
              <a:lnSpc>
                <a:spcPct val="80000"/>
              </a:lnSpc>
            </a:pPr>
            <a:r>
              <a:rPr lang="en-US" sz="1800" dirty="0"/>
              <a:t>Good</a:t>
            </a:r>
          </a:p>
          <a:p>
            <a:pPr lvl="3">
              <a:lnSpc>
                <a:spcPct val="80000"/>
              </a:lnSpc>
            </a:pPr>
            <a:r>
              <a:rPr lang="en-US" sz="1600" dirty="0"/>
              <a:t>Tangible commodity</a:t>
            </a:r>
          </a:p>
          <a:p>
            <a:pPr lvl="3">
              <a:lnSpc>
                <a:spcPct val="80000"/>
              </a:lnSpc>
            </a:pPr>
            <a:r>
              <a:rPr lang="en-US" sz="1600" dirty="0"/>
              <a:t>Consumer Good: Intended for final use by consumer</a:t>
            </a:r>
          </a:p>
          <a:p>
            <a:pPr lvl="3">
              <a:lnSpc>
                <a:spcPct val="80000"/>
              </a:lnSpc>
            </a:pPr>
            <a:r>
              <a:rPr lang="en-US" sz="1600" dirty="0"/>
              <a:t>Capital Good: A good used to make other goods and services</a:t>
            </a:r>
          </a:p>
          <a:p>
            <a:pPr lvl="3">
              <a:lnSpc>
                <a:spcPct val="80000"/>
              </a:lnSpc>
            </a:pPr>
            <a:r>
              <a:rPr lang="en-US" sz="1600" dirty="0"/>
              <a:t>Durable Good: Lasts 3 or more years with regular use</a:t>
            </a:r>
          </a:p>
          <a:p>
            <a:pPr lvl="3">
              <a:lnSpc>
                <a:spcPct val="80000"/>
              </a:lnSpc>
            </a:pPr>
            <a:r>
              <a:rPr lang="en-US" sz="1600" dirty="0"/>
              <a:t>Nondurable Good: Lasts less than 3 years with reg. use</a:t>
            </a:r>
          </a:p>
          <a:p>
            <a:pPr lvl="2">
              <a:lnSpc>
                <a:spcPct val="80000"/>
              </a:lnSpc>
            </a:pPr>
            <a:r>
              <a:rPr lang="en-US" sz="1800" dirty="0"/>
              <a:t>Services: </a:t>
            </a:r>
          </a:p>
          <a:p>
            <a:pPr lvl="3">
              <a:lnSpc>
                <a:spcPct val="80000"/>
              </a:lnSpc>
            </a:pPr>
            <a:r>
              <a:rPr lang="en-US" sz="1600" dirty="0"/>
              <a:t>Work that is performed for someone; can’t be touched or felt</a:t>
            </a:r>
          </a:p>
          <a:p>
            <a:pPr>
              <a:lnSpc>
                <a:spcPct val="80000"/>
              </a:lnSpc>
            </a:pPr>
            <a:r>
              <a:rPr lang="en-US" sz="2400" dirty="0"/>
              <a:t>2. How to produce?</a:t>
            </a:r>
          </a:p>
          <a:p>
            <a:pPr lvl="1">
              <a:lnSpc>
                <a:spcPct val="80000"/>
              </a:lnSpc>
            </a:pPr>
            <a:r>
              <a:rPr lang="en-US" sz="2000" dirty="0"/>
              <a:t>Hand made; with robots; in China, Mexico, or South GA</a:t>
            </a:r>
          </a:p>
          <a:p>
            <a:pPr>
              <a:lnSpc>
                <a:spcPct val="80000"/>
              </a:lnSpc>
            </a:pPr>
            <a:r>
              <a:rPr lang="en-US" sz="2400" dirty="0"/>
              <a:t>3. For whom to produce?</a:t>
            </a:r>
          </a:p>
          <a:p>
            <a:pPr lvl="1">
              <a:lnSpc>
                <a:spcPct val="80000"/>
              </a:lnSpc>
            </a:pPr>
            <a:r>
              <a:rPr lang="en-US" sz="2000" dirty="0"/>
              <a:t>Consumers</a:t>
            </a:r>
          </a:p>
          <a:p>
            <a:pPr lvl="2">
              <a:lnSpc>
                <a:spcPct val="80000"/>
              </a:lnSpc>
            </a:pPr>
            <a:r>
              <a:rPr lang="en-US" sz="1800" dirty="0"/>
              <a:t>People using goods and services</a:t>
            </a:r>
          </a:p>
          <a:p>
            <a:pPr lvl="2">
              <a:lnSpc>
                <a:spcPct val="80000"/>
              </a:lnSpc>
            </a:pPr>
            <a:r>
              <a:rPr lang="en-US" sz="1800" dirty="0"/>
              <a:t>What type of consumer? Man? Woman? Rich? Poor? Americans? French?</a:t>
            </a:r>
          </a:p>
          <a:p>
            <a:pPr lvl="2">
              <a:lnSpc>
                <a:spcPct val="80000"/>
              </a:lnSpc>
            </a:pPr>
            <a:r>
              <a:rPr lang="en-US" sz="1800" dirty="0"/>
              <a:t>Consumption</a:t>
            </a:r>
          </a:p>
          <a:p>
            <a:pPr lvl="3">
              <a:lnSpc>
                <a:spcPct val="80000"/>
              </a:lnSpc>
            </a:pPr>
            <a:r>
              <a:rPr lang="en-US" sz="1600" dirty="0"/>
              <a:t>The process of using up goods and services</a:t>
            </a:r>
          </a:p>
          <a:p>
            <a:pPr lvl="2">
              <a:lnSpc>
                <a:spcPct val="80000"/>
              </a:lnSpc>
            </a:pPr>
            <a:r>
              <a:rPr lang="en-US" sz="1800" dirty="0"/>
              <a:t>Conspicuous Consumption</a:t>
            </a:r>
          </a:p>
          <a:p>
            <a:pPr lvl="3">
              <a:lnSpc>
                <a:spcPct val="80000"/>
              </a:lnSpc>
            </a:pPr>
            <a:r>
              <a:rPr lang="en-US" sz="1600" dirty="0"/>
              <a:t>Use of goods and services to impress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3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35">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435">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435">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435">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435">
                                            <p:txEl>
                                              <p:pRg st="14" end="1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435">
                                            <p:txEl>
                                              <p:pRg st="15" end="1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435">
                                            <p:txEl>
                                              <p:pRg st="16" end="1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435">
                                            <p:txEl>
                                              <p:pRg st="17" end="1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435">
                                            <p:txEl>
                                              <p:pRg st="18" end="1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43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15457" y="1143000"/>
            <a:ext cx="6571343" cy="1049235"/>
          </a:xfrm>
        </p:spPr>
        <p:txBody>
          <a:bodyPr/>
          <a:lstStyle/>
          <a:p>
            <a:r>
              <a:rPr lang="en-US" dirty="0"/>
              <a:t>Types of Economies</a:t>
            </a:r>
          </a:p>
        </p:txBody>
      </p:sp>
      <p:sp>
        <p:nvSpPr>
          <p:cNvPr id="20483" name="Rectangle 3"/>
          <p:cNvSpPr>
            <a:spLocks noGrp="1" noChangeArrowheads="1"/>
          </p:cNvSpPr>
          <p:nvPr>
            <p:ph idx="1"/>
          </p:nvPr>
        </p:nvSpPr>
        <p:spPr>
          <a:xfrm>
            <a:off x="533400" y="1982836"/>
            <a:ext cx="8153400" cy="4189364"/>
          </a:xfrm>
        </p:spPr>
        <p:txBody>
          <a:bodyPr>
            <a:normAutofit fontScale="92500" lnSpcReduction="10000"/>
          </a:bodyPr>
          <a:lstStyle/>
          <a:p>
            <a:pPr>
              <a:lnSpc>
                <a:spcPct val="90000"/>
              </a:lnSpc>
            </a:pPr>
            <a:r>
              <a:rPr lang="en-US" sz="2800" dirty="0"/>
              <a:t>Societies must answer the 3 Basic Questions and decide what goals are important to them. They organize based on how they answer these questions and how they rank the economic goals of their society.</a:t>
            </a:r>
          </a:p>
          <a:p>
            <a:pPr lvl="2">
              <a:lnSpc>
                <a:spcPct val="90000"/>
              </a:lnSpc>
            </a:pPr>
            <a:r>
              <a:rPr lang="en-US" sz="2000" dirty="0"/>
              <a:t>Traditional</a:t>
            </a:r>
          </a:p>
          <a:p>
            <a:pPr lvl="3">
              <a:lnSpc>
                <a:spcPct val="90000"/>
              </a:lnSpc>
            </a:pPr>
            <a:r>
              <a:rPr lang="en-US" sz="1800" dirty="0"/>
              <a:t>Characteristics, strengths, weaknesses</a:t>
            </a:r>
          </a:p>
          <a:p>
            <a:pPr lvl="2">
              <a:lnSpc>
                <a:spcPct val="90000"/>
              </a:lnSpc>
            </a:pPr>
            <a:r>
              <a:rPr lang="en-US" sz="2000" dirty="0"/>
              <a:t>Command</a:t>
            </a:r>
          </a:p>
          <a:p>
            <a:pPr lvl="3">
              <a:lnSpc>
                <a:spcPct val="90000"/>
              </a:lnSpc>
            </a:pPr>
            <a:r>
              <a:rPr lang="en-US" sz="1800" dirty="0"/>
              <a:t>Characteristics, strengths, weaknesses</a:t>
            </a:r>
          </a:p>
          <a:p>
            <a:pPr lvl="2">
              <a:lnSpc>
                <a:spcPct val="90000"/>
              </a:lnSpc>
            </a:pPr>
            <a:r>
              <a:rPr lang="en-US" sz="2000" dirty="0"/>
              <a:t>Market</a:t>
            </a:r>
          </a:p>
          <a:p>
            <a:pPr lvl="3">
              <a:lnSpc>
                <a:spcPct val="90000"/>
              </a:lnSpc>
            </a:pPr>
            <a:r>
              <a:rPr lang="en-US" sz="1800" dirty="0"/>
              <a:t>Characteristics, strengths, weaknesses</a:t>
            </a:r>
          </a:p>
          <a:p>
            <a:pPr lvl="3">
              <a:lnSpc>
                <a:spcPct val="90000"/>
              </a:lnSpc>
            </a:pPr>
            <a:r>
              <a:rPr lang="en-US" sz="1800" dirty="0"/>
              <a:t>“Laissez Faire” and Adam Smith</a:t>
            </a:r>
          </a:p>
          <a:p>
            <a:pPr lvl="2">
              <a:lnSpc>
                <a:spcPct val="90000"/>
              </a:lnSpc>
            </a:pPr>
            <a:r>
              <a:rPr lang="en-US" sz="2000" dirty="0"/>
              <a:t>Mixed (U.S.)</a:t>
            </a:r>
          </a:p>
          <a:p>
            <a:pPr lvl="3">
              <a:lnSpc>
                <a:spcPct val="90000"/>
              </a:lnSpc>
            </a:pPr>
            <a:r>
              <a:rPr lang="en-US" sz="1800" dirty="0"/>
              <a:t>Characteristics, strengths, weaknesses</a:t>
            </a:r>
          </a:p>
        </p:txBody>
      </p:sp>
      <p:pic>
        <p:nvPicPr>
          <p:cNvPr id="20487" name="Picture 7" descr="american-flag"/>
          <p:cNvPicPr>
            <a:picLocks noChangeAspect="1" noChangeArrowheads="1"/>
          </p:cNvPicPr>
          <p:nvPr/>
        </p:nvPicPr>
        <p:blipFill>
          <a:blip r:embed="rId2" cstate="print"/>
          <a:srcRect/>
          <a:stretch>
            <a:fillRect/>
          </a:stretch>
        </p:blipFill>
        <p:spPr bwMode="auto">
          <a:xfrm>
            <a:off x="7696200" y="5655468"/>
            <a:ext cx="990600" cy="623888"/>
          </a:xfrm>
          <a:prstGeom prst="rect">
            <a:avLst/>
          </a:prstGeom>
          <a:noFill/>
        </p:spPr>
      </p:pic>
      <p:sp>
        <p:nvSpPr>
          <p:cNvPr id="8" name="AutoShape 14" descr="Image result for cuba flag">
            <a:extLst>
              <a:ext uri="{FF2B5EF4-FFF2-40B4-BE49-F238E27FC236}">
                <a16:creationId xmlns:a16="http://schemas.microsoft.com/office/drawing/2014/main" id="{47FDBB34-6B5A-4DDC-812A-285D0358A33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8" name="Picture 16" descr="Image result for cuba flag">
            <a:extLst>
              <a:ext uri="{FF2B5EF4-FFF2-40B4-BE49-F238E27FC236}">
                <a16:creationId xmlns:a16="http://schemas.microsoft.com/office/drawing/2014/main" id="{67F52240-9EB3-4E8E-811E-5D2A87D8E3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3886942"/>
            <a:ext cx="1056862" cy="532658"/>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Image result for Germany flag">
            <a:extLst>
              <a:ext uri="{FF2B5EF4-FFF2-40B4-BE49-F238E27FC236}">
                <a16:creationId xmlns:a16="http://schemas.microsoft.com/office/drawing/2014/main" id="{7575DD39-55AA-47EB-B43D-413888E104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4580334"/>
            <a:ext cx="1056862" cy="914400"/>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Image result for greenland flag">
            <a:extLst>
              <a:ext uri="{FF2B5EF4-FFF2-40B4-BE49-F238E27FC236}">
                <a16:creationId xmlns:a16="http://schemas.microsoft.com/office/drawing/2014/main" id="{2B85446E-BDEE-4D67-AE55-6444D1A1BD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3073653"/>
            <a:ext cx="1056862" cy="704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8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48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D09A-93B7-4790-AF0C-5E1729840DF5}"/>
              </a:ext>
            </a:extLst>
          </p:cNvPr>
          <p:cNvSpPr>
            <a:spLocks noGrp="1"/>
          </p:cNvSpPr>
          <p:nvPr>
            <p:ph type="title"/>
          </p:nvPr>
        </p:nvSpPr>
        <p:spPr/>
        <p:txBody>
          <a:bodyPr/>
          <a:lstStyle/>
          <a:p>
            <a:pPr algn="ctr"/>
            <a:r>
              <a:rPr lang="en-US" b="1" u="sng" dirty="0"/>
              <a:t>Traditional Economies 	</a:t>
            </a:r>
          </a:p>
        </p:txBody>
      </p:sp>
      <p:sp>
        <p:nvSpPr>
          <p:cNvPr id="3" name="Content Placeholder 2">
            <a:extLst>
              <a:ext uri="{FF2B5EF4-FFF2-40B4-BE49-F238E27FC236}">
                <a16:creationId xmlns:a16="http://schemas.microsoft.com/office/drawing/2014/main" id="{7173FFF1-8D98-481A-B095-5534FC51CE2B}"/>
              </a:ext>
            </a:extLst>
          </p:cNvPr>
          <p:cNvSpPr>
            <a:spLocks noGrp="1"/>
          </p:cNvSpPr>
          <p:nvPr>
            <p:ph idx="1"/>
          </p:nvPr>
        </p:nvSpPr>
        <p:spPr>
          <a:xfrm>
            <a:off x="304800" y="2015733"/>
            <a:ext cx="8458199" cy="3450613"/>
          </a:xfrm>
        </p:spPr>
        <p:txBody>
          <a:bodyPr>
            <a:normAutofit/>
          </a:bodyPr>
          <a:lstStyle/>
          <a:p>
            <a:r>
              <a:rPr lang="en-US" dirty="0"/>
              <a:t>In a traditional economy, resource use and social behavior are dictated by ritual, habit, or custom. </a:t>
            </a:r>
          </a:p>
          <a:p>
            <a:r>
              <a:rPr lang="en-US" b="1" dirty="0"/>
              <a:t>Advantages</a:t>
            </a:r>
            <a:r>
              <a:rPr lang="en-US" dirty="0"/>
              <a:t> - answers to WHAT, HOW, and FOR WHOM to produce are determined by customs and tradition. </a:t>
            </a:r>
          </a:p>
          <a:p>
            <a:r>
              <a:rPr lang="en-US" b="1" dirty="0"/>
              <a:t>Disadvantages-</a:t>
            </a:r>
            <a:r>
              <a:rPr lang="en-US" dirty="0"/>
              <a:t> tends to discourage new ideas and new ways of doing things. </a:t>
            </a:r>
          </a:p>
          <a:p>
            <a:r>
              <a:rPr lang="en-US" dirty="0"/>
              <a:t>Examples ; the central African </a:t>
            </a:r>
            <a:r>
              <a:rPr lang="en-US" dirty="0" err="1"/>
              <a:t>Mbuti</a:t>
            </a:r>
            <a:r>
              <a:rPr lang="en-US" dirty="0"/>
              <a:t>, the Australian Aborigines, and the Inuit of Northern Canada. </a:t>
            </a:r>
          </a:p>
          <a:p>
            <a:endParaRPr lang="en-US" dirty="0"/>
          </a:p>
        </p:txBody>
      </p:sp>
    </p:spTree>
    <p:extLst>
      <p:ext uri="{BB962C8B-B14F-4D97-AF65-F5344CB8AC3E}">
        <p14:creationId xmlns:p14="http://schemas.microsoft.com/office/powerpoint/2010/main" val="2085873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7D64-B9D7-4C7C-8820-58AE15AF6E9E}"/>
              </a:ext>
            </a:extLst>
          </p:cNvPr>
          <p:cNvSpPr>
            <a:spLocks noGrp="1"/>
          </p:cNvSpPr>
          <p:nvPr>
            <p:ph type="title"/>
          </p:nvPr>
        </p:nvSpPr>
        <p:spPr/>
        <p:txBody>
          <a:bodyPr/>
          <a:lstStyle/>
          <a:p>
            <a:pPr algn="ctr"/>
            <a:r>
              <a:rPr lang="en-US" dirty="0"/>
              <a:t>Traditional Economy</a:t>
            </a:r>
          </a:p>
        </p:txBody>
      </p:sp>
      <p:graphicFrame>
        <p:nvGraphicFramePr>
          <p:cNvPr id="4" name="Content Placeholder 3">
            <a:extLst>
              <a:ext uri="{FF2B5EF4-FFF2-40B4-BE49-F238E27FC236}">
                <a16:creationId xmlns:a16="http://schemas.microsoft.com/office/drawing/2014/main" id="{64BC0F39-37CB-479D-A403-8D20A03EC3A9}"/>
              </a:ext>
            </a:extLst>
          </p:cNvPr>
          <p:cNvGraphicFramePr>
            <a:graphicFrameLocks noGrp="1"/>
          </p:cNvGraphicFramePr>
          <p:nvPr>
            <p:ph idx="1"/>
            <p:extLst>
              <p:ext uri="{D42A27DB-BD31-4B8C-83A1-F6EECF244321}">
                <p14:modId xmlns:p14="http://schemas.microsoft.com/office/powerpoint/2010/main" val="1848808130"/>
              </p:ext>
            </p:extLst>
          </p:nvPr>
        </p:nvGraphicFramePr>
        <p:xfrm>
          <a:off x="304800" y="2016124"/>
          <a:ext cx="8382000" cy="4297680"/>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2093838403"/>
                    </a:ext>
                  </a:extLst>
                </a:gridCol>
                <a:gridCol w="1397000">
                  <a:extLst>
                    <a:ext uri="{9D8B030D-6E8A-4147-A177-3AD203B41FA5}">
                      <a16:colId xmlns:a16="http://schemas.microsoft.com/office/drawing/2014/main" val="252052023"/>
                    </a:ext>
                  </a:extLst>
                </a:gridCol>
                <a:gridCol w="1397000">
                  <a:extLst>
                    <a:ext uri="{9D8B030D-6E8A-4147-A177-3AD203B41FA5}">
                      <a16:colId xmlns:a16="http://schemas.microsoft.com/office/drawing/2014/main" val="1719285868"/>
                    </a:ext>
                  </a:extLst>
                </a:gridCol>
                <a:gridCol w="1397000">
                  <a:extLst>
                    <a:ext uri="{9D8B030D-6E8A-4147-A177-3AD203B41FA5}">
                      <a16:colId xmlns:a16="http://schemas.microsoft.com/office/drawing/2014/main" val="2415232755"/>
                    </a:ext>
                  </a:extLst>
                </a:gridCol>
                <a:gridCol w="1397000">
                  <a:extLst>
                    <a:ext uri="{9D8B030D-6E8A-4147-A177-3AD203B41FA5}">
                      <a16:colId xmlns:a16="http://schemas.microsoft.com/office/drawing/2014/main" val="1389197830"/>
                    </a:ext>
                  </a:extLst>
                </a:gridCol>
                <a:gridCol w="1397000">
                  <a:extLst>
                    <a:ext uri="{9D8B030D-6E8A-4147-A177-3AD203B41FA5}">
                      <a16:colId xmlns:a16="http://schemas.microsoft.com/office/drawing/2014/main" val="2470149212"/>
                    </a:ext>
                  </a:extLst>
                </a:gridCol>
              </a:tblGrid>
              <a:tr h="498476">
                <a:tc>
                  <a:txBody>
                    <a:bodyPr/>
                    <a:lstStyle/>
                    <a:p>
                      <a:r>
                        <a:rPr lang="en-US" dirty="0"/>
                        <a:t>Economic System</a:t>
                      </a:r>
                    </a:p>
                  </a:txBody>
                  <a:tcPr/>
                </a:tc>
                <a:tc>
                  <a:txBody>
                    <a:bodyPr/>
                    <a:lstStyle/>
                    <a:p>
                      <a:r>
                        <a:rPr lang="en-US" dirty="0"/>
                        <a:t>Private Ownership</a:t>
                      </a:r>
                    </a:p>
                  </a:txBody>
                  <a:tcPr/>
                </a:tc>
                <a:tc>
                  <a:txBody>
                    <a:bodyPr/>
                    <a:lstStyle/>
                    <a:p>
                      <a:r>
                        <a:rPr lang="en-US" dirty="0"/>
                        <a:t>Profit Motive</a:t>
                      </a:r>
                    </a:p>
                  </a:txBody>
                  <a:tcPr/>
                </a:tc>
                <a:tc>
                  <a:txBody>
                    <a:bodyPr/>
                    <a:lstStyle/>
                    <a:p>
                      <a:r>
                        <a:rPr lang="en-US" dirty="0"/>
                        <a:t>Consumer Sovereignty</a:t>
                      </a:r>
                    </a:p>
                  </a:txBody>
                  <a:tcPr/>
                </a:tc>
                <a:tc>
                  <a:txBody>
                    <a:bodyPr/>
                    <a:lstStyle/>
                    <a:p>
                      <a:r>
                        <a:rPr lang="en-US" dirty="0"/>
                        <a:t>Competition</a:t>
                      </a:r>
                    </a:p>
                  </a:txBody>
                  <a:tcPr/>
                </a:tc>
                <a:tc>
                  <a:txBody>
                    <a:bodyPr/>
                    <a:lstStyle/>
                    <a:p>
                      <a:r>
                        <a:rPr lang="en-US" dirty="0"/>
                        <a:t>Government Regulations</a:t>
                      </a:r>
                    </a:p>
                  </a:txBody>
                  <a:tcPr/>
                </a:tc>
                <a:extLst>
                  <a:ext uri="{0D108BD9-81ED-4DB2-BD59-A6C34878D82A}">
                    <a16:rowId xmlns:a16="http://schemas.microsoft.com/office/drawing/2014/main" val="3409811449"/>
                  </a:ext>
                </a:extLst>
              </a:tr>
              <a:tr h="1087438">
                <a:tc>
                  <a:txBody>
                    <a:bodyPr/>
                    <a:lstStyle/>
                    <a:p>
                      <a:r>
                        <a:rPr lang="en-US" dirty="0"/>
                        <a:t>Traditional</a:t>
                      </a:r>
                    </a:p>
                  </a:txBody>
                  <a:tcPr/>
                </a:tc>
                <a:tc>
                  <a:txBody>
                    <a:bodyPr/>
                    <a:lstStyle/>
                    <a:p>
                      <a:r>
                        <a:rPr lang="en-US" dirty="0"/>
                        <a:t>Property rights are based on historical property rights and transfer of property would follow traditional rules of the culture</a:t>
                      </a:r>
                    </a:p>
                  </a:txBody>
                  <a:tcPr/>
                </a:tc>
                <a:tc>
                  <a:txBody>
                    <a:bodyPr/>
                    <a:lstStyle/>
                    <a:p>
                      <a:r>
                        <a:rPr lang="en-US" dirty="0"/>
                        <a:t>People who provide goods and services most likely provide the same good or service their ancestors provided. It would be difficult for someone to work in a field other than the one his or her ancestors had.</a:t>
                      </a:r>
                    </a:p>
                  </a:txBody>
                  <a:tcPr/>
                </a:tc>
                <a:tc>
                  <a:txBody>
                    <a:bodyPr/>
                    <a:lstStyle/>
                    <a:p>
                      <a:r>
                        <a:rPr lang="en-US" dirty="0"/>
                        <a:t>The production of goods and services is based on what has always been produced so changes in consumer taste for new goods and services would not change the goods and services produced in the economy</a:t>
                      </a:r>
                    </a:p>
                  </a:txBody>
                  <a:tcPr/>
                </a:tc>
                <a:tc>
                  <a:txBody>
                    <a:bodyPr/>
                    <a:lstStyle/>
                    <a:p>
                      <a:r>
                        <a:rPr lang="en-US" dirty="0"/>
                        <a:t>There may be more than one seller of a particular good or service, but the sellers are likely to continue operating the same way their ancestors operated so it is unlikely that competition will lead to lower prices or a more efficient use of resources. </a:t>
                      </a:r>
                    </a:p>
                  </a:txBody>
                  <a:tcPr/>
                </a:tc>
                <a:tc>
                  <a:txBody>
                    <a:bodyPr/>
                    <a:lstStyle/>
                    <a:p>
                      <a:r>
                        <a:rPr lang="en-US" dirty="0"/>
                        <a:t>Traditional leaders, like councils of elders or tribal chiefs, will typically be in charge of moderating disputes between members of the community. They will make their decisions based on how the culture has decided in the past</a:t>
                      </a:r>
                    </a:p>
                  </a:txBody>
                  <a:tcPr/>
                </a:tc>
                <a:extLst>
                  <a:ext uri="{0D108BD9-81ED-4DB2-BD59-A6C34878D82A}">
                    <a16:rowId xmlns:a16="http://schemas.microsoft.com/office/drawing/2014/main" val="2079624587"/>
                  </a:ext>
                </a:extLst>
              </a:tr>
            </a:tbl>
          </a:graphicData>
        </a:graphic>
      </p:graphicFrame>
    </p:spTree>
    <p:extLst>
      <p:ext uri="{BB962C8B-B14F-4D97-AF65-F5344CB8AC3E}">
        <p14:creationId xmlns:p14="http://schemas.microsoft.com/office/powerpoint/2010/main" val="3088014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E73B-EF3A-4542-9ECB-75154DD22C4A}"/>
              </a:ext>
            </a:extLst>
          </p:cNvPr>
          <p:cNvSpPr>
            <a:spLocks noGrp="1"/>
          </p:cNvSpPr>
          <p:nvPr>
            <p:ph type="title"/>
          </p:nvPr>
        </p:nvSpPr>
        <p:spPr>
          <a:xfrm>
            <a:off x="1088684" y="804519"/>
            <a:ext cx="7202456" cy="1049235"/>
          </a:xfrm>
        </p:spPr>
        <p:txBody>
          <a:bodyPr>
            <a:normAutofit/>
          </a:bodyPr>
          <a:lstStyle/>
          <a:p>
            <a:r>
              <a:rPr lang="en-US" dirty="0"/>
              <a:t>Command Economies </a:t>
            </a:r>
          </a:p>
        </p:txBody>
      </p:sp>
      <p:sp>
        <p:nvSpPr>
          <p:cNvPr id="3" name="Content Placeholder 2">
            <a:extLst>
              <a:ext uri="{FF2B5EF4-FFF2-40B4-BE49-F238E27FC236}">
                <a16:creationId xmlns:a16="http://schemas.microsoft.com/office/drawing/2014/main" id="{435FEFF3-8EB3-4853-BAB2-30C50747CEC3}"/>
              </a:ext>
            </a:extLst>
          </p:cNvPr>
          <p:cNvSpPr>
            <a:spLocks noGrp="1"/>
          </p:cNvSpPr>
          <p:nvPr>
            <p:ph idx="1"/>
          </p:nvPr>
        </p:nvSpPr>
        <p:spPr>
          <a:xfrm>
            <a:off x="0" y="2015732"/>
            <a:ext cx="5581075" cy="3450613"/>
          </a:xfrm>
        </p:spPr>
        <p:txBody>
          <a:bodyPr>
            <a:normAutofit/>
          </a:bodyPr>
          <a:lstStyle/>
          <a:p>
            <a:pPr>
              <a:lnSpc>
                <a:spcPct val="110000"/>
              </a:lnSpc>
            </a:pPr>
            <a:r>
              <a:rPr lang="en-US" sz="1600" dirty="0"/>
              <a:t>In a command economy, a central authority makes the major decisions about WHAT, HOW, and FOR WHOM to produce. </a:t>
            </a:r>
          </a:p>
          <a:p>
            <a:pPr>
              <a:lnSpc>
                <a:spcPct val="110000"/>
              </a:lnSpc>
            </a:pPr>
            <a:r>
              <a:rPr lang="en-US" sz="1600" b="1" dirty="0"/>
              <a:t>Advantages-</a:t>
            </a:r>
            <a:r>
              <a:rPr lang="en-US" sz="1600" dirty="0"/>
              <a:t> it can change direction quickly, and it allows many citizens to receive goods and services they otherwise could not afford. </a:t>
            </a:r>
          </a:p>
          <a:p>
            <a:pPr>
              <a:lnSpc>
                <a:spcPct val="110000"/>
              </a:lnSpc>
            </a:pPr>
            <a:r>
              <a:rPr lang="en-US" sz="1600" b="1" dirty="0"/>
              <a:t>Disadvantages</a:t>
            </a:r>
            <a:r>
              <a:rPr lang="en-US" sz="1600" dirty="0"/>
              <a:t> - loss of individual freedom to choose, the production of low-quality goods, a large decision making bureaucracy, and lack of individual initiative. </a:t>
            </a:r>
          </a:p>
          <a:p>
            <a:pPr>
              <a:lnSpc>
                <a:spcPct val="110000"/>
              </a:lnSpc>
            </a:pPr>
            <a:r>
              <a:rPr lang="en-US" sz="1600" dirty="0"/>
              <a:t> Socialism is a modern, somewhat more liberal version of a command economy. </a:t>
            </a:r>
          </a:p>
          <a:p>
            <a:pPr>
              <a:lnSpc>
                <a:spcPct val="110000"/>
              </a:lnSpc>
            </a:pPr>
            <a:endParaRPr lang="en-US" sz="1400" dirty="0"/>
          </a:p>
        </p:txBody>
      </p:sp>
      <p:pic>
        <p:nvPicPr>
          <p:cNvPr id="9222" name="Picture 6" descr="Image result for sweden flag">
            <a:extLst>
              <a:ext uri="{FF2B5EF4-FFF2-40B4-BE49-F238E27FC236}">
                <a16:creationId xmlns:a16="http://schemas.microsoft.com/office/drawing/2014/main" id="{3D23E01E-A213-4EAD-9CBD-FCC9D4731A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7954" y="2122282"/>
            <a:ext cx="2383185" cy="1429911"/>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Image result for soviet union flag">
            <a:extLst>
              <a:ext uri="{FF2B5EF4-FFF2-40B4-BE49-F238E27FC236}">
                <a16:creationId xmlns:a16="http://schemas.microsoft.com/office/drawing/2014/main" id="{F78603AB-353D-4F82-96FC-9A8F3D1D1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954" y="3974569"/>
            <a:ext cx="2383185" cy="134054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sweden flag">
            <a:extLst>
              <a:ext uri="{FF2B5EF4-FFF2-40B4-BE49-F238E27FC236}">
                <a16:creationId xmlns:a16="http://schemas.microsoft.com/office/drawing/2014/main" id="{82275268-EDCD-4A77-A70A-950CDA96941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Related image">
            <a:extLst>
              <a:ext uri="{FF2B5EF4-FFF2-40B4-BE49-F238E27FC236}">
                <a16:creationId xmlns:a16="http://schemas.microsoft.com/office/drawing/2014/main" id="{A13E72DE-2E54-4F69-85FE-464FF39AC216}"/>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Related image">
            <a:extLst>
              <a:ext uri="{FF2B5EF4-FFF2-40B4-BE49-F238E27FC236}">
                <a16:creationId xmlns:a16="http://schemas.microsoft.com/office/drawing/2014/main" id="{30792B0B-4BC7-4CCF-A2E0-DF1CF0BBD54A}"/>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34890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8F6ED-80E1-489C-B12F-EE3F33BD7D92}"/>
              </a:ext>
            </a:extLst>
          </p:cNvPr>
          <p:cNvSpPr>
            <a:spLocks noGrp="1"/>
          </p:cNvSpPr>
          <p:nvPr>
            <p:ph type="title"/>
          </p:nvPr>
        </p:nvSpPr>
        <p:spPr>
          <a:xfrm>
            <a:off x="1407396" y="198914"/>
            <a:ext cx="6571343" cy="587134"/>
          </a:xfrm>
        </p:spPr>
        <p:txBody>
          <a:bodyPr/>
          <a:lstStyle/>
          <a:p>
            <a:pPr algn="ctr"/>
            <a:r>
              <a:rPr lang="en-US" dirty="0"/>
              <a:t>Command </a:t>
            </a:r>
          </a:p>
        </p:txBody>
      </p:sp>
      <p:sp>
        <p:nvSpPr>
          <p:cNvPr id="3" name="Content Placeholder 2">
            <a:extLst>
              <a:ext uri="{FF2B5EF4-FFF2-40B4-BE49-F238E27FC236}">
                <a16:creationId xmlns:a16="http://schemas.microsoft.com/office/drawing/2014/main" id="{CC8F560E-A5B9-44C1-BB23-20E9520FD6BF}"/>
              </a:ext>
            </a:extLst>
          </p:cNvPr>
          <p:cNvSpPr>
            <a:spLocks noGrp="1"/>
          </p:cNvSpPr>
          <p:nvPr>
            <p:ph idx="1"/>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1982D9BC-AA97-430E-9CBC-F1804628D7BC}"/>
              </a:ext>
            </a:extLst>
          </p:cNvPr>
          <p:cNvGraphicFramePr>
            <a:graphicFrameLocks/>
          </p:cNvGraphicFramePr>
          <p:nvPr>
            <p:extLst>
              <p:ext uri="{D42A27DB-BD31-4B8C-83A1-F6EECF244321}">
                <p14:modId xmlns:p14="http://schemas.microsoft.com/office/powerpoint/2010/main" val="1376344020"/>
              </p:ext>
            </p:extLst>
          </p:nvPr>
        </p:nvGraphicFramePr>
        <p:xfrm>
          <a:off x="381000" y="974979"/>
          <a:ext cx="8382000" cy="5532120"/>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2093838403"/>
                    </a:ext>
                  </a:extLst>
                </a:gridCol>
                <a:gridCol w="1397000">
                  <a:extLst>
                    <a:ext uri="{9D8B030D-6E8A-4147-A177-3AD203B41FA5}">
                      <a16:colId xmlns:a16="http://schemas.microsoft.com/office/drawing/2014/main" val="252052023"/>
                    </a:ext>
                  </a:extLst>
                </a:gridCol>
                <a:gridCol w="1397000">
                  <a:extLst>
                    <a:ext uri="{9D8B030D-6E8A-4147-A177-3AD203B41FA5}">
                      <a16:colId xmlns:a16="http://schemas.microsoft.com/office/drawing/2014/main" val="1719285868"/>
                    </a:ext>
                  </a:extLst>
                </a:gridCol>
                <a:gridCol w="1397000">
                  <a:extLst>
                    <a:ext uri="{9D8B030D-6E8A-4147-A177-3AD203B41FA5}">
                      <a16:colId xmlns:a16="http://schemas.microsoft.com/office/drawing/2014/main" val="2415232755"/>
                    </a:ext>
                  </a:extLst>
                </a:gridCol>
                <a:gridCol w="1397000">
                  <a:extLst>
                    <a:ext uri="{9D8B030D-6E8A-4147-A177-3AD203B41FA5}">
                      <a16:colId xmlns:a16="http://schemas.microsoft.com/office/drawing/2014/main" val="1389197830"/>
                    </a:ext>
                  </a:extLst>
                </a:gridCol>
                <a:gridCol w="1397000">
                  <a:extLst>
                    <a:ext uri="{9D8B030D-6E8A-4147-A177-3AD203B41FA5}">
                      <a16:colId xmlns:a16="http://schemas.microsoft.com/office/drawing/2014/main" val="2470149212"/>
                    </a:ext>
                  </a:extLst>
                </a:gridCol>
              </a:tblGrid>
              <a:tr h="498476">
                <a:tc>
                  <a:txBody>
                    <a:bodyPr/>
                    <a:lstStyle/>
                    <a:p>
                      <a:r>
                        <a:rPr lang="en-US" dirty="0"/>
                        <a:t>Economic System</a:t>
                      </a:r>
                    </a:p>
                  </a:txBody>
                  <a:tcPr/>
                </a:tc>
                <a:tc>
                  <a:txBody>
                    <a:bodyPr/>
                    <a:lstStyle/>
                    <a:p>
                      <a:r>
                        <a:rPr lang="en-US" dirty="0"/>
                        <a:t>Private Ownership</a:t>
                      </a:r>
                    </a:p>
                  </a:txBody>
                  <a:tcPr/>
                </a:tc>
                <a:tc>
                  <a:txBody>
                    <a:bodyPr/>
                    <a:lstStyle/>
                    <a:p>
                      <a:r>
                        <a:rPr lang="en-US" dirty="0"/>
                        <a:t>Profit Motive</a:t>
                      </a:r>
                    </a:p>
                  </a:txBody>
                  <a:tcPr/>
                </a:tc>
                <a:tc>
                  <a:txBody>
                    <a:bodyPr/>
                    <a:lstStyle/>
                    <a:p>
                      <a:r>
                        <a:rPr lang="en-US" dirty="0"/>
                        <a:t>Consumer Sovereignty</a:t>
                      </a:r>
                    </a:p>
                  </a:txBody>
                  <a:tcPr/>
                </a:tc>
                <a:tc>
                  <a:txBody>
                    <a:bodyPr/>
                    <a:lstStyle/>
                    <a:p>
                      <a:r>
                        <a:rPr lang="en-US" dirty="0"/>
                        <a:t>Competition</a:t>
                      </a:r>
                    </a:p>
                  </a:txBody>
                  <a:tcPr/>
                </a:tc>
                <a:tc>
                  <a:txBody>
                    <a:bodyPr/>
                    <a:lstStyle/>
                    <a:p>
                      <a:r>
                        <a:rPr lang="en-US" dirty="0"/>
                        <a:t>Government Regulations</a:t>
                      </a:r>
                    </a:p>
                  </a:txBody>
                  <a:tcPr/>
                </a:tc>
                <a:extLst>
                  <a:ext uri="{0D108BD9-81ED-4DB2-BD59-A6C34878D82A}">
                    <a16:rowId xmlns:a16="http://schemas.microsoft.com/office/drawing/2014/main" val="3409811449"/>
                  </a:ext>
                </a:extLst>
              </a:tr>
              <a:tr h="1087438">
                <a:tc>
                  <a:txBody>
                    <a:bodyPr/>
                    <a:lstStyle/>
                    <a:p>
                      <a:r>
                        <a:rPr lang="en-US" dirty="0"/>
                        <a:t>Command</a:t>
                      </a:r>
                    </a:p>
                  </a:txBody>
                  <a:tcPr/>
                </a:tc>
                <a:tc>
                  <a:txBody>
                    <a:bodyPr/>
                    <a:lstStyle/>
                    <a:p>
                      <a:r>
                        <a:rPr lang="en-US" dirty="0"/>
                        <a:t>d Property rights, if any, are insecure since central planners make all economic decisions. Property seizures are common if the central planner thinks the property should be used in another capacity. </a:t>
                      </a:r>
                    </a:p>
                  </a:txBody>
                  <a:tcPr/>
                </a:tc>
                <a:tc>
                  <a:txBody>
                    <a:bodyPr/>
                    <a:lstStyle/>
                    <a:p>
                      <a:r>
                        <a:rPr lang="en-US" dirty="0"/>
                        <a:t>Little opportunity to pursue individual rewards since all economic decisions are made by a central planner. Small businesses, if allowed, will likely return a large percentage of profits to the central government</a:t>
                      </a:r>
                    </a:p>
                  </a:txBody>
                  <a:tcPr/>
                </a:tc>
                <a:tc>
                  <a:txBody>
                    <a:bodyPr/>
                    <a:lstStyle/>
                    <a:p>
                      <a:r>
                        <a:rPr lang="en-US" dirty="0"/>
                        <a:t>Individual consumers have little say in what businesses or government producers offer as goods and services. They may be told how much of each good or service they are allowed to have. Even if consumers have money available to buy, there may be shortages of the more desirable goods because the central planners did not authorize the right level of production.</a:t>
                      </a:r>
                    </a:p>
                  </a:txBody>
                  <a:tcPr/>
                </a:tc>
                <a:tc>
                  <a:txBody>
                    <a:bodyPr/>
                    <a:lstStyle/>
                    <a:p>
                      <a:r>
                        <a:rPr lang="en-US" dirty="0"/>
                        <a:t>Since the government is the producer of most goods and services, there is little or no competition among individual firms. This means there is little incentive to innovate, lower prices, increase quality, or use resources efficiently.</a:t>
                      </a:r>
                    </a:p>
                  </a:txBody>
                  <a:tcPr/>
                </a:tc>
                <a:tc>
                  <a:txBody>
                    <a:bodyPr/>
                    <a:lstStyle/>
                    <a:p>
                      <a:r>
                        <a:rPr lang="en-US" dirty="0"/>
                        <a:t>The government or central planner makes almost all decisions about the production of goods and services in the economy</a:t>
                      </a:r>
                    </a:p>
                  </a:txBody>
                  <a:tcPr/>
                </a:tc>
                <a:extLst>
                  <a:ext uri="{0D108BD9-81ED-4DB2-BD59-A6C34878D82A}">
                    <a16:rowId xmlns:a16="http://schemas.microsoft.com/office/drawing/2014/main" val="2079624587"/>
                  </a:ext>
                </a:extLst>
              </a:tr>
            </a:tbl>
          </a:graphicData>
        </a:graphic>
      </p:graphicFrame>
    </p:spTree>
    <p:extLst>
      <p:ext uri="{BB962C8B-B14F-4D97-AF65-F5344CB8AC3E}">
        <p14:creationId xmlns:p14="http://schemas.microsoft.com/office/powerpoint/2010/main" val="617166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8501" y="2362200"/>
            <a:ext cx="5040162"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Command</a:t>
            </a:r>
          </a:p>
        </p:txBody>
      </p:sp>
      <p:sp>
        <p:nvSpPr>
          <p:cNvPr id="5" name="TextBox 4"/>
          <p:cNvSpPr txBox="1"/>
          <p:nvPr/>
        </p:nvSpPr>
        <p:spPr>
          <a:xfrm>
            <a:off x="533400" y="150673"/>
            <a:ext cx="4191000" cy="1754326"/>
          </a:xfrm>
          <a:prstGeom prst="rect">
            <a:avLst/>
          </a:prstGeom>
          <a:noFill/>
        </p:spPr>
        <p:txBody>
          <a:bodyPr wrap="square" rtlCol="0">
            <a:spAutoFit/>
          </a:bodyPr>
          <a:lstStyle/>
          <a:p>
            <a:r>
              <a:rPr lang="en-US" sz="3600" dirty="0"/>
              <a:t>Central or main government answers production questions</a:t>
            </a:r>
          </a:p>
        </p:txBody>
      </p:sp>
      <p:sp>
        <p:nvSpPr>
          <p:cNvPr id="6" name="TextBox 5"/>
          <p:cNvSpPr txBox="1"/>
          <p:nvPr/>
        </p:nvSpPr>
        <p:spPr>
          <a:xfrm>
            <a:off x="5458599" y="3808750"/>
            <a:ext cx="3733800" cy="1754326"/>
          </a:xfrm>
          <a:prstGeom prst="rect">
            <a:avLst/>
          </a:prstGeom>
          <a:noFill/>
        </p:spPr>
        <p:txBody>
          <a:bodyPr wrap="square" rtlCol="0">
            <a:spAutoFit/>
          </a:bodyPr>
          <a:lstStyle/>
          <a:p>
            <a:r>
              <a:rPr lang="en-US" sz="3600" dirty="0"/>
              <a:t>Government tends to own or control main resources </a:t>
            </a:r>
          </a:p>
        </p:txBody>
      </p:sp>
      <p:cxnSp>
        <p:nvCxnSpPr>
          <p:cNvPr id="8" name="Straight Arrow Connector 7"/>
          <p:cNvCxnSpPr/>
          <p:nvPr/>
        </p:nvCxnSpPr>
        <p:spPr>
          <a:xfrm rot="16200000" flipV="1">
            <a:off x="2705100" y="2171700"/>
            <a:ext cx="838200"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a:cxnSpLocks/>
          </p:cNvCxnSpPr>
          <p:nvPr/>
        </p:nvCxnSpPr>
        <p:spPr>
          <a:xfrm>
            <a:off x="4038600" y="3733800"/>
            <a:ext cx="1419999"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0" y="3287642"/>
            <a:ext cx="3733800" cy="2308324"/>
          </a:xfrm>
          <a:prstGeom prst="rect">
            <a:avLst/>
          </a:prstGeom>
          <a:noFill/>
        </p:spPr>
        <p:txBody>
          <a:bodyPr wrap="square" rtlCol="0">
            <a:spAutoFit/>
          </a:bodyPr>
          <a:lstStyle/>
          <a:p>
            <a:r>
              <a:rPr lang="en-US" sz="3600" dirty="0"/>
              <a:t>Can be democratic (socialist) or authoritarian (dictator)</a:t>
            </a:r>
          </a:p>
        </p:txBody>
      </p:sp>
      <p:cxnSp>
        <p:nvCxnSpPr>
          <p:cNvPr id="10" name="Straight Arrow Connector 9"/>
          <p:cNvCxnSpPr>
            <a:cxnSpLocks/>
          </p:cNvCxnSpPr>
          <p:nvPr/>
        </p:nvCxnSpPr>
        <p:spPr>
          <a:xfrm flipH="1">
            <a:off x="2095500" y="3657600"/>
            <a:ext cx="64770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227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43491" y="804520"/>
            <a:ext cx="6571343" cy="643279"/>
          </a:xfrm>
        </p:spPr>
        <p:txBody>
          <a:bodyPr/>
          <a:lstStyle/>
          <a:p>
            <a:r>
              <a:rPr lang="en-US"/>
              <a:t>Needs VS Wants</a:t>
            </a:r>
          </a:p>
        </p:txBody>
      </p:sp>
      <p:sp>
        <p:nvSpPr>
          <p:cNvPr id="28675" name="Rectangle 3"/>
          <p:cNvSpPr>
            <a:spLocks noGrp="1" noChangeArrowheads="1"/>
          </p:cNvSpPr>
          <p:nvPr>
            <p:ph idx="1"/>
          </p:nvPr>
        </p:nvSpPr>
        <p:spPr/>
        <p:txBody>
          <a:bodyPr/>
          <a:lstStyle/>
          <a:p>
            <a:r>
              <a:rPr lang="en-US" dirty="0"/>
              <a:t>Want </a:t>
            </a:r>
          </a:p>
          <a:p>
            <a:pPr lvl="1"/>
            <a:r>
              <a:rPr lang="en-US" dirty="0"/>
              <a:t>A way to express a need; may not be essential for survival</a:t>
            </a:r>
          </a:p>
          <a:p>
            <a:pPr lvl="2"/>
            <a:r>
              <a:rPr lang="en-US" dirty="0"/>
              <a:t>Ex. Steak, Lexus</a:t>
            </a:r>
          </a:p>
          <a:p>
            <a:r>
              <a:rPr lang="en-US" dirty="0"/>
              <a:t>Difference: need food, but you want a steak</a:t>
            </a:r>
          </a:p>
          <a:p>
            <a:r>
              <a:rPr lang="en-US" dirty="0"/>
              <a:t>Wants and needs are </a:t>
            </a:r>
            <a:r>
              <a:rPr lang="en-US" u="sng" dirty="0"/>
              <a:t>UNLIMITED</a:t>
            </a:r>
            <a:endParaRPr lang="en-US" dirty="0"/>
          </a:p>
          <a:p>
            <a:endParaRPr lang="en-US" dirty="0"/>
          </a:p>
        </p:txBody>
      </p:sp>
      <p:sp>
        <p:nvSpPr>
          <p:cNvPr id="28685" name="Line 13"/>
          <p:cNvSpPr>
            <a:spLocks noChangeShapeType="1"/>
          </p:cNvSpPr>
          <p:nvPr/>
        </p:nvSpPr>
        <p:spPr bwMode="auto">
          <a:xfrm>
            <a:off x="2209800" y="6629400"/>
            <a:ext cx="228600" cy="0"/>
          </a:xfrm>
          <a:prstGeom prst="line">
            <a:avLst/>
          </a:prstGeom>
          <a:noFill/>
          <a:ln w="9525">
            <a:solidFill>
              <a:schemeClr val="tx1"/>
            </a:solidFill>
            <a:round/>
            <a:headEnd/>
            <a:tailEnd type="triangle" w="med" len="med"/>
          </a:ln>
          <a:effectLst/>
        </p:spPr>
        <p:txBody>
          <a:bodyPr/>
          <a:lstStyle/>
          <a:p>
            <a:endParaRPr lang="en-US"/>
          </a:p>
        </p:txBody>
      </p:sp>
      <p:sp>
        <p:nvSpPr>
          <p:cNvPr id="28688" name="Line 16"/>
          <p:cNvSpPr>
            <a:spLocks noChangeShapeType="1"/>
          </p:cNvSpPr>
          <p:nvPr/>
        </p:nvSpPr>
        <p:spPr bwMode="auto">
          <a:xfrm>
            <a:off x="7239000" y="6629400"/>
            <a:ext cx="228600" cy="0"/>
          </a:xfrm>
          <a:prstGeom prst="line">
            <a:avLst/>
          </a:prstGeom>
          <a:noFill/>
          <a:ln w="9525">
            <a:solidFill>
              <a:schemeClr val="tx1"/>
            </a:solidFill>
            <a:round/>
            <a:headEnd/>
            <a:tailEnd type="triangle" w="med" len="med"/>
          </a:ln>
          <a:effectLst/>
        </p:spPr>
        <p:txBody>
          <a:bodyPr/>
          <a:lstStyle/>
          <a:p>
            <a:endParaRPr lang="en-US"/>
          </a:p>
        </p:txBody>
      </p:sp>
      <p:pic>
        <p:nvPicPr>
          <p:cNvPr id="2050" name="Picture 2" descr="Image result for wants vs needs quotes">
            <a:extLst>
              <a:ext uri="{FF2B5EF4-FFF2-40B4-BE49-F238E27FC236}">
                <a16:creationId xmlns:a16="http://schemas.microsoft.com/office/drawing/2014/main" id="{5D3106B8-D439-40B3-9544-F9814DF7F4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1" y="4242576"/>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31E206D7-3DF4-43A6-964B-2FB3A2383D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259729"/>
            <a:ext cx="1838324" cy="18346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85" grpId="0" animBg="1"/>
      <p:bldP spid="286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AD7E-9AAA-432E-9EBD-CD4A0B3F1408}"/>
              </a:ext>
            </a:extLst>
          </p:cNvPr>
          <p:cNvSpPr>
            <a:spLocks noGrp="1"/>
          </p:cNvSpPr>
          <p:nvPr>
            <p:ph type="title"/>
          </p:nvPr>
        </p:nvSpPr>
        <p:spPr>
          <a:xfrm>
            <a:off x="1447800" y="609600"/>
            <a:ext cx="6571343" cy="1049235"/>
          </a:xfrm>
        </p:spPr>
        <p:txBody>
          <a:bodyPr>
            <a:normAutofit fontScale="90000"/>
          </a:bodyPr>
          <a:lstStyle/>
          <a:p>
            <a:r>
              <a:rPr lang="en-US"/>
              <a:t>Which of the disadvantages of a command economy is shown here? Explain your answer</a:t>
            </a:r>
            <a:endParaRPr lang="en-US" dirty="0"/>
          </a:p>
        </p:txBody>
      </p:sp>
      <p:pic>
        <p:nvPicPr>
          <p:cNvPr id="6" name="Content Placeholder 5" descr="A map with text&#10;&#10;Description generated with high confidence">
            <a:extLst>
              <a:ext uri="{FF2B5EF4-FFF2-40B4-BE49-F238E27FC236}">
                <a16:creationId xmlns:a16="http://schemas.microsoft.com/office/drawing/2014/main" id="{D7F8137B-51AC-4844-91CB-7BD6F3740F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800" y="2016124"/>
            <a:ext cx="6571343" cy="4693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205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4574-8E83-4E1E-81D7-A97B1D2F6366}"/>
              </a:ext>
            </a:extLst>
          </p:cNvPr>
          <p:cNvSpPr>
            <a:spLocks noGrp="1"/>
          </p:cNvSpPr>
          <p:nvPr>
            <p:ph type="title"/>
          </p:nvPr>
        </p:nvSpPr>
        <p:spPr/>
        <p:txBody>
          <a:bodyPr/>
          <a:lstStyle/>
          <a:p>
            <a:r>
              <a:rPr lang="en-US" dirty="0"/>
              <a:t>Market Economy </a:t>
            </a:r>
          </a:p>
        </p:txBody>
      </p:sp>
      <p:sp>
        <p:nvSpPr>
          <p:cNvPr id="3" name="Content Placeholder 2">
            <a:extLst>
              <a:ext uri="{FF2B5EF4-FFF2-40B4-BE49-F238E27FC236}">
                <a16:creationId xmlns:a16="http://schemas.microsoft.com/office/drawing/2014/main" id="{9C91E02C-B7C4-416C-B49D-887488C51F50}"/>
              </a:ext>
            </a:extLst>
          </p:cNvPr>
          <p:cNvSpPr>
            <a:spLocks noGrp="1"/>
          </p:cNvSpPr>
          <p:nvPr>
            <p:ph idx="1"/>
          </p:nvPr>
        </p:nvSpPr>
        <p:spPr>
          <a:xfrm>
            <a:off x="381000" y="2015733"/>
            <a:ext cx="8762999" cy="3450613"/>
          </a:xfrm>
        </p:spPr>
        <p:txBody>
          <a:bodyPr>
            <a:normAutofit fontScale="92500" lnSpcReduction="20000"/>
          </a:bodyPr>
          <a:lstStyle/>
          <a:p>
            <a:r>
              <a:rPr lang="en-US" dirty="0"/>
              <a:t>A market economy is based on capitalism. </a:t>
            </a:r>
          </a:p>
          <a:p>
            <a:r>
              <a:rPr lang="en-US" dirty="0"/>
              <a:t> Supply, demand, and the price system help people make decisions and allocate resources. </a:t>
            </a:r>
          </a:p>
          <a:p>
            <a:r>
              <a:rPr lang="en-US" dirty="0"/>
              <a:t> People can spend money on what they want and can own resources privately. </a:t>
            </a:r>
          </a:p>
          <a:p>
            <a:r>
              <a:rPr lang="en-US" b="1" dirty="0"/>
              <a:t>Advantages</a:t>
            </a:r>
            <a:r>
              <a:rPr lang="en-US" dirty="0"/>
              <a:t> include a high degree of individual freedom and customer satisfaction, a variety of goods and services, the incentive to take care of private property, and decentralized decision making. </a:t>
            </a:r>
          </a:p>
          <a:p>
            <a:r>
              <a:rPr lang="en-US" b="1" dirty="0"/>
              <a:t>Disadvantages</a:t>
            </a:r>
            <a:r>
              <a:rPr lang="en-US" dirty="0"/>
              <a:t> include not providing for basic needs of everyone, a shortage of some services, and a high degree of uncertainty. </a:t>
            </a:r>
          </a:p>
        </p:txBody>
      </p:sp>
    </p:spTree>
    <p:extLst>
      <p:ext uri="{BB962C8B-B14F-4D97-AF65-F5344CB8AC3E}">
        <p14:creationId xmlns:p14="http://schemas.microsoft.com/office/powerpoint/2010/main" val="727084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3D8F-5BF2-4918-8AB4-01E4911CCEE7}"/>
              </a:ext>
            </a:extLst>
          </p:cNvPr>
          <p:cNvSpPr>
            <a:spLocks noGrp="1"/>
          </p:cNvSpPr>
          <p:nvPr>
            <p:ph type="title"/>
          </p:nvPr>
        </p:nvSpPr>
        <p:spPr/>
        <p:txBody>
          <a:bodyPr/>
          <a:lstStyle/>
          <a:p>
            <a:pPr algn="ctr"/>
            <a:r>
              <a:rPr lang="en-US" dirty="0"/>
              <a:t>Market</a:t>
            </a:r>
          </a:p>
        </p:txBody>
      </p:sp>
      <p:sp>
        <p:nvSpPr>
          <p:cNvPr id="3" name="Content Placeholder 2">
            <a:extLst>
              <a:ext uri="{FF2B5EF4-FFF2-40B4-BE49-F238E27FC236}">
                <a16:creationId xmlns:a16="http://schemas.microsoft.com/office/drawing/2014/main" id="{3C1D8280-2949-45C0-BDE0-9F4924336AE1}"/>
              </a:ext>
            </a:extLst>
          </p:cNvPr>
          <p:cNvSpPr>
            <a:spLocks noGrp="1"/>
          </p:cNvSpPr>
          <p:nvPr>
            <p:ph idx="1"/>
          </p:nvPr>
        </p:nvSpPr>
        <p:spPr/>
        <p:txBody>
          <a:bodyPr/>
          <a:lstStyle/>
          <a:p>
            <a:endParaRPr lang="en-US"/>
          </a:p>
        </p:txBody>
      </p:sp>
      <p:graphicFrame>
        <p:nvGraphicFramePr>
          <p:cNvPr id="4" name="Content Placeholder 3">
            <a:extLst>
              <a:ext uri="{FF2B5EF4-FFF2-40B4-BE49-F238E27FC236}">
                <a16:creationId xmlns:a16="http://schemas.microsoft.com/office/drawing/2014/main" id="{A3794B58-E9D3-4F07-87A3-9C0A17ABB85E}"/>
              </a:ext>
            </a:extLst>
          </p:cNvPr>
          <p:cNvGraphicFramePr>
            <a:graphicFrameLocks/>
          </p:cNvGraphicFramePr>
          <p:nvPr>
            <p:extLst>
              <p:ext uri="{D42A27DB-BD31-4B8C-83A1-F6EECF244321}">
                <p14:modId xmlns:p14="http://schemas.microsoft.com/office/powerpoint/2010/main" val="1907761387"/>
              </p:ext>
            </p:extLst>
          </p:nvPr>
        </p:nvGraphicFramePr>
        <p:xfrm>
          <a:off x="381000" y="1848932"/>
          <a:ext cx="8382000" cy="4091940"/>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2093838403"/>
                    </a:ext>
                  </a:extLst>
                </a:gridCol>
                <a:gridCol w="1346200">
                  <a:extLst>
                    <a:ext uri="{9D8B030D-6E8A-4147-A177-3AD203B41FA5}">
                      <a16:colId xmlns:a16="http://schemas.microsoft.com/office/drawing/2014/main" val="252052023"/>
                    </a:ext>
                  </a:extLst>
                </a:gridCol>
                <a:gridCol w="1447800">
                  <a:extLst>
                    <a:ext uri="{9D8B030D-6E8A-4147-A177-3AD203B41FA5}">
                      <a16:colId xmlns:a16="http://schemas.microsoft.com/office/drawing/2014/main" val="1719285868"/>
                    </a:ext>
                  </a:extLst>
                </a:gridCol>
                <a:gridCol w="1397000">
                  <a:extLst>
                    <a:ext uri="{9D8B030D-6E8A-4147-A177-3AD203B41FA5}">
                      <a16:colId xmlns:a16="http://schemas.microsoft.com/office/drawing/2014/main" val="2415232755"/>
                    </a:ext>
                  </a:extLst>
                </a:gridCol>
                <a:gridCol w="1397000">
                  <a:extLst>
                    <a:ext uri="{9D8B030D-6E8A-4147-A177-3AD203B41FA5}">
                      <a16:colId xmlns:a16="http://schemas.microsoft.com/office/drawing/2014/main" val="1389197830"/>
                    </a:ext>
                  </a:extLst>
                </a:gridCol>
                <a:gridCol w="1397000">
                  <a:extLst>
                    <a:ext uri="{9D8B030D-6E8A-4147-A177-3AD203B41FA5}">
                      <a16:colId xmlns:a16="http://schemas.microsoft.com/office/drawing/2014/main" val="2470149212"/>
                    </a:ext>
                  </a:extLst>
                </a:gridCol>
              </a:tblGrid>
              <a:tr h="498476">
                <a:tc>
                  <a:txBody>
                    <a:bodyPr/>
                    <a:lstStyle/>
                    <a:p>
                      <a:r>
                        <a:rPr lang="en-US" dirty="0"/>
                        <a:t>Economic System</a:t>
                      </a:r>
                    </a:p>
                  </a:txBody>
                  <a:tcPr/>
                </a:tc>
                <a:tc>
                  <a:txBody>
                    <a:bodyPr/>
                    <a:lstStyle/>
                    <a:p>
                      <a:r>
                        <a:rPr lang="en-US" dirty="0"/>
                        <a:t>Private Ownership</a:t>
                      </a:r>
                    </a:p>
                  </a:txBody>
                  <a:tcPr/>
                </a:tc>
                <a:tc>
                  <a:txBody>
                    <a:bodyPr/>
                    <a:lstStyle/>
                    <a:p>
                      <a:r>
                        <a:rPr lang="en-US" dirty="0"/>
                        <a:t>Profit Motive</a:t>
                      </a:r>
                    </a:p>
                  </a:txBody>
                  <a:tcPr/>
                </a:tc>
                <a:tc>
                  <a:txBody>
                    <a:bodyPr/>
                    <a:lstStyle/>
                    <a:p>
                      <a:r>
                        <a:rPr lang="en-US" dirty="0"/>
                        <a:t>Consumer Sovereignty</a:t>
                      </a:r>
                    </a:p>
                  </a:txBody>
                  <a:tcPr/>
                </a:tc>
                <a:tc>
                  <a:txBody>
                    <a:bodyPr/>
                    <a:lstStyle/>
                    <a:p>
                      <a:r>
                        <a:rPr lang="en-US" dirty="0"/>
                        <a:t>Competition</a:t>
                      </a:r>
                    </a:p>
                  </a:txBody>
                  <a:tcPr/>
                </a:tc>
                <a:tc>
                  <a:txBody>
                    <a:bodyPr/>
                    <a:lstStyle/>
                    <a:p>
                      <a:r>
                        <a:rPr lang="en-US" dirty="0"/>
                        <a:t>Government Regulations</a:t>
                      </a:r>
                    </a:p>
                  </a:txBody>
                  <a:tcPr/>
                </a:tc>
                <a:extLst>
                  <a:ext uri="{0D108BD9-81ED-4DB2-BD59-A6C34878D82A}">
                    <a16:rowId xmlns:a16="http://schemas.microsoft.com/office/drawing/2014/main" val="3409811449"/>
                  </a:ext>
                </a:extLst>
              </a:tr>
              <a:tr h="1087438">
                <a:tc>
                  <a:txBody>
                    <a:bodyPr/>
                    <a:lstStyle/>
                    <a:p>
                      <a:r>
                        <a:rPr lang="en-US" dirty="0"/>
                        <a:t>Market</a:t>
                      </a:r>
                    </a:p>
                  </a:txBody>
                  <a:tcPr/>
                </a:tc>
                <a:tc>
                  <a:txBody>
                    <a:bodyPr/>
                    <a:lstStyle/>
                    <a:p>
                      <a:r>
                        <a:rPr lang="en-US" dirty="0"/>
                        <a:t>Property rights are strong. Individuals and firms own all the factors of production. If a government exists, its main role is to apply the rule of law governing property rights to all property disputes in a fair and equal way</a:t>
                      </a:r>
                    </a:p>
                  </a:txBody>
                  <a:tcPr/>
                </a:tc>
                <a:tc>
                  <a:txBody>
                    <a:bodyPr/>
                    <a:lstStyle/>
                    <a:p>
                      <a:r>
                        <a:rPr lang="en-US" dirty="0"/>
                        <a:t>The profit motive incentivizes individuals to start new businesses and to make their businesses efficient. Firm owners will be able to keep most or all of their business profits</a:t>
                      </a:r>
                    </a:p>
                  </a:txBody>
                  <a:tcPr/>
                </a:tc>
                <a:tc>
                  <a:txBody>
                    <a:bodyPr/>
                    <a:lstStyle/>
                    <a:p>
                      <a:r>
                        <a:rPr lang="en-US" dirty="0"/>
                        <a:t>Firms produce only the goods and services they think consumers are willing and able to buy. Products that do not sell will be discontinued and firms will increase the quantity supplied of products that are popular with consumers.</a:t>
                      </a:r>
                    </a:p>
                  </a:txBody>
                  <a:tcPr/>
                </a:tc>
                <a:tc>
                  <a:txBody>
                    <a:bodyPr/>
                    <a:lstStyle/>
                    <a:p>
                      <a:r>
                        <a:rPr lang="en-US" dirty="0"/>
                        <a:t>There is a high level of competition because firms can freely open and close businesses. The entry of new businesses in the market for a product incentivizes firms to lower prices, increase quality, and/or become more efficient with resources.</a:t>
                      </a:r>
                    </a:p>
                  </a:txBody>
                  <a:tcPr/>
                </a:tc>
                <a:tc>
                  <a:txBody>
                    <a:bodyPr/>
                    <a:lstStyle/>
                    <a:p>
                      <a:r>
                        <a:rPr lang="en-US" dirty="0"/>
                        <a:t>Government regulation is minimal. If regulation exists, the focus is on protecting property rights, ensuring high levels of competition, and protecting consumers from harm. </a:t>
                      </a:r>
                    </a:p>
                  </a:txBody>
                  <a:tcPr/>
                </a:tc>
                <a:extLst>
                  <a:ext uri="{0D108BD9-81ED-4DB2-BD59-A6C34878D82A}">
                    <a16:rowId xmlns:a16="http://schemas.microsoft.com/office/drawing/2014/main" val="2079624587"/>
                  </a:ext>
                </a:extLst>
              </a:tr>
            </a:tbl>
          </a:graphicData>
        </a:graphic>
      </p:graphicFrame>
    </p:spTree>
    <p:extLst>
      <p:ext uri="{BB962C8B-B14F-4D97-AF65-F5344CB8AC3E}">
        <p14:creationId xmlns:p14="http://schemas.microsoft.com/office/powerpoint/2010/main" val="2544755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4451" y="2472839"/>
            <a:ext cx="3629456"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Market</a:t>
            </a:r>
            <a:endParaRPr lang="en-US" sz="8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815051" y="131446"/>
            <a:ext cx="5638800" cy="1754326"/>
          </a:xfrm>
          <a:prstGeom prst="rect">
            <a:avLst/>
          </a:prstGeom>
          <a:noFill/>
        </p:spPr>
        <p:txBody>
          <a:bodyPr wrap="square" rtlCol="0">
            <a:spAutoFit/>
          </a:bodyPr>
          <a:lstStyle/>
          <a:p>
            <a:r>
              <a:rPr lang="en-US" sz="3600" dirty="0"/>
              <a:t>Consumers and producers answer production questions through voluntary trade</a:t>
            </a:r>
          </a:p>
        </p:txBody>
      </p:sp>
      <p:sp>
        <p:nvSpPr>
          <p:cNvPr id="6" name="TextBox 5"/>
          <p:cNvSpPr txBox="1"/>
          <p:nvPr/>
        </p:nvSpPr>
        <p:spPr>
          <a:xfrm>
            <a:off x="2552700" y="4013575"/>
            <a:ext cx="6172200" cy="2246769"/>
          </a:xfrm>
          <a:prstGeom prst="rect">
            <a:avLst/>
          </a:prstGeom>
          <a:noFill/>
        </p:spPr>
        <p:txBody>
          <a:bodyPr wrap="square" rtlCol="0">
            <a:spAutoFit/>
          </a:bodyPr>
          <a:lstStyle/>
          <a:p>
            <a:r>
              <a:rPr lang="en-US" sz="2800" dirty="0"/>
              <a:t>-Consumers decide what is produced</a:t>
            </a:r>
          </a:p>
          <a:p>
            <a:pPr>
              <a:buFontTx/>
              <a:buChar char="-"/>
            </a:pPr>
            <a:r>
              <a:rPr lang="en-US" sz="2800" dirty="0"/>
              <a:t>Producers decide how it will be produced</a:t>
            </a:r>
          </a:p>
          <a:p>
            <a:pPr>
              <a:buFontTx/>
              <a:buChar char="-"/>
            </a:pPr>
            <a:r>
              <a:rPr lang="en-US" sz="2800" dirty="0"/>
              <a:t>Income depends upon the resources  you have to sell</a:t>
            </a:r>
          </a:p>
        </p:txBody>
      </p:sp>
      <p:cxnSp>
        <p:nvCxnSpPr>
          <p:cNvPr id="8" name="Straight Arrow Connector 7"/>
          <p:cNvCxnSpPr>
            <a:cxnSpLocks/>
          </p:cNvCxnSpPr>
          <p:nvPr/>
        </p:nvCxnSpPr>
        <p:spPr>
          <a:xfrm flipH="1" flipV="1">
            <a:off x="4203539" y="1953885"/>
            <a:ext cx="381000" cy="838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a:cxnSpLocks/>
          </p:cNvCxnSpPr>
          <p:nvPr/>
        </p:nvCxnSpPr>
        <p:spPr>
          <a:xfrm flipH="1">
            <a:off x="3962400" y="3733800"/>
            <a:ext cx="76200" cy="4354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0" y="3041957"/>
            <a:ext cx="5638800" cy="646331"/>
          </a:xfrm>
          <a:prstGeom prst="rect">
            <a:avLst/>
          </a:prstGeom>
          <a:noFill/>
        </p:spPr>
        <p:txBody>
          <a:bodyPr wrap="square" rtlCol="0">
            <a:spAutoFit/>
          </a:bodyPr>
          <a:lstStyle/>
          <a:p>
            <a:r>
              <a:rPr lang="en-US" sz="3600" dirty="0"/>
              <a:t>Capitalism</a:t>
            </a:r>
          </a:p>
        </p:txBody>
      </p:sp>
      <p:cxnSp>
        <p:nvCxnSpPr>
          <p:cNvPr id="10" name="Straight Arrow Connector 9"/>
          <p:cNvCxnSpPr>
            <a:cxnSpLocks/>
          </p:cNvCxnSpPr>
          <p:nvPr/>
        </p:nvCxnSpPr>
        <p:spPr>
          <a:xfrm flipH="1">
            <a:off x="2476500" y="3365122"/>
            <a:ext cx="1157951" cy="1738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4393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CF0F9-189A-443F-A3B3-38F2C121B7FF}"/>
              </a:ext>
            </a:extLst>
          </p:cNvPr>
          <p:cNvSpPr>
            <a:spLocks noGrp="1"/>
          </p:cNvSpPr>
          <p:nvPr>
            <p:ph type="title"/>
          </p:nvPr>
        </p:nvSpPr>
        <p:spPr/>
        <p:txBody>
          <a:bodyPr/>
          <a:lstStyle/>
          <a:p>
            <a:pPr algn="ctr"/>
            <a:r>
              <a:rPr lang="en-US" dirty="0"/>
              <a:t>Mixed Economy </a:t>
            </a:r>
          </a:p>
        </p:txBody>
      </p:sp>
      <p:sp>
        <p:nvSpPr>
          <p:cNvPr id="3" name="Content Placeholder 2">
            <a:extLst>
              <a:ext uri="{FF2B5EF4-FFF2-40B4-BE49-F238E27FC236}">
                <a16:creationId xmlns:a16="http://schemas.microsoft.com/office/drawing/2014/main" id="{FDBCFE1E-6A3F-48AA-A994-9F57B15169AB}"/>
              </a:ext>
            </a:extLst>
          </p:cNvPr>
          <p:cNvSpPr>
            <a:spLocks noGrp="1"/>
          </p:cNvSpPr>
          <p:nvPr>
            <p:ph idx="1"/>
          </p:nvPr>
        </p:nvSpPr>
        <p:spPr>
          <a:xfrm>
            <a:off x="228600" y="1600201"/>
            <a:ext cx="8229599" cy="4571999"/>
          </a:xfrm>
        </p:spPr>
        <p:txBody>
          <a:bodyPr>
            <a:normAutofit fontScale="70000" lnSpcReduction="20000"/>
          </a:bodyPr>
          <a:lstStyle/>
          <a:p>
            <a:pPr>
              <a:lnSpc>
                <a:spcPct val="110000"/>
              </a:lnSpc>
              <a:spcBef>
                <a:spcPts val="1375"/>
              </a:spcBef>
            </a:pPr>
            <a:endParaRPr lang="en-US" altLang="en-US" b="1" dirty="0">
              <a:latin typeface="Proxima Nova" pitchFamily="50" charset="0"/>
            </a:endParaRPr>
          </a:p>
          <a:p>
            <a:pPr>
              <a:lnSpc>
                <a:spcPct val="110000"/>
              </a:lnSpc>
              <a:spcBef>
                <a:spcPts val="1375"/>
              </a:spcBef>
            </a:pPr>
            <a:r>
              <a:rPr lang="en-US" altLang="en-US" dirty="0">
                <a:latin typeface="Proxima Nova" pitchFamily="50" charset="0"/>
              </a:rPr>
              <a:t>In a mixed economy, the state’s involvement in economic decisions can </a:t>
            </a:r>
            <a:r>
              <a:rPr lang="en-US" altLang="en-US" b="1" dirty="0">
                <a:latin typeface="Proxima Nova" pitchFamily="50" charset="0"/>
              </a:rPr>
              <a:t>vary considerably</a:t>
            </a:r>
            <a:r>
              <a:rPr lang="en-US" altLang="en-US" dirty="0">
                <a:latin typeface="Proxima Nova" pitchFamily="50" charset="0"/>
              </a:rPr>
              <a:t>.</a:t>
            </a:r>
          </a:p>
          <a:p>
            <a:pPr>
              <a:lnSpc>
                <a:spcPct val="110000"/>
              </a:lnSpc>
              <a:spcBef>
                <a:spcPts val="1375"/>
              </a:spcBef>
            </a:pPr>
            <a:r>
              <a:rPr lang="en-US" altLang="en-US" dirty="0">
                <a:latin typeface="Proxima Nova" pitchFamily="50" charset="0"/>
              </a:rPr>
              <a:t>A mixed economy includes </a:t>
            </a:r>
            <a:r>
              <a:rPr lang="en-US" altLang="en-US" b="1" dirty="0">
                <a:latin typeface="Proxima Nova" pitchFamily="50" charset="0"/>
              </a:rPr>
              <a:t>characteristics</a:t>
            </a:r>
            <a:r>
              <a:rPr lang="en-US" altLang="en-US" dirty="0">
                <a:latin typeface="Proxima Nova" pitchFamily="50" charset="0"/>
              </a:rPr>
              <a:t> of traditional, command, and market economies.</a:t>
            </a:r>
            <a:endParaRPr lang="en-US" altLang="en-US" b="1" dirty="0">
              <a:latin typeface="Proxima Nova" pitchFamily="50" charset="0"/>
            </a:endParaRPr>
          </a:p>
          <a:p>
            <a:pPr>
              <a:lnSpc>
                <a:spcPct val="110000"/>
              </a:lnSpc>
              <a:spcBef>
                <a:spcPts val="1375"/>
              </a:spcBef>
            </a:pPr>
            <a:r>
              <a:rPr lang="en-US" altLang="en-US" b="1" dirty="0">
                <a:latin typeface="Proxima Nova" pitchFamily="50" charset="0"/>
              </a:rPr>
              <a:t>Advantages </a:t>
            </a:r>
            <a:r>
              <a:rPr lang="en-US" altLang="en-US" dirty="0">
                <a:latin typeface="Proxima Nova" pitchFamily="50" charset="0"/>
              </a:rPr>
              <a:t>of mixed economies include:</a:t>
            </a:r>
          </a:p>
          <a:p>
            <a:pPr lvl="1">
              <a:lnSpc>
                <a:spcPct val="110000"/>
              </a:lnSpc>
              <a:spcBef>
                <a:spcPts val="1375"/>
              </a:spcBef>
            </a:pPr>
            <a:r>
              <a:rPr lang="en-US" altLang="en-US" sz="2000" b="1" dirty="0">
                <a:latin typeface="Proxima Nova" pitchFamily="50" charset="0"/>
              </a:rPr>
              <a:t>Providing assistance </a:t>
            </a:r>
            <a:r>
              <a:rPr lang="en-US" altLang="en-US" sz="2000" dirty="0">
                <a:latin typeface="Proxima Nova" pitchFamily="50" charset="0"/>
              </a:rPr>
              <a:t>for people who might be left out of the country’s economic progress</a:t>
            </a:r>
          </a:p>
          <a:p>
            <a:pPr lvl="1">
              <a:lnSpc>
                <a:spcPct val="110000"/>
              </a:lnSpc>
              <a:spcBef>
                <a:spcPts val="1375"/>
              </a:spcBef>
            </a:pPr>
            <a:r>
              <a:rPr lang="en-US" altLang="en-US" sz="2000" b="1" dirty="0">
                <a:latin typeface="Proxima Nova" pitchFamily="50" charset="0"/>
              </a:rPr>
              <a:t>Faster growth </a:t>
            </a:r>
            <a:r>
              <a:rPr lang="en-US" altLang="en-US" sz="2000" dirty="0">
                <a:latin typeface="Proxima Nova" pitchFamily="50" charset="0"/>
              </a:rPr>
              <a:t>than command economies</a:t>
            </a:r>
          </a:p>
          <a:p>
            <a:pPr>
              <a:lnSpc>
                <a:spcPct val="110000"/>
              </a:lnSpc>
              <a:spcBef>
                <a:spcPts val="1375"/>
              </a:spcBef>
            </a:pPr>
            <a:r>
              <a:rPr lang="en-US" altLang="en-US" b="1" dirty="0">
                <a:latin typeface="Proxima Nova" pitchFamily="50" charset="0"/>
              </a:rPr>
              <a:t>Disadvantages</a:t>
            </a:r>
            <a:r>
              <a:rPr lang="en-US" altLang="en-US" dirty="0">
                <a:latin typeface="Proxima Nova" pitchFamily="50" charset="0"/>
              </a:rPr>
              <a:t> of mixed economies include:</a:t>
            </a:r>
          </a:p>
          <a:p>
            <a:pPr lvl="1">
              <a:lnSpc>
                <a:spcPct val="110000"/>
              </a:lnSpc>
              <a:spcBef>
                <a:spcPts val="1375"/>
              </a:spcBef>
            </a:pPr>
            <a:r>
              <a:rPr lang="en-US" altLang="en-US" sz="2000" b="1" dirty="0">
                <a:latin typeface="Proxima Nova" pitchFamily="50" charset="0"/>
              </a:rPr>
              <a:t>Higher tax rates </a:t>
            </a:r>
            <a:r>
              <a:rPr lang="en-US" altLang="en-US" sz="2000" dirty="0">
                <a:latin typeface="Proxima Nova" pitchFamily="50" charset="0"/>
              </a:rPr>
              <a:t>to support social benefits</a:t>
            </a:r>
          </a:p>
          <a:p>
            <a:pPr lvl="1">
              <a:lnSpc>
                <a:spcPct val="110000"/>
              </a:lnSpc>
              <a:spcBef>
                <a:spcPts val="1375"/>
              </a:spcBef>
            </a:pPr>
            <a:r>
              <a:rPr lang="en-US" altLang="en-US" sz="2000" b="1" dirty="0">
                <a:latin typeface="Proxima Nova" pitchFamily="50" charset="0"/>
              </a:rPr>
              <a:t>Limited availability </a:t>
            </a:r>
            <a:r>
              <a:rPr lang="en-US" altLang="en-US" sz="2000" dirty="0">
                <a:latin typeface="Proxima Nova" pitchFamily="50" charset="0"/>
              </a:rPr>
              <a:t>of services or decreasing quality of services </a:t>
            </a:r>
          </a:p>
          <a:p>
            <a:pPr lvl="1">
              <a:lnSpc>
                <a:spcPct val="110000"/>
              </a:lnSpc>
              <a:spcBef>
                <a:spcPts val="1375"/>
              </a:spcBef>
            </a:pPr>
            <a:r>
              <a:rPr lang="en-US" altLang="en-US" sz="2000" b="1" dirty="0">
                <a:latin typeface="Proxima Nova" pitchFamily="50" charset="0"/>
              </a:rPr>
              <a:t>Lower efficiency </a:t>
            </a:r>
            <a:r>
              <a:rPr lang="en-US" altLang="en-US" sz="2000" dirty="0">
                <a:latin typeface="Proxima Nova" pitchFamily="50" charset="0"/>
              </a:rPr>
              <a:t>than pure capitalism </a:t>
            </a:r>
          </a:p>
          <a:p>
            <a:pPr lvl="1">
              <a:lnSpc>
                <a:spcPct val="110000"/>
              </a:lnSpc>
              <a:spcBef>
                <a:spcPts val="1375"/>
              </a:spcBef>
            </a:pPr>
            <a:r>
              <a:rPr lang="en-US" altLang="en-US" sz="2000" dirty="0">
                <a:latin typeface="Proxima Nova" pitchFamily="50" charset="0"/>
              </a:rPr>
              <a:t>Governments are likely to see </a:t>
            </a:r>
            <a:r>
              <a:rPr lang="en-US" altLang="en-US" sz="2000" b="1" dirty="0">
                <a:latin typeface="Proxima Nova" pitchFamily="50" charset="0"/>
              </a:rPr>
              <a:t>market-oriented reforms </a:t>
            </a:r>
            <a:r>
              <a:rPr lang="en-US" altLang="en-US" sz="2000" dirty="0">
                <a:latin typeface="Proxima Nova" pitchFamily="50" charset="0"/>
              </a:rPr>
              <a:t>as a threat</a:t>
            </a:r>
          </a:p>
          <a:p>
            <a:endParaRPr lang="en-US" dirty="0"/>
          </a:p>
        </p:txBody>
      </p:sp>
    </p:spTree>
    <p:extLst>
      <p:ext uri="{BB962C8B-B14F-4D97-AF65-F5344CB8AC3E}">
        <p14:creationId xmlns:p14="http://schemas.microsoft.com/office/powerpoint/2010/main" val="560175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43000"/>
          </a:xfrm>
        </p:spPr>
        <p:txBody>
          <a:bodyPr>
            <a:normAutofit fontScale="90000"/>
          </a:bodyPr>
          <a:lstStyle/>
          <a:p>
            <a:r>
              <a:rPr lang="en-US" sz="4000" dirty="0"/>
              <a:t>Our Version of the Mixed Economy:</a:t>
            </a:r>
            <a:br>
              <a:rPr lang="en-US" sz="4000" dirty="0"/>
            </a:br>
            <a:r>
              <a:rPr lang="en-US" sz="4000" dirty="0"/>
              <a:t>The Free Enterprise System</a:t>
            </a:r>
          </a:p>
        </p:txBody>
      </p:sp>
      <p:sp>
        <p:nvSpPr>
          <p:cNvPr id="24579" name="Rectangle 3"/>
          <p:cNvSpPr>
            <a:spLocks noGrp="1" noChangeArrowheads="1"/>
          </p:cNvSpPr>
          <p:nvPr>
            <p:ph idx="1"/>
          </p:nvPr>
        </p:nvSpPr>
        <p:spPr>
          <a:xfrm>
            <a:off x="457200" y="1905000"/>
            <a:ext cx="7848600" cy="4267200"/>
          </a:xfrm>
        </p:spPr>
        <p:txBody>
          <a:bodyPr>
            <a:normAutofit fontScale="85000" lnSpcReduction="20000"/>
          </a:bodyPr>
          <a:lstStyle/>
          <a:p>
            <a:pPr>
              <a:lnSpc>
                <a:spcPct val="80000"/>
              </a:lnSpc>
            </a:pPr>
            <a:r>
              <a:rPr lang="en-US" sz="2400" dirty="0"/>
              <a:t>Free Enterprise System Characteristics</a:t>
            </a:r>
          </a:p>
          <a:p>
            <a:pPr lvl="1">
              <a:lnSpc>
                <a:spcPct val="80000"/>
              </a:lnSpc>
            </a:pPr>
            <a:r>
              <a:rPr lang="en-US" sz="2000" dirty="0"/>
              <a:t>Economic Freedom</a:t>
            </a:r>
          </a:p>
          <a:p>
            <a:pPr lvl="1">
              <a:lnSpc>
                <a:spcPct val="80000"/>
              </a:lnSpc>
            </a:pPr>
            <a:r>
              <a:rPr lang="en-US" sz="2000" dirty="0"/>
              <a:t>Voluntary Exchange</a:t>
            </a:r>
          </a:p>
          <a:p>
            <a:pPr lvl="2">
              <a:lnSpc>
                <a:spcPct val="80000"/>
              </a:lnSpc>
            </a:pPr>
            <a:r>
              <a:rPr lang="en-US" sz="1800" dirty="0"/>
              <a:t>Buyers and sellers freely and willingly engaging</a:t>
            </a:r>
          </a:p>
          <a:p>
            <a:pPr lvl="3">
              <a:lnSpc>
                <a:spcPct val="80000"/>
              </a:lnSpc>
            </a:pPr>
            <a:r>
              <a:rPr lang="en-US" sz="1600" dirty="0"/>
              <a:t>Both are better off after the exchange, because they believe that what they receive is worth more than what they gave.</a:t>
            </a:r>
          </a:p>
          <a:p>
            <a:pPr lvl="4">
              <a:lnSpc>
                <a:spcPct val="80000"/>
              </a:lnSpc>
            </a:pPr>
            <a:r>
              <a:rPr lang="en-US" sz="1600" dirty="0"/>
              <a:t>In other words, their Marginal Benefit was greater than their Marginal Cost</a:t>
            </a:r>
          </a:p>
          <a:p>
            <a:pPr lvl="1">
              <a:lnSpc>
                <a:spcPct val="80000"/>
              </a:lnSpc>
            </a:pPr>
            <a:r>
              <a:rPr lang="en-US" sz="2000" dirty="0"/>
              <a:t>Private Property</a:t>
            </a:r>
          </a:p>
          <a:p>
            <a:pPr lvl="2">
              <a:lnSpc>
                <a:spcPct val="80000"/>
              </a:lnSpc>
            </a:pPr>
            <a:r>
              <a:rPr lang="en-US" sz="1800" dirty="0"/>
              <a:t>Concept that people have the right and privilege to control their possessions as they wish</a:t>
            </a:r>
          </a:p>
          <a:p>
            <a:pPr lvl="3">
              <a:lnSpc>
                <a:spcPct val="80000"/>
              </a:lnSpc>
            </a:pPr>
            <a:r>
              <a:rPr lang="en-US" sz="1600" dirty="0"/>
              <a:t>House/Car or Talents/Skills</a:t>
            </a:r>
          </a:p>
          <a:p>
            <a:pPr lvl="1">
              <a:lnSpc>
                <a:spcPct val="80000"/>
              </a:lnSpc>
            </a:pPr>
            <a:r>
              <a:rPr lang="en-US" sz="2000" dirty="0"/>
              <a:t>Profit Motive</a:t>
            </a:r>
          </a:p>
          <a:p>
            <a:pPr lvl="2">
              <a:lnSpc>
                <a:spcPct val="80000"/>
              </a:lnSpc>
            </a:pPr>
            <a:r>
              <a:rPr lang="en-US" sz="1800" dirty="0"/>
              <a:t>Parties must believe they profit from exchange: MB &gt; MC</a:t>
            </a:r>
          </a:p>
          <a:p>
            <a:pPr lvl="3">
              <a:lnSpc>
                <a:spcPct val="80000"/>
              </a:lnSpc>
            </a:pPr>
            <a:r>
              <a:rPr lang="en-US" sz="1600" dirty="0"/>
              <a:t>Profit</a:t>
            </a:r>
          </a:p>
          <a:p>
            <a:pPr lvl="4">
              <a:lnSpc>
                <a:spcPct val="80000"/>
              </a:lnSpc>
            </a:pPr>
            <a:r>
              <a:rPr lang="en-US" sz="1600" dirty="0"/>
              <a:t>Extent to which person or organization believes he/she is better off at the end of a period than they were at the beginning</a:t>
            </a:r>
          </a:p>
          <a:p>
            <a:pPr lvl="3">
              <a:lnSpc>
                <a:spcPct val="80000"/>
              </a:lnSpc>
            </a:pPr>
            <a:r>
              <a:rPr lang="en-US" sz="1600" dirty="0"/>
              <a:t>Profit Motive</a:t>
            </a:r>
          </a:p>
          <a:p>
            <a:pPr lvl="4">
              <a:lnSpc>
                <a:spcPct val="80000"/>
              </a:lnSpc>
            </a:pPr>
            <a:r>
              <a:rPr lang="en-US" sz="1600" dirty="0"/>
              <a:t>Force that drives people to improve their well-being</a:t>
            </a:r>
          </a:p>
          <a:p>
            <a:pPr lvl="4">
              <a:lnSpc>
                <a:spcPct val="80000"/>
              </a:lnSpc>
            </a:pPr>
            <a:r>
              <a:rPr lang="en-US" sz="1600" dirty="0"/>
              <a:t>Responsible for most growth</a:t>
            </a:r>
          </a:p>
          <a:p>
            <a:pPr lvl="4">
              <a:lnSpc>
                <a:spcPct val="80000"/>
              </a:lnSpc>
            </a:pPr>
            <a:r>
              <a:rPr lang="en-US" sz="1600" dirty="0"/>
              <a:t>The incentive to make profit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57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57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579">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579">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579">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579">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579">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579">
                                            <p:txEl>
                                              <p:pRg st="14" end="1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579">
                                            <p:txEl>
                                              <p:pRg st="15" end="1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57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Free Enterprise System cont.</a:t>
            </a:r>
          </a:p>
        </p:txBody>
      </p:sp>
      <p:sp>
        <p:nvSpPr>
          <p:cNvPr id="25603" name="Rectangle 3"/>
          <p:cNvSpPr>
            <a:spLocks noGrp="1" noChangeArrowheads="1"/>
          </p:cNvSpPr>
          <p:nvPr>
            <p:ph idx="1"/>
          </p:nvPr>
        </p:nvSpPr>
        <p:spPr>
          <a:xfrm>
            <a:off x="381000" y="2015733"/>
            <a:ext cx="8077199" cy="3450613"/>
          </a:xfrm>
        </p:spPr>
        <p:txBody>
          <a:bodyPr>
            <a:normAutofit fontScale="92500" lnSpcReduction="20000"/>
          </a:bodyPr>
          <a:lstStyle/>
          <a:p>
            <a:pPr>
              <a:lnSpc>
                <a:spcPct val="90000"/>
              </a:lnSpc>
            </a:pPr>
            <a:r>
              <a:rPr lang="en-US" sz="2800" dirty="0"/>
              <a:t>Capitalism	</a:t>
            </a:r>
          </a:p>
          <a:p>
            <a:pPr lvl="1">
              <a:lnSpc>
                <a:spcPct val="90000"/>
              </a:lnSpc>
            </a:pPr>
            <a:r>
              <a:rPr lang="en-US" sz="2400" dirty="0"/>
              <a:t>System where individuals own FOP</a:t>
            </a:r>
          </a:p>
          <a:p>
            <a:pPr>
              <a:lnSpc>
                <a:spcPct val="90000"/>
              </a:lnSpc>
            </a:pPr>
            <a:r>
              <a:rPr lang="en-US" sz="2800" dirty="0"/>
              <a:t>Competition</a:t>
            </a:r>
          </a:p>
          <a:p>
            <a:pPr lvl="1">
              <a:lnSpc>
                <a:spcPct val="90000"/>
              </a:lnSpc>
            </a:pPr>
            <a:r>
              <a:rPr lang="en-US" sz="2400" dirty="0"/>
              <a:t>Struggle to attract buyers</a:t>
            </a:r>
          </a:p>
          <a:p>
            <a:pPr lvl="1">
              <a:lnSpc>
                <a:spcPct val="90000"/>
              </a:lnSpc>
            </a:pPr>
            <a:r>
              <a:rPr lang="en-US" sz="2400" dirty="0"/>
              <a:t>Free Enterprise System allows this to flourish</a:t>
            </a:r>
          </a:p>
          <a:p>
            <a:pPr lvl="1">
              <a:lnSpc>
                <a:spcPct val="90000"/>
              </a:lnSpc>
            </a:pPr>
            <a:r>
              <a:rPr lang="en-US" sz="2400" dirty="0"/>
              <a:t>Incentives Help Drive Competition</a:t>
            </a:r>
          </a:p>
          <a:p>
            <a:pPr lvl="2">
              <a:lnSpc>
                <a:spcPct val="90000"/>
              </a:lnSpc>
            </a:pPr>
            <a:r>
              <a:rPr lang="en-US" sz="2000" dirty="0"/>
              <a:t>Businesses have an incentive to be efficient and keep costs low to increase profits.</a:t>
            </a:r>
          </a:p>
          <a:p>
            <a:pPr lvl="2">
              <a:lnSpc>
                <a:spcPct val="90000"/>
              </a:lnSpc>
            </a:pPr>
            <a:r>
              <a:rPr lang="en-US" sz="2000" dirty="0"/>
              <a:t>Individuals have an incentive to be efficient to be able to buy more goods and services</a:t>
            </a:r>
          </a:p>
          <a:p>
            <a:pPr lvl="2">
              <a:lnSpc>
                <a:spcPct val="90000"/>
              </a:lnSpc>
            </a:pPr>
            <a:r>
              <a:rPr lang="en-US" sz="2000" dirty="0"/>
              <a:t>Thus, our system has built in incentives to become more efficient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00200" y="1143000"/>
            <a:ext cx="8229600" cy="990600"/>
          </a:xfrm>
        </p:spPr>
        <p:txBody>
          <a:bodyPr/>
          <a:lstStyle/>
          <a:p>
            <a:r>
              <a:rPr lang="en-US" dirty="0"/>
              <a:t>Free Enterprise System cont.</a:t>
            </a:r>
          </a:p>
        </p:txBody>
      </p:sp>
      <p:sp>
        <p:nvSpPr>
          <p:cNvPr id="26627" name="Rectangle 3"/>
          <p:cNvSpPr>
            <a:spLocks noGrp="1" noChangeArrowheads="1"/>
          </p:cNvSpPr>
          <p:nvPr>
            <p:ph idx="1"/>
          </p:nvPr>
        </p:nvSpPr>
        <p:spPr>
          <a:xfrm>
            <a:off x="76200" y="1905000"/>
            <a:ext cx="8991600" cy="4267200"/>
          </a:xfrm>
        </p:spPr>
        <p:txBody>
          <a:bodyPr>
            <a:normAutofit fontScale="77500" lnSpcReduction="20000"/>
          </a:bodyPr>
          <a:lstStyle/>
          <a:p>
            <a:pPr>
              <a:lnSpc>
                <a:spcPct val="80000"/>
              </a:lnSpc>
            </a:pPr>
            <a:r>
              <a:rPr lang="en-US" sz="2400" dirty="0"/>
              <a:t>Roles in the System</a:t>
            </a:r>
          </a:p>
          <a:p>
            <a:pPr lvl="1">
              <a:lnSpc>
                <a:spcPct val="80000"/>
              </a:lnSpc>
            </a:pPr>
            <a:r>
              <a:rPr lang="en-US" sz="2000" dirty="0"/>
              <a:t>Entrepreneur</a:t>
            </a:r>
          </a:p>
          <a:p>
            <a:pPr lvl="2">
              <a:lnSpc>
                <a:spcPct val="80000"/>
              </a:lnSpc>
            </a:pPr>
            <a:r>
              <a:rPr lang="en-US" sz="1800" dirty="0"/>
              <a:t>Risk taker; Identifies area to make a profit</a:t>
            </a:r>
          </a:p>
          <a:p>
            <a:pPr lvl="3">
              <a:lnSpc>
                <a:spcPct val="80000"/>
              </a:lnSpc>
            </a:pPr>
            <a:r>
              <a:rPr lang="en-US" sz="1600" dirty="0"/>
              <a:t>Others notice profit and create competition</a:t>
            </a:r>
          </a:p>
          <a:p>
            <a:pPr lvl="1">
              <a:lnSpc>
                <a:spcPct val="80000"/>
              </a:lnSpc>
            </a:pPr>
            <a:r>
              <a:rPr lang="en-US" sz="2000" dirty="0"/>
              <a:t>Consumer</a:t>
            </a:r>
          </a:p>
          <a:p>
            <a:pPr lvl="2">
              <a:lnSpc>
                <a:spcPct val="80000"/>
              </a:lnSpc>
            </a:pPr>
            <a:r>
              <a:rPr lang="en-US" sz="1800" dirty="0"/>
              <a:t>Determine what is produced</a:t>
            </a:r>
          </a:p>
          <a:p>
            <a:pPr lvl="3">
              <a:lnSpc>
                <a:spcPct val="80000"/>
              </a:lnSpc>
            </a:pPr>
            <a:r>
              <a:rPr lang="en-US" sz="1600" dirty="0"/>
              <a:t>Consumer Sovereignty</a:t>
            </a:r>
          </a:p>
          <a:p>
            <a:pPr lvl="4">
              <a:lnSpc>
                <a:spcPct val="80000"/>
              </a:lnSpc>
            </a:pPr>
            <a:r>
              <a:rPr lang="en-US" sz="1600" dirty="0"/>
              <a:t>“Ruler of the Market”</a:t>
            </a:r>
          </a:p>
          <a:p>
            <a:pPr lvl="1">
              <a:lnSpc>
                <a:spcPct val="80000"/>
              </a:lnSpc>
            </a:pPr>
            <a:r>
              <a:rPr lang="en-US" sz="2000" dirty="0"/>
              <a:t>Government</a:t>
            </a:r>
          </a:p>
          <a:p>
            <a:pPr lvl="2">
              <a:lnSpc>
                <a:spcPct val="80000"/>
              </a:lnSpc>
            </a:pPr>
            <a:r>
              <a:rPr lang="en-US" sz="1800" dirty="0"/>
              <a:t>Protector</a:t>
            </a:r>
          </a:p>
          <a:p>
            <a:pPr lvl="3">
              <a:lnSpc>
                <a:spcPct val="80000"/>
              </a:lnSpc>
            </a:pPr>
            <a:r>
              <a:rPr lang="en-US" sz="1600" dirty="0"/>
              <a:t>Protects individuals ex. FDA, SEC, FBI</a:t>
            </a:r>
          </a:p>
          <a:p>
            <a:pPr lvl="3">
              <a:lnSpc>
                <a:spcPct val="80000"/>
              </a:lnSpc>
            </a:pPr>
            <a:r>
              <a:rPr lang="en-US" sz="1600" dirty="0"/>
              <a:t>Enforces contracts, protects private property, ensures fair play</a:t>
            </a:r>
          </a:p>
          <a:p>
            <a:pPr lvl="2">
              <a:lnSpc>
                <a:spcPct val="80000"/>
              </a:lnSpc>
            </a:pPr>
            <a:r>
              <a:rPr lang="en-US" sz="1800" dirty="0"/>
              <a:t>Producer and Consumer</a:t>
            </a:r>
          </a:p>
          <a:p>
            <a:pPr lvl="3">
              <a:lnSpc>
                <a:spcPct val="80000"/>
              </a:lnSpc>
            </a:pPr>
            <a:r>
              <a:rPr lang="en-US" sz="1600" dirty="0"/>
              <a:t>Provides services ex. Police, army, schools</a:t>
            </a:r>
          </a:p>
          <a:p>
            <a:pPr lvl="3">
              <a:lnSpc>
                <a:spcPct val="80000"/>
              </a:lnSpc>
            </a:pPr>
            <a:r>
              <a:rPr lang="en-US" sz="1600" dirty="0"/>
              <a:t>Consumes factors to produce things</a:t>
            </a:r>
          </a:p>
          <a:p>
            <a:pPr lvl="2">
              <a:lnSpc>
                <a:spcPct val="80000"/>
              </a:lnSpc>
            </a:pPr>
            <a:r>
              <a:rPr lang="en-US" sz="1800" dirty="0"/>
              <a:t>Regulator</a:t>
            </a:r>
          </a:p>
          <a:p>
            <a:pPr lvl="3">
              <a:lnSpc>
                <a:spcPct val="80000"/>
              </a:lnSpc>
            </a:pPr>
            <a:r>
              <a:rPr lang="en-US" sz="1600" dirty="0"/>
              <a:t>Preserves competition ex. Microsoft</a:t>
            </a:r>
          </a:p>
          <a:p>
            <a:pPr lvl="3">
              <a:lnSpc>
                <a:spcPct val="80000"/>
              </a:lnSpc>
            </a:pPr>
            <a:r>
              <a:rPr lang="en-US" sz="1600" dirty="0"/>
              <a:t>Oversees communication, nuclear power, banking</a:t>
            </a:r>
          </a:p>
          <a:p>
            <a:pPr lvl="2">
              <a:lnSpc>
                <a:spcPct val="80000"/>
              </a:lnSpc>
            </a:pPr>
            <a:r>
              <a:rPr lang="en-US" sz="1800" dirty="0"/>
              <a:t>Promoter of national goals</a:t>
            </a:r>
          </a:p>
          <a:p>
            <a:pPr lvl="3">
              <a:lnSpc>
                <a:spcPct val="80000"/>
              </a:lnSpc>
            </a:pPr>
            <a:r>
              <a:rPr lang="en-US" sz="1600" dirty="0"/>
              <a:t>Creates mixed economy</a:t>
            </a:r>
          </a:p>
          <a:p>
            <a:pPr lvl="4">
              <a:lnSpc>
                <a:spcPct val="80000"/>
              </a:lnSpc>
            </a:pPr>
            <a:r>
              <a:rPr lang="en-US" sz="1600" dirty="0"/>
              <a:t>People carry on economic affairs freely, but are subject to economic intervention and regulation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2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62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627">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627">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627">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627">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627">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627">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627">
                                            <p:txEl>
                                              <p:pRg st="15" end="1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627">
                                            <p:txEl>
                                              <p:pRg st="16" end="1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627">
                                            <p:txEl>
                                              <p:pRg st="17" end="1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6627">
                                            <p:txEl>
                                              <p:pRg st="18" end="18"/>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627">
                                            <p:txEl>
                                              <p:pRg st="19" end="19"/>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6627">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lstStyle/>
          <a:p>
            <a:r>
              <a:rPr lang="en-US" dirty="0"/>
              <a:t>How does investment affect productivity and economic growth?</a:t>
            </a:r>
          </a:p>
        </p:txBody>
      </p:sp>
      <p:sp>
        <p:nvSpPr>
          <p:cNvPr id="3" name="Content Placeholder 2"/>
          <p:cNvSpPr>
            <a:spLocks noGrp="1"/>
          </p:cNvSpPr>
          <p:nvPr>
            <p:ph idx="1"/>
          </p:nvPr>
        </p:nvSpPr>
        <p:spPr>
          <a:xfrm>
            <a:off x="457200" y="1828800"/>
            <a:ext cx="8229600" cy="4297363"/>
          </a:xfrm>
        </p:spPr>
        <p:txBody>
          <a:bodyPr/>
          <a:lstStyle/>
          <a:p>
            <a:r>
              <a:rPr lang="en-US" dirty="0">
                <a:solidFill>
                  <a:srgbClr val="FF0000"/>
                </a:solidFill>
              </a:rPr>
              <a:t>Resources</a:t>
            </a:r>
            <a:r>
              <a:rPr lang="en-US" dirty="0"/>
              <a:t> are </a:t>
            </a:r>
            <a:r>
              <a:rPr lang="en-US" dirty="0">
                <a:solidFill>
                  <a:srgbClr val="FF0000"/>
                </a:solidFill>
              </a:rPr>
              <a:t>scarce</a:t>
            </a:r>
            <a:r>
              <a:rPr lang="en-US" dirty="0"/>
              <a:t>…societies want to improve their Standard of Living (result of economic growth)</a:t>
            </a:r>
          </a:p>
          <a:p>
            <a:r>
              <a:rPr lang="en-US" dirty="0"/>
              <a:t>Societies must increase its </a:t>
            </a:r>
            <a:r>
              <a:rPr lang="en-US" b="1" dirty="0">
                <a:solidFill>
                  <a:srgbClr val="FF0000"/>
                </a:solidFill>
              </a:rPr>
              <a:t>productivity</a:t>
            </a:r>
          </a:p>
          <a:p>
            <a:r>
              <a:rPr lang="en-US" dirty="0"/>
              <a:t>It must produce more </a:t>
            </a:r>
            <a:r>
              <a:rPr lang="en-US" dirty="0">
                <a:solidFill>
                  <a:srgbClr val="FF0000"/>
                </a:solidFill>
              </a:rPr>
              <a:t>output</a:t>
            </a:r>
            <a:r>
              <a:rPr lang="en-US" dirty="0"/>
              <a:t> (products) per each unit of resources they use, or </a:t>
            </a:r>
            <a:r>
              <a:rPr lang="en-US" dirty="0">
                <a:solidFill>
                  <a:srgbClr val="FF0000"/>
                </a:solidFill>
              </a:rPr>
              <a:t>input.</a:t>
            </a:r>
          </a:p>
        </p:txBody>
      </p:sp>
    </p:spTree>
    <p:extLst>
      <p:ext uri="{BB962C8B-B14F-4D97-AF65-F5344CB8AC3E}">
        <p14:creationId xmlns:p14="http://schemas.microsoft.com/office/powerpoint/2010/main" val="19524782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15457" y="1219200"/>
            <a:ext cx="6571343" cy="1049235"/>
          </a:xfrm>
        </p:spPr>
        <p:txBody>
          <a:bodyPr/>
          <a:lstStyle/>
          <a:p>
            <a:r>
              <a:rPr lang="en-US"/>
              <a:t>Shifts in PPFs/PPCs</a:t>
            </a:r>
          </a:p>
        </p:txBody>
      </p:sp>
      <p:sp>
        <p:nvSpPr>
          <p:cNvPr id="19459" name="Rectangle 3"/>
          <p:cNvSpPr>
            <a:spLocks noGrp="1" noChangeArrowheads="1"/>
          </p:cNvSpPr>
          <p:nvPr>
            <p:ph idx="1"/>
          </p:nvPr>
        </p:nvSpPr>
        <p:spPr>
          <a:xfrm>
            <a:off x="457200" y="2133600"/>
            <a:ext cx="7848600" cy="3810000"/>
          </a:xfrm>
        </p:spPr>
        <p:txBody>
          <a:bodyPr>
            <a:normAutofit fontScale="85000" lnSpcReduction="20000"/>
          </a:bodyPr>
          <a:lstStyle/>
          <a:p>
            <a:pPr>
              <a:lnSpc>
                <a:spcPct val="80000"/>
              </a:lnSpc>
            </a:pPr>
            <a:r>
              <a:rPr lang="en-US" sz="2800" dirty="0"/>
              <a:t>Our PPF can shift in and out</a:t>
            </a:r>
          </a:p>
          <a:p>
            <a:pPr>
              <a:lnSpc>
                <a:spcPct val="80000"/>
              </a:lnSpc>
            </a:pPr>
            <a:r>
              <a:rPr lang="en-US" sz="2800" dirty="0"/>
              <a:t>In = Production Possibilities are Shrinking</a:t>
            </a:r>
          </a:p>
          <a:p>
            <a:pPr>
              <a:lnSpc>
                <a:spcPct val="80000"/>
              </a:lnSpc>
            </a:pPr>
            <a:r>
              <a:rPr lang="en-US" sz="2800" dirty="0"/>
              <a:t>What could cause this?</a:t>
            </a:r>
          </a:p>
          <a:p>
            <a:pPr lvl="1">
              <a:lnSpc>
                <a:spcPct val="80000"/>
              </a:lnSpc>
            </a:pPr>
            <a:r>
              <a:rPr lang="en-US" sz="1600" dirty="0"/>
              <a:t>War, disease, restrictive governments, natural disasters</a:t>
            </a:r>
          </a:p>
          <a:p>
            <a:pPr>
              <a:lnSpc>
                <a:spcPct val="80000"/>
              </a:lnSpc>
            </a:pPr>
            <a:r>
              <a:rPr lang="en-US" sz="2800" dirty="0"/>
              <a:t>Out = Production Possibilities are Growing</a:t>
            </a:r>
          </a:p>
          <a:p>
            <a:pPr>
              <a:lnSpc>
                <a:spcPct val="80000"/>
              </a:lnSpc>
            </a:pPr>
            <a:r>
              <a:rPr lang="en-US" sz="2800" dirty="0"/>
              <a:t>What could cause this?</a:t>
            </a:r>
          </a:p>
          <a:p>
            <a:pPr lvl="1">
              <a:lnSpc>
                <a:spcPct val="80000"/>
              </a:lnSpc>
            </a:pPr>
            <a:r>
              <a:rPr lang="en-US" sz="1600" dirty="0"/>
              <a:t>Immigration, technology</a:t>
            </a:r>
          </a:p>
          <a:p>
            <a:pPr>
              <a:lnSpc>
                <a:spcPct val="80000"/>
              </a:lnSpc>
            </a:pPr>
            <a:r>
              <a:rPr lang="en-US" sz="2400" dirty="0"/>
              <a:t>Investing causes growth</a:t>
            </a:r>
          </a:p>
          <a:p>
            <a:pPr lvl="1">
              <a:lnSpc>
                <a:spcPct val="80000"/>
              </a:lnSpc>
            </a:pPr>
            <a:r>
              <a:rPr lang="en-US" sz="2000" dirty="0"/>
              <a:t>Human Capital </a:t>
            </a:r>
          </a:p>
          <a:p>
            <a:pPr lvl="2">
              <a:lnSpc>
                <a:spcPct val="80000"/>
              </a:lnSpc>
            </a:pPr>
            <a:r>
              <a:rPr lang="en-US" sz="1800" dirty="0"/>
              <a:t>Sum of motivations, skills, health, and abilities</a:t>
            </a:r>
          </a:p>
          <a:p>
            <a:pPr lvl="1">
              <a:lnSpc>
                <a:spcPct val="80000"/>
              </a:lnSpc>
            </a:pPr>
            <a:r>
              <a:rPr lang="en-US" sz="2000" dirty="0"/>
              <a:t>Leads to increases in efficiency and higher standard of living</a:t>
            </a:r>
          </a:p>
          <a:p>
            <a:pPr lvl="2">
              <a:lnSpc>
                <a:spcPct val="80000"/>
              </a:lnSpc>
            </a:pPr>
            <a:r>
              <a:rPr lang="en-US" sz="1800" dirty="0"/>
              <a:t>Standard of Living </a:t>
            </a:r>
          </a:p>
          <a:p>
            <a:pPr lvl="3">
              <a:lnSpc>
                <a:spcPct val="80000"/>
              </a:lnSpc>
            </a:pPr>
            <a:r>
              <a:rPr lang="en-US" sz="1600" dirty="0"/>
              <a:t>Quality of life based on necessities and luxuries that make life easier</a:t>
            </a:r>
          </a:p>
          <a:p>
            <a:pPr lvl="4">
              <a:lnSpc>
                <a:spcPct val="80000"/>
              </a:lnSpc>
            </a:pPr>
            <a:r>
              <a:rPr lang="en-US" sz="1600" dirty="0"/>
              <a:t>Measured using Per Capital GDP, Life Expectancy, and Availability of consumer goods</a:t>
            </a:r>
          </a:p>
          <a:p>
            <a:pPr marL="0" indent="0">
              <a:lnSpc>
                <a:spcPct val="80000"/>
              </a:lnSpc>
              <a:buNone/>
            </a:pPr>
            <a:endParaRPr lang="en-US" sz="2400" dirty="0">
              <a:solidFill>
                <a:srgbClr val="00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459">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459">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459">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459">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459">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459">
                                            <p:txEl>
                                              <p:pRg st="12" end="1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45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6767-A907-47A9-A8D3-138F6DA0E8E2}"/>
              </a:ext>
            </a:extLst>
          </p:cNvPr>
          <p:cNvSpPr>
            <a:spLocks noGrp="1"/>
          </p:cNvSpPr>
          <p:nvPr>
            <p:ph type="title"/>
          </p:nvPr>
        </p:nvSpPr>
        <p:spPr/>
        <p:txBody>
          <a:bodyPr/>
          <a:lstStyle/>
          <a:p>
            <a:pPr algn="ctr"/>
            <a:r>
              <a:rPr lang="en-US" dirty="0"/>
              <a:t>Which is which?</a:t>
            </a:r>
          </a:p>
        </p:txBody>
      </p:sp>
      <p:sp>
        <p:nvSpPr>
          <p:cNvPr id="3" name="Content Placeholder 2">
            <a:extLst>
              <a:ext uri="{FF2B5EF4-FFF2-40B4-BE49-F238E27FC236}">
                <a16:creationId xmlns:a16="http://schemas.microsoft.com/office/drawing/2014/main" id="{4D6F7ACE-B390-4A16-8D46-A9B665B8DAD3}"/>
              </a:ext>
            </a:extLst>
          </p:cNvPr>
          <p:cNvSpPr>
            <a:spLocks noGrp="1"/>
          </p:cNvSpPr>
          <p:nvPr>
            <p:ph idx="1"/>
          </p:nvPr>
        </p:nvSpPr>
        <p:spPr>
          <a:xfrm>
            <a:off x="228601" y="1853755"/>
            <a:ext cx="7786234" cy="4089845"/>
          </a:xfrm>
        </p:spPr>
        <p:txBody>
          <a:bodyPr>
            <a:normAutofit fontScale="92500" lnSpcReduction="20000"/>
          </a:bodyPr>
          <a:lstStyle/>
          <a:p>
            <a:r>
              <a:rPr lang="en-US" sz="1600" b="1" dirty="0"/>
              <a:t>Water </a:t>
            </a:r>
          </a:p>
          <a:p>
            <a:r>
              <a:rPr lang="en-US" sz="1600" b="1" dirty="0"/>
              <a:t>Toy </a:t>
            </a:r>
          </a:p>
          <a:p>
            <a:r>
              <a:rPr lang="en-US" sz="1600" b="1" dirty="0"/>
              <a:t>Shoes </a:t>
            </a:r>
          </a:p>
          <a:p>
            <a:r>
              <a:rPr lang="en-US" sz="1600" b="1" dirty="0"/>
              <a:t>Groceries </a:t>
            </a:r>
          </a:p>
          <a:p>
            <a:r>
              <a:rPr lang="en-US" sz="1600" b="1" dirty="0"/>
              <a:t>Smartphone </a:t>
            </a:r>
          </a:p>
          <a:p>
            <a:r>
              <a:rPr lang="en-US" sz="1600" b="1" dirty="0"/>
              <a:t>Laptop </a:t>
            </a:r>
          </a:p>
          <a:p>
            <a:r>
              <a:rPr lang="en-US" sz="1600" b="1" dirty="0"/>
              <a:t>Housing </a:t>
            </a:r>
          </a:p>
          <a:p>
            <a:r>
              <a:rPr lang="en-US" sz="1600" b="1" dirty="0"/>
              <a:t>Clothing </a:t>
            </a:r>
          </a:p>
          <a:p>
            <a:r>
              <a:rPr lang="en-US" sz="1600" b="1" dirty="0"/>
              <a:t>Drake Concert Tickets </a:t>
            </a:r>
          </a:p>
          <a:p>
            <a:r>
              <a:rPr lang="en-US" sz="1600" b="1" dirty="0"/>
              <a:t>Tv </a:t>
            </a:r>
          </a:p>
          <a:p>
            <a:r>
              <a:rPr lang="en-US" sz="1600" b="1" dirty="0"/>
              <a:t>Aspen’s Steak house </a:t>
            </a:r>
          </a:p>
        </p:txBody>
      </p:sp>
    </p:spTree>
    <p:extLst>
      <p:ext uri="{BB962C8B-B14F-4D97-AF65-F5344CB8AC3E}">
        <p14:creationId xmlns:p14="http://schemas.microsoft.com/office/powerpoint/2010/main" val="2203071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Investment</a:t>
            </a:r>
          </a:p>
        </p:txBody>
      </p:sp>
      <p:sp>
        <p:nvSpPr>
          <p:cNvPr id="3" name="Content Placeholder 2"/>
          <p:cNvSpPr>
            <a:spLocks noGrp="1"/>
          </p:cNvSpPr>
          <p:nvPr>
            <p:ph idx="1"/>
          </p:nvPr>
        </p:nvSpPr>
        <p:spPr/>
        <p:txBody>
          <a:bodyPr/>
          <a:lstStyle/>
          <a:p>
            <a:r>
              <a:rPr lang="en-US" dirty="0"/>
              <a:t>Buy new machines and equipment</a:t>
            </a:r>
          </a:p>
          <a:p>
            <a:r>
              <a:rPr lang="en-US" dirty="0"/>
              <a:t>Research and implement new technologies</a:t>
            </a:r>
          </a:p>
          <a:p>
            <a:r>
              <a:rPr lang="en-US" dirty="0"/>
              <a:t>Improve the education of the workforce</a:t>
            </a:r>
          </a:p>
        </p:txBody>
      </p:sp>
    </p:spTree>
    <p:extLst>
      <p:ext uri="{BB962C8B-B14F-4D97-AF65-F5344CB8AC3E}">
        <p14:creationId xmlns:p14="http://schemas.microsoft.com/office/powerpoint/2010/main" val="33579705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Individual businesses have to make decisions with profits</a:t>
            </a:r>
          </a:p>
          <a:p>
            <a:pPr marL="514350" indent="-514350">
              <a:buAutoNum type="arabicPeriod"/>
            </a:pPr>
            <a:r>
              <a:rPr lang="en-US" dirty="0"/>
              <a:t>Spend profits on a new car for your own personal use?</a:t>
            </a:r>
          </a:p>
          <a:p>
            <a:pPr marL="514350" indent="-514350">
              <a:buAutoNum type="arabicPeriod"/>
            </a:pPr>
            <a:r>
              <a:rPr lang="en-US" dirty="0"/>
              <a:t>Put money in a savings account?</a:t>
            </a:r>
          </a:p>
          <a:p>
            <a:pPr marL="514350" indent="-514350">
              <a:buAutoNum type="arabicPeriod"/>
            </a:pPr>
            <a:r>
              <a:rPr lang="en-US" dirty="0"/>
              <a:t>Invest the profits in your business?</a:t>
            </a:r>
          </a:p>
        </p:txBody>
      </p:sp>
    </p:spTree>
    <p:extLst>
      <p:ext uri="{BB962C8B-B14F-4D97-AF65-F5344CB8AC3E}">
        <p14:creationId xmlns:p14="http://schemas.microsoft.com/office/powerpoint/2010/main" val="2420165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88684" y="804519"/>
            <a:ext cx="7202456" cy="1049235"/>
          </a:xfrm>
        </p:spPr>
        <p:txBody>
          <a:bodyPr>
            <a:normAutofit/>
          </a:bodyPr>
          <a:lstStyle/>
          <a:p>
            <a:r>
              <a:rPr lang="en-US"/>
              <a:t>Factors of Production (FOP)</a:t>
            </a:r>
          </a:p>
        </p:txBody>
      </p:sp>
      <p:sp>
        <p:nvSpPr>
          <p:cNvPr id="7171" name="Rectangle 3"/>
          <p:cNvSpPr>
            <a:spLocks noGrp="1" noChangeArrowheads="1"/>
          </p:cNvSpPr>
          <p:nvPr>
            <p:ph idx="1"/>
          </p:nvPr>
        </p:nvSpPr>
        <p:spPr>
          <a:xfrm>
            <a:off x="1088684" y="2015734"/>
            <a:ext cx="3119137" cy="3450613"/>
          </a:xfrm>
        </p:spPr>
        <p:txBody>
          <a:bodyPr>
            <a:normAutofit/>
          </a:bodyPr>
          <a:lstStyle/>
          <a:p>
            <a:r>
              <a:rPr lang="en-US" dirty="0"/>
              <a:t>Remember: Wants and needs are </a:t>
            </a:r>
            <a:r>
              <a:rPr lang="en-US" u="sng" dirty="0"/>
              <a:t>UNLIMITED</a:t>
            </a:r>
          </a:p>
          <a:p>
            <a:r>
              <a:rPr lang="en-US" dirty="0"/>
              <a:t>We need things to meet these wants and needs</a:t>
            </a:r>
          </a:p>
          <a:p>
            <a:pPr lvl="1"/>
            <a:r>
              <a:rPr lang="en-US" dirty="0"/>
              <a:t>Ex. 50” Plasma TV</a:t>
            </a:r>
          </a:p>
          <a:p>
            <a:pPr lvl="2"/>
            <a:r>
              <a:rPr lang="en-US" dirty="0"/>
              <a:t>What do we need to make this?</a:t>
            </a:r>
          </a:p>
          <a:p>
            <a:endParaRPr lang="en-US" u="sng" dirty="0"/>
          </a:p>
        </p:txBody>
      </p:sp>
      <p:grpSp>
        <p:nvGrpSpPr>
          <p:cNvPr id="74" name="Group 73">
            <a:extLst>
              <a:ext uri="{FF2B5EF4-FFF2-40B4-BE49-F238E27FC236}">
                <a16:creationId xmlns:a16="http://schemas.microsoft.com/office/drawing/2014/main" id="{F7C65FA4-631C-444F-89AA-F891363CCF6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82367" y="2012810"/>
            <a:ext cx="3711494" cy="3453535"/>
            <a:chOff x="7807230" y="2012810"/>
            <a:chExt cx="3251252" cy="3459865"/>
          </a:xfrm>
        </p:grpSpPr>
        <p:sp>
          <p:nvSpPr>
            <p:cNvPr id="75" name="Rectangle 74">
              <a:extLst>
                <a:ext uri="{FF2B5EF4-FFF2-40B4-BE49-F238E27FC236}">
                  <a16:creationId xmlns:a16="http://schemas.microsoft.com/office/drawing/2014/main" id="{353C58CC-6818-48FD-9CE0-B43BF88B73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B2694E9-2175-4647-803A-3AD63554C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solidFill>
              <a:schemeClr val="bg1"/>
            </a:soli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173" name="Picture 5" descr="xosc_l_SAMPS50Q7HD"/>
          <p:cNvPicPr>
            <a:picLocks noChangeAspect="1" noChangeArrowheads="1"/>
          </p:cNvPicPr>
          <p:nvPr/>
        </p:nvPicPr>
        <p:blipFill>
          <a:blip r:embed="rId2" cstate="print"/>
          <a:srcRect/>
          <a:stretch>
            <a:fillRect/>
          </a:stretch>
        </p:blipFill>
        <p:spPr bwMode="auto">
          <a:xfrm>
            <a:off x="4707942" y="2456068"/>
            <a:ext cx="3460404" cy="25606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905CFAD9-EABE-4F83-B098-604752164E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0" name="Picture 89">
            <a:extLst>
              <a:ext uri="{FF2B5EF4-FFF2-40B4-BE49-F238E27FC236}">
                <a16:creationId xmlns:a16="http://schemas.microsoft.com/office/drawing/2014/main" id="{C99610E4-6194-4817-B152-498995E7718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92" name="Straight Connector 91">
            <a:extLst>
              <a:ext uri="{FF2B5EF4-FFF2-40B4-BE49-F238E27FC236}">
                <a16:creationId xmlns:a16="http://schemas.microsoft.com/office/drawing/2014/main" id="{D885E9F4-7DB6-4B77-B1FF-80BFCE8127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15A5F60-B54E-42FF-BDBD-F2A0EFAEED6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25956" name="Rectangle 4"/>
          <p:cNvSpPr>
            <a:spLocks noGrp="1" noChangeArrowheads="1"/>
          </p:cNvSpPr>
          <p:nvPr>
            <p:ph type="title"/>
          </p:nvPr>
        </p:nvSpPr>
        <p:spPr>
          <a:xfrm>
            <a:off x="1088684" y="804519"/>
            <a:ext cx="7202456" cy="1049235"/>
          </a:xfrm>
        </p:spPr>
        <p:txBody>
          <a:bodyPr vert="horz" lIns="91440" tIns="45720" rIns="91440" bIns="45720" rtlCol="0" anchor="t">
            <a:normAutofit/>
          </a:bodyPr>
          <a:lstStyle/>
          <a:p>
            <a:pPr defTabSz="914400"/>
            <a:r>
              <a:rPr lang="en-US" dirty="0"/>
              <a:t>Factors of Production (FOP)</a:t>
            </a:r>
          </a:p>
        </p:txBody>
      </p:sp>
      <p:sp>
        <p:nvSpPr>
          <p:cNvPr id="125957" name="Rectangle 5"/>
          <p:cNvSpPr>
            <a:spLocks noGrp="1" noChangeArrowheads="1"/>
          </p:cNvSpPr>
          <p:nvPr>
            <p:ph type="body" sz="half" idx="1"/>
          </p:nvPr>
        </p:nvSpPr>
        <p:spPr>
          <a:xfrm>
            <a:off x="-9525" y="2026141"/>
            <a:ext cx="4368087" cy="3450613"/>
          </a:xfrm>
        </p:spPr>
        <p:txBody>
          <a:bodyPr vert="horz" lIns="91440" tIns="45720" rIns="91440" bIns="45720" rtlCol="0" anchor="t">
            <a:noAutofit/>
          </a:bodyPr>
          <a:lstStyle/>
          <a:p>
            <a:pPr defTabSz="914400">
              <a:lnSpc>
                <a:spcPct val="110000"/>
              </a:lnSpc>
            </a:pPr>
            <a:r>
              <a:rPr lang="en-US" sz="1200" b="1" dirty="0"/>
              <a:t>These are called the Factors of Production</a:t>
            </a:r>
          </a:p>
          <a:p>
            <a:pPr lvl="1" defTabSz="914400">
              <a:lnSpc>
                <a:spcPct val="110000"/>
              </a:lnSpc>
            </a:pPr>
            <a:r>
              <a:rPr lang="en-US" sz="1400" b="1" u="sng" dirty="0"/>
              <a:t>Land, Labor, Capital, and Ideas or entrepreneurs</a:t>
            </a:r>
          </a:p>
          <a:p>
            <a:pPr lvl="2" defTabSz="914400">
              <a:lnSpc>
                <a:spcPct val="110000"/>
              </a:lnSpc>
            </a:pPr>
            <a:r>
              <a:rPr lang="en-US" sz="1400" b="1" u="sng" dirty="0"/>
              <a:t>Land</a:t>
            </a:r>
            <a:r>
              <a:rPr lang="en-US" sz="1200" b="1" dirty="0"/>
              <a:t>: “gifts of nature” such as trees, deserts, sunlight, water, cows, climate</a:t>
            </a:r>
          </a:p>
          <a:p>
            <a:pPr lvl="2" defTabSz="914400">
              <a:lnSpc>
                <a:spcPct val="110000"/>
              </a:lnSpc>
            </a:pPr>
            <a:r>
              <a:rPr lang="en-US" sz="1400" b="1" u="sng" dirty="0"/>
              <a:t>Labor</a:t>
            </a:r>
            <a:r>
              <a:rPr lang="en-US" sz="1200" b="1" dirty="0"/>
              <a:t>: people with their efforts, skills, and abilities</a:t>
            </a:r>
          </a:p>
          <a:p>
            <a:pPr lvl="2" defTabSz="914400">
              <a:lnSpc>
                <a:spcPct val="110000"/>
              </a:lnSpc>
            </a:pPr>
            <a:r>
              <a:rPr lang="en-US" sz="1400" b="1" u="sng" dirty="0"/>
              <a:t>Capital</a:t>
            </a:r>
            <a:r>
              <a:rPr lang="en-US" sz="1200" b="1" dirty="0"/>
              <a:t>: tools, equipment, and factories used in the production of goods and services. ex. bulldozer, cash register (NOT MONEY)</a:t>
            </a:r>
          </a:p>
          <a:p>
            <a:pPr lvl="2" defTabSz="914400">
              <a:lnSpc>
                <a:spcPct val="110000"/>
              </a:lnSpc>
            </a:pPr>
            <a:r>
              <a:rPr lang="en-US" sz="1400" b="1" u="sng" dirty="0"/>
              <a:t>Entrepreneurs</a:t>
            </a:r>
            <a:r>
              <a:rPr lang="en-US" sz="1200" b="1" dirty="0"/>
              <a:t>: risk taker in search of profit, brings all these resources together with ideas </a:t>
            </a:r>
          </a:p>
          <a:p>
            <a:pPr marL="914400" lvl="2" defTabSz="914400">
              <a:lnSpc>
                <a:spcPct val="110000"/>
              </a:lnSpc>
            </a:pPr>
            <a:endParaRPr lang="en-US" sz="1200" b="1" dirty="0"/>
          </a:p>
          <a:p>
            <a:pPr lvl="1" defTabSz="914400">
              <a:lnSpc>
                <a:spcPct val="110000"/>
              </a:lnSpc>
            </a:pPr>
            <a:r>
              <a:rPr lang="en-US" sz="1200" b="1" dirty="0"/>
              <a:t>These resources or FOP are all </a:t>
            </a:r>
            <a:r>
              <a:rPr lang="en-US" sz="1200" b="1" u="sng" dirty="0"/>
              <a:t>LIMITED</a:t>
            </a:r>
          </a:p>
        </p:txBody>
      </p:sp>
      <p:pic>
        <p:nvPicPr>
          <p:cNvPr id="125959" name="Picture 7" descr="tree"/>
          <p:cNvPicPr>
            <a:picLocks noChangeAspect="1" noChangeArrowheads="1"/>
          </p:cNvPicPr>
          <p:nvPr/>
        </p:nvPicPr>
        <p:blipFill>
          <a:blip r:embed="rId3" cstate="print"/>
          <a:srcRect/>
          <a:stretch>
            <a:fillRect/>
          </a:stretch>
        </p:blipFill>
        <p:spPr bwMode="auto">
          <a:xfrm>
            <a:off x="4581332" y="2169157"/>
            <a:ext cx="1793506" cy="1336161"/>
          </a:xfrm>
          <a:prstGeom prst="rect">
            <a:avLst/>
          </a:prstGeom>
          <a:noFill/>
        </p:spPr>
      </p:pic>
      <p:pic>
        <p:nvPicPr>
          <p:cNvPr id="125960" name="Picture 8" descr="labor-union-7"/>
          <p:cNvPicPr>
            <a:picLocks noChangeAspect="1" noChangeArrowheads="1"/>
          </p:cNvPicPr>
          <p:nvPr/>
        </p:nvPicPr>
        <p:blipFill>
          <a:blip r:embed="rId4" cstate="print"/>
          <a:srcRect/>
          <a:stretch>
            <a:fillRect/>
          </a:stretch>
        </p:blipFill>
        <p:spPr bwMode="auto">
          <a:xfrm>
            <a:off x="6573107" y="2015733"/>
            <a:ext cx="1643010" cy="1643010"/>
          </a:xfrm>
          <a:prstGeom prst="rect">
            <a:avLst/>
          </a:prstGeom>
          <a:noFill/>
        </p:spPr>
      </p:pic>
      <p:pic>
        <p:nvPicPr>
          <p:cNvPr id="125961" name="Picture 9" descr="Power_plant_Voerde"/>
          <p:cNvPicPr>
            <a:picLocks noChangeAspect="1" noChangeArrowheads="1"/>
          </p:cNvPicPr>
          <p:nvPr/>
        </p:nvPicPr>
        <p:blipFill>
          <a:blip r:embed="rId5" cstate="print"/>
          <a:srcRect/>
          <a:stretch>
            <a:fillRect/>
          </a:stretch>
        </p:blipFill>
        <p:spPr bwMode="auto">
          <a:xfrm>
            <a:off x="4581332" y="4046257"/>
            <a:ext cx="1793506" cy="1197165"/>
          </a:xfrm>
          <a:prstGeom prst="rect">
            <a:avLst/>
          </a:prstGeom>
          <a:noFill/>
        </p:spPr>
      </p:pic>
      <p:pic>
        <p:nvPicPr>
          <p:cNvPr id="4098" name="Picture 2" descr="Image result for steve jobs">
            <a:extLst>
              <a:ext uri="{FF2B5EF4-FFF2-40B4-BE49-F238E27FC236}">
                <a16:creationId xmlns:a16="http://schemas.microsoft.com/office/drawing/2014/main" id="{AFB33C2C-613D-4828-8ACC-A7DF15A7D9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7894" y="3823334"/>
            <a:ext cx="1673437" cy="1643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95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595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595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59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59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95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59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595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595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36C4-878D-4825-B1A2-D07A7AA84E05}"/>
              </a:ext>
            </a:extLst>
          </p:cNvPr>
          <p:cNvSpPr>
            <a:spLocks noGrp="1"/>
          </p:cNvSpPr>
          <p:nvPr>
            <p:ph type="title"/>
          </p:nvPr>
        </p:nvSpPr>
        <p:spPr/>
        <p:txBody>
          <a:bodyPr/>
          <a:lstStyle/>
          <a:p>
            <a:pPr algn="ctr"/>
            <a:r>
              <a:rPr lang="en-US" b="1" dirty="0"/>
              <a:t>Entrepreneurs</a:t>
            </a:r>
            <a:endParaRPr lang="en-US" dirty="0"/>
          </a:p>
        </p:txBody>
      </p:sp>
      <p:sp>
        <p:nvSpPr>
          <p:cNvPr id="3" name="Text Placeholder 2">
            <a:extLst>
              <a:ext uri="{FF2B5EF4-FFF2-40B4-BE49-F238E27FC236}">
                <a16:creationId xmlns:a16="http://schemas.microsoft.com/office/drawing/2014/main" id="{BCDD0C4F-559D-4037-B763-D4EA49204363}"/>
              </a:ext>
            </a:extLst>
          </p:cNvPr>
          <p:cNvSpPr>
            <a:spLocks noGrp="1"/>
          </p:cNvSpPr>
          <p:nvPr>
            <p:ph type="body" sz="half" idx="1"/>
          </p:nvPr>
        </p:nvSpPr>
        <p:spPr>
          <a:xfrm>
            <a:off x="438150" y="1600200"/>
            <a:ext cx="4038600" cy="4525963"/>
          </a:xfrm>
        </p:spPr>
        <p:txBody>
          <a:bodyPr/>
          <a:lstStyle/>
          <a:p>
            <a:r>
              <a:rPr lang="en-US" dirty="0"/>
              <a:t>What risks are involved with being an entrepreneur? </a:t>
            </a:r>
          </a:p>
          <a:p>
            <a:endParaRPr lang="en-US" dirty="0"/>
          </a:p>
          <a:p>
            <a:r>
              <a:rPr lang="en-US" dirty="0"/>
              <a:t>Why risk it? </a:t>
            </a:r>
          </a:p>
        </p:txBody>
      </p:sp>
      <p:sp>
        <p:nvSpPr>
          <p:cNvPr id="4" name="Content Placeholder 3">
            <a:extLst>
              <a:ext uri="{FF2B5EF4-FFF2-40B4-BE49-F238E27FC236}">
                <a16:creationId xmlns:a16="http://schemas.microsoft.com/office/drawing/2014/main" id="{9731DE07-8598-4C13-93AF-197B00BF6ACC}"/>
              </a:ext>
            </a:extLst>
          </p:cNvPr>
          <p:cNvSpPr>
            <a:spLocks noGrp="1"/>
          </p:cNvSpPr>
          <p:nvPr>
            <p:ph sz="half" idx="2"/>
          </p:nvPr>
        </p:nvSpPr>
        <p:spPr/>
        <p:txBody>
          <a:bodyPr/>
          <a:lstStyle/>
          <a:p>
            <a:r>
              <a:rPr lang="en-US" dirty="0"/>
              <a:t>Profit motive </a:t>
            </a:r>
          </a:p>
          <a:p>
            <a:r>
              <a:rPr lang="en-US" dirty="0"/>
              <a:t>Improve society </a:t>
            </a:r>
          </a:p>
          <a:p>
            <a:r>
              <a:rPr lang="en-US" dirty="0"/>
              <a:t>Provide jobs </a:t>
            </a:r>
          </a:p>
          <a:p>
            <a:r>
              <a:rPr lang="en-US" dirty="0"/>
              <a:t>Innovation </a:t>
            </a:r>
          </a:p>
        </p:txBody>
      </p:sp>
      <p:pic>
        <p:nvPicPr>
          <p:cNvPr id="4098" name="Picture 2" descr="Image result for Elon musk">
            <a:extLst>
              <a:ext uri="{FF2B5EF4-FFF2-40B4-BE49-F238E27FC236}">
                <a16:creationId xmlns:a16="http://schemas.microsoft.com/office/drawing/2014/main" id="{AE12ED95-E6F9-4864-9311-D3DA44DBB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3733800"/>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walt disney">
            <a:extLst>
              <a:ext uri="{FF2B5EF4-FFF2-40B4-BE49-F238E27FC236}">
                <a16:creationId xmlns:a16="http://schemas.microsoft.com/office/drawing/2014/main" id="{18B5BB5A-6323-4DD6-866B-143203E4198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walt disney">
            <a:extLst>
              <a:ext uri="{FF2B5EF4-FFF2-40B4-BE49-F238E27FC236}">
                <a16:creationId xmlns:a16="http://schemas.microsoft.com/office/drawing/2014/main" id="{3B8DCA20-46DD-4023-A9E1-5E3F4DD961AB}"/>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walt disney">
            <a:extLst>
              <a:ext uri="{FF2B5EF4-FFF2-40B4-BE49-F238E27FC236}">
                <a16:creationId xmlns:a16="http://schemas.microsoft.com/office/drawing/2014/main" id="{14CCC1B3-0F7C-41DB-BC62-8B46DA9B8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86200"/>
            <a:ext cx="3657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31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iRespondQuestion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RespondGraph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5871</TotalTime>
  <Words>3658</Words>
  <Application>Microsoft Office PowerPoint</Application>
  <PresentationFormat>On-screen Show (4:3)</PresentationFormat>
  <Paragraphs>591</Paragraphs>
  <Slides>61</Slides>
  <Notes>12</Notes>
  <HiddenSlides>1</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61</vt:i4>
      </vt:variant>
    </vt:vector>
  </HeadingPairs>
  <TitlesOfParts>
    <vt:vector size="72" baseType="lpstr">
      <vt:lpstr>Arial</vt:lpstr>
      <vt:lpstr>Calibri</vt:lpstr>
      <vt:lpstr>Georgia</vt:lpstr>
      <vt:lpstr>Gill Sans MT</vt:lpstr>
      <vt:lpstr>Impact</vt:lpstr>
      <vt:lpstr>Proxima Nova</vt:lpstr>
      <vt:lpstr>Times New Roman</vt:lpstr>
      <vt:lpstr>Wingdings 2</vt:lpstr>
      <vt:lpstr>iRespondQuestionMaster</vt:lpstr>
      <vt:lpstr>iRespondGraphMaster</vt:lpstr>
      <vt:lpstr>Gallery</vt:lpstr>
      <vt:lpstr>8/3/18 </vt:lpstr>
      <vt:lpstr>PowerPoint Presentation</vt:lpstr>
      <vt:lpstr>Essential Questions</vt:lpstr>
      <vt:lpstr>Needs VS Wants</vt:lpstr>
      <vt:lpstr>Needs VS Wants</vt:lpstr>
      <vt:lpstr>Which is which?</vt:lpstr>
      <vt:lpstr>Factors of Production (FOP)</vt:lpstr>
      <vt:lpstr>Factors of Production (FOP)</vt:lpstr>
      <vt:lpstr>Entrepreneurs</vt:lpstr>
      <vt:lpstr>Factors of Production </vt:lpstr>
      <vt:lpstr>Which photo represents a limited resource ?</vt:lpstr>
      <vt:lpstr>Scarcity</vt:lpstr>
      <vt:lpstr>Is it Scarce ?</vt:lpstr>
      <vt:lpstr>Check your answers</vt:lpstr>
      <vt:lpstr>Tradeoffs and Opportunity Cost</vt:lpstr>
      <vt:lpstr>8/6/2018  Warm up </vt:lpstr>
      <vt:lpstr>Principle #1: People Face Tradeoffs.</vt:lpstr>
      <vt:lpstr>Opportunity Cost </vt:lpstr>
      <vt:lpstr>PowerPoint Presentation</vt:lpstr>
      <vt:lpstr>Why Are You Here?</vt:lpstr>
      <vt:lpstr>$7,200</vt:lpstr>
      <vt:lpstr>But  Wait!</vt:lpstr>
      <vt:lpstr>Principle #1: People Face Tradeoffs</vt:lpstr>
      <vt:lpstr>Principle #1: People Face Tradeoffs</vt:lpstr>
      <vt:lpstr>How do we compare?</vt:lpstr>
      <vt:lpstr>8/7/2018 </vt:lpstr>
      <vt:lpstr>PowerPoint Presentation</vt:lpstr>
      <vt:lpstr>Principle #2: The Cost of Something Is What You Give Up to Get It.</vt:lpstr>
      <vt:lpstr>The Production Possibilities Frontier</vt:lpstr>
      <vt:lpstr>Principle #2: The Cost of Something Is What You Give Up to Get It.</vt:lpstr>
      <vt:lpstr>Principle #2: The Cost of Something Is What You Give Up to Get It.</vt:lpstr>
      <vt:lpstr>A Shift in the Production Possibilities Frontier</vt:lpstr>
      <vt:lpstr>PowerPoint Presentation</vt:lpstr>
      <vt:lpstr>How does our behavior change at a buffet?  Why?</vt:lpstr>
      <vt:lpstr>Thinking at the Margin</vt:lpstr>
      <vt:lpstr>Thinking at the Margin</vt:lpstr>
      <vt:lpstr>How many workers should they hire? Why?</vt:lpstr>
      <vt:lpstr>PowerPoint Presentation</vt:lpstr>
      <vt:lpstr>Textbook Access  </vt:lpstr>
      <vt:lpstr>PowerPoint Presentation</vt:lpstr>
      <vt:lpstr>Specialization/ division of labor</vt:lpstr>
      <vt:lpstr>PowerPoint Presentation</vt:lpstr>
      <vt:lpstr>More Choices: 3 Basic Economic Questions</vt:lpstr>
      <vt:lpstr>Types of Economies</vt:lpstr>
      <vt:lpstr>Traditional Economies  </vt:lpstr>
      <vt:lpstr>Traditional Economy</vt:lpstr>
      <vt:lpstr>Command Economies </vt:lpstr>
      <vt:lpstr>Command </vt:lpstr>
      <vt:lpstr>PowerPoint Presentation</vt:lpstr>
      <vt:lpstr>Which of the disadvantages of a command economy is shown here? Explain your answer</vt:lpstr>
      <vt:lpstr>Market Economy </vt:lpstr>
      <vt:lpstr>Market</vt:lpstr>
      <vt:lpstr>PowerPoint Presentation</vt:lpstr>
      <vt:lpstr>Mixed Economy </vt:lpstr>
      <vt:lpstr>Our Version of the Mixed Economy: The Free Enterprise System</vt:lpstr>
      <vt:lpstr>Free Enterprise System cont.</vt:lpstr>
      <vt:lpstr>Free Enterprise System cont.</vt:lpstr>
      <vt:lpstr>How does investment affect productivity and economic growth?</vt:lpstr>
      <vt:lpstr>Shifts in PPFs/PPCs</vt:lpstr>
      <vt:lpstr>Capital Investment</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Economics</dc:title>
  <dc:creator>Cobb County School District</dc:creator>
  <cp:lastModifiedBy>Dennis Roberts</cp:lastModifiedBy>
  <cp:revision>84</cp:revision>
  <cp:lastPrinted>2018-08-09T15:09:00Z</cp:lastPrinted>
  <dcterms:created xsi:type="dcterms:W3CDTF">2008-07-28T17:56:42Z</dcterms:created>
  <dcterms:modified xsi:type="dcterms:W3CDTF">2018-08-13T17:13:27Z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ies>
</file>