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48F59-E5BF-4D0C-AB1A-BFEE1A0FA5FB}"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9E53AE1A-96EC-47D5-9CDD-EA0509DBDE48}">
      <dgm:prSet phldrT="[Text]"/>
      <dgm:spPr/>
      <dgm:t>
        <a:bodyPr/>
        <a:lstStyle/>
        <a:p>
          <a:r>
            <a:rPr lang="en-US" dirty="0"/>
            <a:t>Interest Earned (Savings)</a:t>
          </a:r>
        </a:p>
      </dgm:t>
    </dgm:pt>
    <dgm:pt modelId="{757E9CF0-041E-4AF8-ACE6-B521F17C5ED1}" type="parTrans" cxnId="{DF07A839-25ED-441A-910F-409941A88283}">
      <dgm:prSet/>
      <dgm:spPr/>
      <dgm:t>
        <a:bodyPr/>
        <a:lstStyle/>
        <a:p>
          <a:endParaRPr lang="en-US"/>
        </a:p>
      </dgm:t>
    </dgm:pt>
    <dgm:pt modelId="{29FAA6D8-2C65-4380-88C9-6A1787505239}" type="sibTrans" cxnId="{DF07A839-25ED-441A-910F-409941A88283}">
      <dgm:prSet/>
      <dgm:spPr/>
      <dgm:t>
        <a:bodyPr/>
        <a:lstStyle/>
        <a:p>
          <a:endParaRPr lang="en-US"/>
        </a:p>
      </dgm:t>
    </dgm:pt>
    <dgm:pt modelId="{E998E03A-4105-461D-A2A9-D3E83579BFB2}">
      <dgm:prSet phldrT="[Text]"/>
      <dgm:spPr/>
      <dgm:t>
        <a:bodyPr/>
        <a:lstStyle/>
        <a:p>
          <a:r>
            <a:rPr lang="en-US" dirty="0"/>
            <a:t>3%</a:t>
          </a:r>
        </a:p>
      </dgm:t>
    </dgm:pt>
    <dgm:pt modelId="{011F3395-D3D1-4D86-9EF1-93796426D3AF}" type="parTrans" cxnId="{C8FC60ED-CF99-4CAA-9AB6-4EB5A36A5A1E}">
      <dgm:prSet/>
      <dgm:spPr/>
      <dgm:t>
        <a:bodyPr/>
        <a:lstStyle/>
        <a:p>
          <a:endParaRPr lang="en-US"/>
        </a:p>
      </dgm:t>
    </dgm:pt>
    <dgm:pt modelId="{67DE2DB6-0F7E-4C73-9DD4-ADC07916B569}" type="sibTrans" cxnId="{C8FC60ED-CF99-4CAA-9AB6-4EB5A36A5A1E}">
      <dgm:prSet/>
      <dgm:spPr/>
      <dgm:t>
        <a:bodyPr/>
        <a:lstStyle/>
        <a:p>
          <a:endParaRPr lang="en-US"/>
        </a:p>
      </dgm:t>
    </dgm:pt>
    <dgm:pt modelId="{5130DB22-1C23-42B8-8A9D-9BCAE0066F48}">
      <dgm:prSet phldrT="[Text]"/>
      <dgm:spPr/>
      <dgm:t>
        <a:bodyPr/>
        <a:lstStyle/>
        <a:p>
          <a:r>
            <a:rPr lang="en-US" dirty="0"/>
            <a:t>Interest Charged (Loan)</a:t>
          </a:r>
        </a:p>
      </dgm:t>
    </dgm:pt>
    <dgm:pt modelId="{C9D9C369-33E7-4C3E-96B4-86BC3642326C}" type="parTrans" cxnId="{D1ED30B4-96BE-4C93-966A-52D630994336}">
      <dgm:prSet/>
      <dgm:spPr/>
      <dgm:t>
        <a:bodyPr/>
        <a:lstStyle/>
        <a:p>
          <a:endParaRPr lang="en-US"/>
        </a:p>
      </dgm:t>
    </dgm:pt>
    <dgm:pt modelId="{DC8604AF-24B6-4915-95AE-F52097C0DBF8}" type="sibTrans" cxnId="{D1ED30B4-96BE-4C93-966A-52D630994336}">
      <dgm:prSet/>
      <dgm:spPr/>
      <dgm:t>
        <a:bodyPr/>
        <a:lstStyle/>
        <a:p>
          <a:endParaRPr lang="en-US"/>
        </a:p>
      </dgm:t>
    </dgm:pt>
    <dgm:pt modelId="{4A95AFEF-824A-4099-A7FD-5081296588C1}">
      <dgm:prSet phldrT="[Text]"/>
      <dgm:spPr/>
      <dgm:t>
        <a:bodyPr/>
        <a:lstStyle/>
        <a:p>
          <a:r>
            <a:rPr lang="en-US" dirty="0"/>
            <a:t>7%</a:t>
          </a:r>
        </a:p>
      </dgm:t>
    </dgm:pt>
    <dgm:pt modelId="{6B0ECF86-D94D-42BB-A0A5-ECDB6E7B1C56}" type="parTrans" cxnId="{9CAA2290-05C7-47C0-843F-C7021A5078C6}">
      <dgm:prSet/>
      <dgm:spPr/>
      <dgm:t>
        <a:bodyPr/>
        <a:lstStyle/>
        <a:p>
          <a:endParaRPr lang="en-US"/>
        </a:p>
      </dgm:t>
    </dgm:pt>
    <dgm:pt modelId="{36541233-FA13-467E-AEA6-C3930ADE7FA7}" type="sibTrans" cxnId="{9CAA2290-05C7-47C0-843F-C7021A5078C6}">
      <dgm:prSet/>
      <dgm:spPr/>
      <dgm:t>
        <a:bodyPr/>
        <a:lstStyle/>
        <a:p>
          <a:endParaRPr lang="en-US"/>
        </a:p>
      </dgm:t>
    </dgm:pt>
    <dgm:pt modelId="{3B563A48-7312-453E-BA2C-6ACFCC7E75D4}" type="pres">
      <dgm:prSet presAssocID="{A9848F59-E5BF-4D0C-AB1A-BFEE1A0FA5FB}" presName="outerComposite" presStyleCnt="0">
        <dgm:presLayoutVars>
          <dgm:chMax val="2"/>
          <dgm:animLvl val="lvl"/>
          <dgm:resizeHandles val="exact"/>
        </dgm:presLayoutVars>
      </dgm:prSet>
      <dgm:spPr/>
      <dgm:t>
        <a:bodyPr/>
        <a:lstStyle/>
        <a:p>
          <a:endParaRPr lang="en-US"/>
        </a:p>
      </dgm:t>
    </dgm:pt>
    <dgm:pt modelId="{7C7AD12D-D88D-4EDE-B708-949A357B23C9}" type="pres">
      <dgm:prSet presAssocID="{A9848F59-E5BF-4D0C-AB1A-BFEE1A0FA5FB}" presName="dummyMaxCanvas" presStyleCnt="0"/>
      <dgm:spPr/>
    </dgm:pt>
    <dgm:pt modelId="{DC325BCB-9420-4A44-90E8-2728E0237431}" type="pres">
      <dgm:prSet presAssocID="{A9848F59-E5BF-4D0C-AB1A-BFEE1A0FA5FB}" presName="parentComposite" presStyleCnt="0"/>
      <dgm:spPr/>
    </dgm:pt>
    <dgm:pt modelId="{2B9C0FB9-2A45-4288-B732-B219E8871F5A}" type="pres">
      <dgm:prSet presAssocID="{A9848F59-E5BF-4D0C-AB1A-BFEE1A0FA5FB}" presName="parent1" presStyleLbl="alignAccFollowNode1" presStyleIdx="0" presStyleCnt="4" custScaleX="166149" custLinFactNeighborX="-20179" custLinFactNeighborY="78962">
        <dgm:presLayoutVars>
          <dgm:chMax val="4"/>
        </dgm:presLayoutVars>
      </dgm:prSet>
      <dgm:spPr/>
      <dgm:t>
        <a:bodyPr/>
        <a:lstStyle/>
        <a:p>
          <a:endParaRPr lang="en-US"/>
        </a:p>
      </dgm:t>
    </dgm:pt>
    <dgm:pt modelId="{8B4A6A26-C90B-4EA6-BDE6-C0735A6EBF16}" type="pres">
      <dgm:prSet presAssocID="{A9848F59-E5BF-4D0C-AB1A-BFEE1A0FA5FB}" presName="parent2" presStyleLbl="alignAccFollowNode1" presStyleIdx="1" presStyleCnt="4" custScaleX="169021" custLinFactNeighborX="69311" custLinFactNeighborY="28426">
        <dgm:presLayoutVars>
          <dgm:chMax val="4"/>
        </dgm:presLayoutVars>
      </dgm:prSet>
      <dgm:spPr/>
      <dgm:t>
        <a:bodyPr/>
        <a:lstStyle/>
        <a:p>
          <a:endParaRPr lang="en-US"/>
        </a:p>
      </dgm:t>
    </dgm:pt>
    <dgm:pt modelId="{9E54AE03-9AC9-41BE-9375-64C677CBFF5B}" type="pres">
      <dgm:prSet presAssocID="{A9848F59-E5BF-4D0C-AB1A-BFEE1A0FA5FB}" presName="childrenComposite" presStyleCnt="0"/>
      <dgm:spPr/>
    </dgm:pt>
    <dgm:pt modelId="{FAD495D6-8ACD-4B38-8555-12819BD25E7C}" type="pres">
      <dgm:prSet presAssocID="{A9848F59-E5BF-4D0C-AB1A-BFEE1A0FA5FB}" presName="dummyMaxCanvas_ChildArea" presStyleCnt="0"/>
      <dgm:spPr/>
    </dgm:pt>
    <dgm:pt modelId="{7AA12050-DC4C-48AC-90F0-C1D36D357D85}" type="pres">
      <dgm:prSet presAssocID="{A9848F59-E5BF-4D0C-AB1A-BFEE1A0FA5FB}" presName="fulcrum" presStyleLbl="alignAccFollowNode1" presStyleIdx="2" presStyleCnt="4"/>
      <dgm:spPr/>
    </dgm:pt>
    <dgm:pt modelId="{CC0E91AD-C585-451D-A0F4-C531BFE553EB}" type="pres">
      <dgm:prSet presAssocID="{A9848F59-E5BF-4D0C-AB1A-BFEE1A0FA5FB}" presName="balance_11" presStyleLbl="alignAccFollowNode1" presStyleIdx="3" presStyleCnt="4" custAng="586447">
        <dgm:presLayoutVars>
          <dgm:bulletEnabled val="1"/>
        </dgm:presLayoutVars>
      </dgm:prSet>
      <dgm:spPr/>
    </dgm:pt>
    <dgm:pt modelId="{716E40CA-4526-4379-A090-6D2F322E6107}" type="pres">
      <dgm:prSet presAssocID="{A9848F59-E5BF-4D0C-AB1A-BFEE1A0FA5FB}" presName="left_11_1" presStyleLbl="node1" presStyleIdx="0" presStyleCnt="2" custAng="527645" custScaleY="53028" custLinFactNeighborX="12352" custLinFactNeighborY="16500">
        <dgm:presLayoutVars>
          <dgm:bulletEnabled val="1"/>
        </dgm:presLayoutVars>
      </dgm:prSet>
      <dgm:spPr/>
      <dgm:t>
        <a:bodyPr/>
        <a:lstStyle/>
        <a:p>
          <a:endParaRPr lang="en-US"/>
        </a:p>
      </dgm:t>
    </dgm:pt>
    <dgm:pt modelId="{EA615013-AC58-4C90-8D60-14C17FA228F5}" type="pres">
      <dgm:prSet presAssocID="{A9848F59-E5BF-4D0C-AB1A-BFEE1A0FA5FB}" presName="right_11_1" presStyleLbl="node1" presStyleIdx="1" presStyleCnt="2" custAng="658882" custLinFactNeighborX="8774" custLinFactNeighborY="8250">
        <dgm:presLayoutVars>
          <dgm:bulletEnabled val="1"/>
        </dgm:presLayoutVars>
      </dgm:prSet>
      <dgm:spPr/>
      <dgm:t>
        <a:bodyPr/>
        <a:lstStyle/>
        <a:p>
          <a:endParaRPr lang="en-US"/>
        </a:p>
      </dgm:t>
    </dgm:pt>
  </dgm:ptLst>
  <dgm:cxnLst>
    <dgm:cxn modelId="{D1ED30B4-96BE-4C93-966A-52D630994336}" srcId="{A9848F59-E5BF-4D0C-AB1A-BFEE1A0FA5FB}" destId="{5130DB22-1C23-42B8-8A9D-9BCAE0066F48}" srcOrd="1" destOrd="0" parTransId="{C9D9C369-33E7-4C3E-96B4-86BC3642326C}" sibTransId="{DC8604AF-24B6-4915-95AE-F52097C0DBF8}"/>
    <dgm:cxn modelId="{EE8A7707-51DD-40F1-AC6E-A01987D8BC1E}" type="presOf" srcId="{E998E03A-4105-461D-A2A9-D3E83579BFB2}" destId="{716E40CA-4526-4379-A090-6D2F322E6107}" srcOrd="0" destOrd="0" presId="urn:microsoft.com/office/officeart/2005/8/layout/balance1"/>
    <dgm:cxn modelId="{0F67C193-CAA1-4B84-A3B9-0281697E252F}" type="presOf" srcId="{5130DB22-1C23-42B8-8A9D-9BCAE0066F48}" destId="{8B4A6A26-C90B-4EA6-BDE6-C0735A6EBF16}" srcOrd="0" destOrd="0" presId="urn:microsoft.com/office/officeart/2005/8/layout/balance1"/>
    <dgm:cxn modelId="{C8FC60ED-CF99-4CAA-9AB6-4EB5A36A5A1E}" srcId="{9E53AE1A-96EC-47D5-9CDD-EA0509DBDE48}" destId="{E998E03A-4105-461D-A2A9-D3E83579BFB2}" srcOrd="0" destOrd="0" parTransId="{011F3395-D3D1-4D86-9EF1-93796426D3AF}" sibTransId="{67DE2DB6-0F7E-4C73-9DD4-ADC07916B569}"/>
    <dgm:cxn modelId="{4E2165EC-658D-43F2-83C6-E4B3077D6F5D}" type="presOf" srcId="{9E53AE1A-96EC-47D5-9CDD-EA0509DBDE48}" destId="{2B9C0FB9-2A45-4288-B732-B219E8871F5A}" srcOrd="0" destOrd="0" presId="urn:microsoft.com/office/officeart/2005/8/layout/balance1"/>
    <dgm:cxn modelId="{9CAA2290-05C7-47C0-843F-C7021A5078C6}" srcId="{5130DB22-1C23-42B8-8A9D-9BCAE0066F48}" destId="{4A95AFEF-824A-4099-A7FD-5081296588C1}" srcOrd="0" destOrd="0" parTransId="{6B0ECF86-D94D-42BB-A0A5-ECDB6E7B1C56}" sibTransId="{36541233-FA13-467E-AEA6-C3930ADE7FA7}"/>
    <dgm:cxn modelId="{DF07A839-25ED-441A-910F-409941A88283}" srcId="{A9848F59-E5BF-4D0C-AB1A-BFEE1A0FA5FB}" destId="{9E53AE1A-96EC-47D5-9CDD-EA0509DBDE48}" srcOrd="0" destOrd="0" parTransId="{757E9CF0-041E-4AF8-ACE6-B521F17C5ED1}" sibTransId="{29FAA6D8-2C65-4380-88C9-6A1787505239}"/>
    <dgm:cxn modelId="{B4D37557-6AC0-44A4-A349-22A4E9D0364E}" type="presOf" srcId="{4A95AFEF-824A-4099-A7FD-5081296588C1}" destId="{EA615013-AC58-4C90-8D60-14C17FA228F5}" srcOrd="0" destOrd="0" presId="urn:microsoft.com/office/officeart/2005/8/layout/balance1"/>
    <dgm:cxn modelId="{B41BE43D-6B87-434F-B9CC-509CB0DCFA53}" type="presOf" srcId="{A9848F59-E5BF-4D0C-AB1A-BFEE1A0FA5FB}" destId="{3B563A48-7312-453E-BA2C-6ACFCC7E75D4}" srcOrd="0" destOrd="0" presId="urn:microsoft.com/office/officeart/2005/8/layout/balance1"/>
    <dgm:cxn modelId="{EE037107-37C8-4D9F-A7C7-AAE3E9985B7A}" type="presParOf" srcId="{3B563A48-7312-453E-BA2C-6ACFCC7E75D4}" destId="{7C7AD12D-D88D-4EDE-B708-949A357B23C9}" srcOrd="0" destOrd="0" presId="urn:microsoft.com/office/officeart/2005/8/layout/balance1"/>
    <dgm:cxn modelId="{579FD460-E1D2-4438-8267-1800C6657A9B}" type="presParOf" srcId="{3B563A48-7312-453E-BA2C-6ACFCC7E75D4}" destId="{DC325BCB-9420-4A44-90E8-2728E0237431}" srcOrd="1" destOrd="0" presId="urn:microsoft.com/office/officeart/2005/8/layout/balance1"/>
    <dgm:cxn modelId="{58B40516-1A98-4A06-9ED2-9202443D905C}" type="presParOf" srcId="{DC325BCB-9420-4A44-90E8-2728E0237431}" destId="{2B9C0FB9-2A45-4288-B732-B219E8871F5A}" srcOrd="0" destOrd="0" presId="urn:microsoft.com/office/officeart/2005/8/layout/balance1"/>
    <dgm:cxn modelId="{A2618D8F-4389-41CA-8BB6-FBBA93A32649}" type="presParOf" srcId="{DC325BCB-9420-4A44-90E8-2728E0237431}" destId="{8B4A6A26-C90B-4EA6-BDE6-C0735A6EBF16}" srcOrd="1" destOrd="0" presId="urn:microsoft.com/office/officeart/2005/8/layout/balance1"/>
    <dgm:cxn modelId="{22D10F2F-B289-45EF-9266-4261D9D702EE}" type="presParOf" srcId="{3B563A48-7312-453E-BA2C-6ACFCC7E75D4}" destId="{9E54AE03-9AC9-41BE-9375-64C677CBFF5B}" srcOrd="2" destOrd="0" presId="urn:microsoft.com/office/officeart/2005/8/layout/balance1"/>
    <dgm:cxn modelId="{44C8E4A1-38DC-44FE-B5B5-B3844D5DDD21}" type="presParOf" srcId="{9E54AE03-9AC9-41BE-9375-64C677CBFF5B}" destId="{FAD495D6-8ACD-4B38-8555-12819BD25E7C}" srcOrd="0" destOrd="0" presId="urn:microsoft.com/office/officeart/2005/8/layout/balance1"/>
    <dgm:cxn modelId="{21A7ADD5-1C61-4EDC-927B-AF9B3DAB8985}" type="presParOf" srcId="{9E54AE03-9AC9-41BE-9375-64C677CBFF5B}" destId="{7AA12050-DC4C-48AC-90F0-C1D36D357D85}" srcOrd="1" destOrd="0" presId="urn:microsoft.com/office/officeart/2005/8/layout/balance1"/>
    <dgm:cxn modelId="{538B074A-EC10-479F-89AC-140DB4AE3C87}" type="presParOf" srcId="{9E54AE03-9AC9-41BE-9375-64C677CBFF5B}" destId="{CC0E91AD-C585-451D-A0F4-C531BFE553EB}" srcOrd="2" destOrd="0" presId="urn:microsoft.com/office/officeart/2005/8/layout/balance1"/>
    <dgm:cxn modelId="{FFDDBFE8-51D0-41B2-AED8-1409E24D937E}" type="presParOf" srcId="{9E54AE03-9AC9-41BE-9375-64C677CBFF5B}" destId="{716E40CA-4526-4379-A090-6D2F322E6107}" srcOrd="3" destOrd="0" presId="urn:microsoft.com/office/officeart/2005/8/layout/balance1"/>
    <dgm:cxn modelId="{7A6C8A13-0313-41BF-BFCE-C7AB9FF07E97}" type="presParOf" srcId="{9E54AE03-9AC9-41BE-9375-64C677CBFF5B}" destId="{EA615013-AC58-4C90-8D60-14C17FA228F5}" srcOrd="4"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C0FB9-2A45-4288-B732-B219E8871F5A}">
      <dsp:nvSpPr>
        <dsp:cNvPr id="0" name=""/>
        <dsp:cNvSpPr/>
      </dsp:nvSpPr>
      <dsp:spPr>
        <a:xfrm>
          <a:off x="1812214" y="662611"/>
          <a:ext cx="2509637" cy="839152"/>
        </a:xfrm>
        <a:prstGeom prst="roundRect">
          <a:avLst>
            <a:gd name="adj" fmla="val 1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Interest Earned (Savings)</a:t>
          </a:r>
        </a:p>
      </dsp:txBody>
      <dsp:txXfrm>
        <a:off x="1836792" y="687189"/>
        <a:ext cx="2460481" cy="789996"/>
      </dsp:txXfrm>
    </dsp:sp>
    <dsp:sp modelId="{8B4A6A26-C90B-4EA6-BDE6-C0735A6EBF16}">
      <dsp:nvSpPr>
        <dsp:cNvPr id="0" name=""/>
        <dsp:cNvSpPr/>
      </dsp:nvSpPr>
      <dsp:spPr>
        <a:xfrm>
          <a:off x="5324043" y="238537"/>
          <a:ext cx="2553018" cy="839152"/>
        </a:xfrm>
        <a:prstGeom prst="roundRect">
          <a:avLst>
            <a:gd name="adj" fmla="val 10000"/>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a:t>Interest Charged (Loan)</a:t>
          </a:r>
        </a:p>
      </dsp:txBody>
      <dsp:txXfrm>
        <a:off x="5348621" y="263115"/>
        <a:ext cx="2503862" cy="789996"/>
      </dsp:txXfrm>
    </dsp:sp>
    <dsp:sp modelId="{7AA12050-DC4C-48AC-90F0-C1D36D357D85}">
      <dsp:nvSpPr>
        <dsp:cNvPr id="0" name=""/>
        <dsp:cNvSpPr/>
      </dsp:nvSpPr>
      <dsp:spPr>
        <a:xfrm>
          <a:off x="4158892" y="3566397"/>
          <a:ext cx="629364" cy="629364"/>
        </a:xfrm>
        <a:prstGeom prst="triangle">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0E91AD-C585-451D-A0F4-C531BFE553EB}">
      <dsp:nvSpPr>
        <dsp:cNvPr id="0" name=""/>
        <dsp:cNvSpPr/>
      </dsp:nvSpPr>
      <dsp:spPr>
        <a:xfrm rot="586447">
          <a:off x="2585482" y="3302903"/>
          <a:ext cx="3776185" cy="255102"/>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6E40CA-4526-4379-A090-6D2F322E6107}">
      <dsp:nvSpPr>
        <dsp:cNvPr id="0" name=""/>
        <dsp:cNvSpPr/>
      </dsp:nvSpPr>
      <dsp:spPr>
        <a:xfrm rot="527645">
          <a:off x="2814013" y="1923022"/>
          <a:ext cx="1510474" cy="1192561"/>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t>3%</a:t>
          </a:r>
        </a:p>
      </dsp:txBody>
      <dsp:txXfrm>
        <a:off x="2872229" y="1981238"/>
        <a:ext cx="1394042" cy="1076129"/>
      </dsp:txXfrm>
    </dsp:sp>
    <dsp:sp modelId="{EA615013-AC58-4C90-8D60-14C17FA228F5}">
      <dsp:nvSpPr>
        <dsp:cNvPr id="0" name=""/>
        <dsp:cNvSpPr/>
      </dsp:nvSpPr>
      <dsp:spPr>
        <a:xfrm rot="658882">
          <a:off x="4941764" y="1209302"/>
          <a:ext cx="1510474" cy="224892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t>7%</a:t>
          </a:r>
        </a:p>
      </dsp:txBody>
      <dsp:txXfrm>
        <a:off x="5015499" y="1283037"/>
        <a:ext cx="1363004" cy="2101458"/>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11/8/2018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11/8/2018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11/8/2018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YC-f6aLWqY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42216-8EF5-401A-945D-CCF7A61AA914}"/>
              </a:ext>
            </a:extLst>
          </p:cNvPr>
          <p:cNvSpPr>
            <a:spLocks noGrp="1"/>
          </p:cNvSpPr>
          <p:nvPr>
            <p:ph type="ctrTitle"/>
          </p:nvPr>
        </p:nvSpPr>
        <p:spPr/>
        <p:txBody>
          <a:bodyPr/>
          <a:lstStyle/>
          <a:p>
            <a:r>
              <a:rPr lang="en-US" dirty="0"/>
              <a:t>Financial Institutions </a:t>
            </a:r>
          </a:p>
        </p:txBody>
      </p:sp>
      <p:sp>
        <p:nvSpPr>
          <p:cNvPr id="3" name="Subtitle 2">
            <a:extLst>
              <a:ext uri="{FF2B5EF4-FFF2-40B4-BE49-F238E27FC236}">
                <a16:creationId xmlns:a16="http://schemas.microsoft.com/office/drawing/2014/main" id="{441A1D05-8A5B-4FFE-92DD-ADA48E00C692}"/>
              </a:ext>
            </a:extLst>
          </p:cNvPr>
          <p:cNvSpPr>
            <a:spLocks noGrp="1"/>
          </p:cNvSpPr>
          <p:nvPr>
            <p:ph type="subTitle" idx="1"/>
          </p:nvPr>
        </p:nvSpPr>
        <p:spPr/>
        <p:txBody>
          <a:bodyPr/>
          <a:lstStyle/>
          <a:p>
            <a:r>
              <a:rPr lang="en-US" dirty="0"/>
              <a:t>Unit 5</a:t>
            </a:r>
          </a:p>
        </p:txBody>
      </p:sp>
    </p:spTree>
    <p:extLst>
      <p:ext uri="{BB962C8B-B14F-4D97-AF65-F5344CB8AC3E}">
        <p14:creationId xmlns:p14="http://schemas.microsoft.com/office/powerpoint/2010/main" val="105425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FF581-09F4-483B-A5E8-C63FC7D03243}"/>
              </a:ext>
            </a:extLst>
          </p:cNvPr>
          <p:cNvSpPr>
            <a:spLocks noGrp="1"/>
          </p:cNvSpPr>
          <p:nvPr>
            <p:ph type="title"/>
          </p:nvPr>
        </p:nvSpPr>
        <p:spPr/>
        <p:txBody>
          <a:bodyPr/>
          <a:lstStyle/>
          <a:p>
            <a:r>
              <a:rPr lang="en-US" dirty="0"/>
              <a:t>Retirement accounts </a:t>
            </a:r>
          </a:p>
        </p:txBody>
      </p:sp>
      <p:sp>
        <p:nvSpPr>
          <p:cNvPr id="3" name="Content Placeholder 2">
            <a:extLst>
              <a:ext uri="{FF2B5EF4-FFF2-40B4-BE49-F238E27FC236}">
                <a16:creationId xmlns:a16="http://schemas.microsoft.com/office/drawing/2014/main" id="{A40DE340-59C2-4C18-9A36-BCC9F7C39405}"/>
              </a:ext>
            </a:extLst>
          </p:cNvPr>
          <p:cNvSpPr>
            <a:spLocks noGrp="1"/>
          </p:cNvSpPr>
          <p:nvPr>
            <p:ph idx="1"/>
          </p:nvPr>
        </p:nvSpPr>
        <p:spPr/>
        <p:txBody>
          <a:bodyPr/>
          <a:lstStyle/>
          <a:p>
            <a:pPr marL="0" indent="0">
              <a:buNone/>
            </a:pPr>
            <a:r>
              <a:rPr lang="en-US" dirty="0"/>
              <a:t>Most retirees will need to live off their savings to maintain their standard of living.</a:t>
            </a:r>
          </a:p>
          <a:p>
            <a:pPr marL="0" indent="0">
              <a:buNone/>
            </a:pPr>
            <a:r>
              <a:rPr lang="en-US" b="1" dirty="0"/>
              <a:t>401K-</a:t>
            </a:r>
            <a:r>
              <a:rPr lang="en-US" dirty="0"/>
              <a:t> Provided through employer in which most companies match funds </a:t>
            </a:r>
          </a:p>
          <a:p>
            <a:pPr marL="0" indent="0">
              <a:buNone/>
            </a:pPr>
            <a:r>
              <a:rPr lang="en-US" b="1" dirty="0"/>
              <a:t>Traditional IRA- </a:t>
            </a:r>
            <a:r>
              <a:rPr lang="en-US" dirty="0"/>
              <a:t>allows contributors to put money away before taxes are paid. The taxes are paid on the money when it is withdrawn during retirement</a:t>
            </a:r>
            <a:endParaRPr lang="en-US" b="1" dirty="0"/>
          </a:p>
          <a:p>
            <a:pPr marL="0" indent="0">
              <a:buNone/>
            </a:pPr>
            <a:r>
              <a:rPr lang="en-US" b="1" dirty="0"/>
              <a:t>Roth IRA- </a:t>
            </a:r>
            <a:r>
              <a:rPr lang="en-US" dirty="0"/>
              <a:t>allow contributors to pay taxes today and withdraw the funds they contributed tax-free in the future. The contributor will still have to pay taxes on any “</a:t>
            </a:r>
            <a:r>
              <a:rPr lang="en-US" dirty="0" err="1"/>
              <a:t>gaines</a:t>
            </a:r>
            <a:r>
              <a:rPr lang="en-US" dirty="0"/>
              <a:t>” they withdraw from their account in retirement</a:t>
            </a:r>
          </a:p>
          <a:p>
            <a:pPr marL="0" indent="0">
              <a:buNone/>
            </a:pPr>
            <a:r>
              <a:rPr lang="en-US" b="1" dirty="0"/>
              <a:t>RISK/Reward </a:t>
            </a:r>
            <a:r>
              <a:rPr lang="en-US" dirty="0"/>
              <a:t>- All have options for high risk; high reward or low risk low return </a:t>
            </a:r>
          </a:p>
        </p:txBody>
      </p:sp>
    </p:spTree>
    <p:extLst>
      <p:ext uri="{BB962C8B-B14F-4D97-AF65-F5344CB8AC3E}">
        <p14:creationId xmlns:p14="http://schemas.microsoft.com/office/powerpoint/2010/main" val="123267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7C15-389C-4CE6-9B43-3A5C9451D825}"/>
              </a:ext>
            </a:extLst>
          </p:cNvPr>
          <p:cNvSpPr>
            <a:spLocks noGrp="1"/>
          </p:cNvSpPr>
          <p:nvPr>
            <p:ph type="title"/>
          </p:nvPr>
        </p:nvSpPr>
        <p:spPr/>
        <p:txBody>
          <a:bodyPr/>
          <a:lstStyle/>
          <a:p>
            <a:r>
              <a:rPr lang="en-US" dirty="0" err="1"/>
              <a:t>U.s.</a:t>
            </a:r>
            <a:r>
              <a:rPr lang="en-US" dirty="0"/>
              <a:t> treasury bonds</a:t>
            </a:r>
          </a:p>
        </p:txBody>
      </p:sp>
      <p:sp>
        <p:nvSpPr>
          <p:cNvPr id="3" name="Content Placeholder 2">
            <a:extLst>
              <a:ext uri="{FF2B5EF4-FFF2-40B4-BE49-F238E27FC236}">
                <a16:creationId xmlns:a16="http://schemas.microsoft.com/office/drawing/2014/main" id="{02720D31-5355-4C0E-833C-4EDCEDBC1469}"/>
              </a:ext>
            </a:extLst>
          </p:cNvPr>
          <p:cNvSpPr>
            <a:spLocks noGrp="1"/>
          </p:cNvSpPr>
          <p:nvPr>
            <p:ph idx="1"/>
          </p:nvPr>
        </p:nvSpPr>
        <p:spPr>
          <a:xfrm>
            <a:off x="581192" y="2180496"/>
            <a:ext cx="11029615" cy="3835293"/>
          </a:xfrm>
        </p:spPr>
        <p:txBody>
          <a:bodyPr>
            <a:normAutofit/>
          </a:bodyPr>
          <a:lstStyle/>
          <a:p>
            <a:r>
              <a:rPr lang="en-US" dirty="0"/>
              <a:t>Purchasing a U.S. Treasury Bond means you have loaned the U.S. government money. The government pays you a guaranteed rate of return. </a:t>
            </a:r>
          </a:p>
          <a:p>
            <a:r>
              <a:rPr lang="en-US" b="1" dirty="0"/>
              <a:t>Return-</a:t>
            </a:r>
            <a:r>
              <a:rPr lang="en-US" dirty="0"/>
              <a:t> the rate of return is low. </a:t>
            </a:r>
          </a:p>
          <a:p>
            <a:r>
              <a:rPr lang="en-US" b="1" dirty="0"/>
              <a:t>Risk-</a:t>
            </a:r>
            <a:r>
              <a:rPr lang="en-US" dirty="0"/>
              <a:t> Low </a:t>
            </a:r>
          </a:p>
          <a:p>
            <a:endParaRPr lang="en-US" dirty="0"/>
          </a:p>
          <a:p>
            <a:r>
              <a:rPr lang="en-US" dirty="0"/>
              <a:t>For example, the interest rate on a 5-year treasury bond on April 27, 2017 was 1.822%. The interest rate on 10-year treasury bonds was 2.3%. Bonds are safe but also carry an inflation risk if interest paid is not higher than the inflation rate. </a:t>
            </a:r>
          </a:p>
        </p:txBody>
      </p:sp>
    </p:spTree>
    <p:extLst>
      <p:ext uri="{BB962C8B-B14F-4D97-AF65-F5344CB8AC3E}">
        <p14:creationId xmlns:p14="http://schemas.microsoft.com/office/powerpoint/2010/main" val="3423774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492C-9CB0-4652-A73D-7FA70933D787}"/>
              </a:ext>
            </a:extLst>
          </p:cNvPr>
          <p:cNvSpPr>
            <a:spLocks noGrp="1"/>
          </p:cNvSpPr>
          <p:nvPr>
            <p:ph type="title"/>
          </p:nvPr>
        </p:nvSpPr>
        <p:spPr/>
        <p:txBody>
          <a:bodyPr/>
          <a:lstStyle/>
          <a:p>
            <a:r>
              <a:rPr lang="en-US" dirty="0"/>
              <a:t>Mutual funds </a:t>
            </a:r>
          </a:p>
        </p:txBody>
      </p:sp>
      <p:sp>
        <p:nvSpPr>
          <p:cNvPr id="3" name="Content Placeholder 2">
            <a:extLst>
              <a:ext uri="{FF2B5EF4-FFF2-40B4-BE49-F238E27FC236}">
                <a16:creationId xmlns:a16="http://schemas.microsoft.com/office/drawing/2014/main" id="{ADEC841E-DC06-4B99-A454-EBE0157B1367}"/>
              </a:ext>
            </a:extLst>
          </p:cNvPr>
          <p:cNvSpPr>
            <a:spLocks noGrp="1"/>
          </p:cNvSpPr>
          <p:nvPr>
            <p:ph idx="1"/>
          </p:nvPr>
        </p:nvSpPr>
        <p:spPr/>
        <p:txBody>
          <a:bodyPr/>
          <a:lstStyle/>
          <a:p>
            <a:r>
              <a:rPr lang="en-US" dirty="0"/>
              <a:t>Mutual funds provide more protection against loss because the investment is spread across many different companies rather than just one company. You may also select funds that reflect specific levels of risk or your values.</a:t>
            </a:r>
          </a:p>
          <a:p>
            <a:r>
              <a:rPr lang="en-US" dirty="0"/>
              <a:t> Long term investing tends to give a greater return in the stock market than short-term investing. Over a 20-year period, the stock market returns on average 7-8%. However, when holding stocks for only 5 to 10 years, the average rate of return drops to 1- 2%. </a:t>
            </a:r>
          </a:p>
        </p:txBody>
      </p:sp>
    </p:spTree>
    <p:extLst>
      <p:ext uri="{BB962C8B-B14F-4D97-AF65-F5344CB8AC3E}">
        <p14:creationId xmlns:p14="http://schemas.microsoft.com/office/powerpoint/2010/main" val="214190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3F264-339F-448F-A47A-66AC2C75876D}"/>
              </a:ext>
            </a:extLst>
          </p:cNvPr>
          <p:cNvSpPr>
            <a:spLocks noGrp="1"/>
          </p:cNvSpPr>
          <p:nvPr>
            <p:ph type="title"/>
          </p:nvPr>
        </p:nvSpPr>
        <p:spPr/>
        <p:txBody>
          <a:bodyPr/>
          <a:lstStyle/>
          <a:p>
            <a:r>
              <a:rPr lang="en-US" dirty="0"/>
              <a:t>Stock </a:t>
            </a:r>
          </a:p>
        </p:txBody>
      </p:sp>
      <p:sp>
        <p:nvSpPr>
          <p:cNvPr id="3" name="Content Placeholder 2">
            <a:extLst>
              <a:ext uri="{FF2B5EF4-FFF2-40B4-BE49-F238E27FC236}">
                <a16:creationId xmlns:a16="http://schemas.microsoft.com/office/drawing/2014/main" id="{3820B30D-3D63-4EBD-A5BF-99F5D494037A}"/>
              </a:ext>
            </a:extLst>
          </p:cNvPr>
          <p:cNvSpPr>
            <a:spLocks noGrp="1"/>
          </p:cNvSpPr>
          <p:nvPr>
            <p:ph idx="1"/>
          </p:nvPr>
        </p:nvSpPr>
        <p:spPr/>
        <p:txBody>
          <a:bodyPr/>
          <a:lstStyle/>
          <a:p>
            <a:r>
              <a:rPr lang="en-US" dirty="0"/>
              <a:t>Purchasing stock of individual companies is one of the more risky ways to invest. When purchasing stock in large stable companies (blue chip stocks), your investment could be safer, but your rate of return is likely to be lower. If you invest in companies with a shorter history or a brand new product, the potential return is generally high if the company succeeds, but you are much more likely to lose your investment because of the high rate of new business failures.</a:t>
            </a:r>
          </a:p>
        </p:txBody>
      </p:sp>
    </p:spTree>
    <p:extLst>
      <p:ext uri="{BB962C8B-B14F-4D97-AF65-F5344CB8AC3E}">
        <p14:creationId xmlns:p14="http://schemas.microsoft.com/office/powerpoint/2010/main" val="241723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086E-761F-4DBE-9E9A-18E6DB64CA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24A7E3-82C7-4428-B3FC-AD2CE7E2EF2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3388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D425-FA3B-4AAC-9785-F6D00B9B9D32}"/>
              </a:ext>
            </a:extLst>
          </p:cNvPr>
          <p:cNvSpPr>
            <a:spLocks noGrp="1"/>
          </p:cNvSpPr>
          <p:nvPr>
            <p:ph type="title"/>
          </p:nvPr>
        </p:nvSpPr>
        <p:spPr/>
        <p:txBody>
          <a:bodyPr/>
          <a:lstStyle/>
          <a:p>
            <a:r>
              <a:rPr lang="en-US" dirty="0"/>
              <a:t>Banks </a:t>
            </a:r>
          </a:p>
        </p:txBody>
      </p:sp>
      <p:sp>
        <p:nvSpPr>
          <p:cNvPr id="3" name="Content Placeholder 2">
            <a:extLst>
              <a:ext uri="{FF2B5EF4-FFF2-40B4-BE49-F238E27FC236}">
                <a16:creationId xmlns:a16="http://schemas.microsoft.com/office/drawing/2014/main" id="{2E54784B-90F3-40FF-B5DA-790FF3F2FE78}"/>
              </a:ext>
            </a:extLst>
          </p:cNvPr>
          <p:cNvSpPr>
            <a:spLocks noGrp="1"/>
          </p:cNvSpPr>
          <p:nvPr>
            <p:ph idx="1"/>
          </p:nvPr>
        </p:nvSpPr>
        <p:spPr>
          <a:xfrm>
            <a:off x="581192" y="2180497"/>
            <a:ext cx="11029615" cy="2056224"/>
          </a:xfrm>
        </p:spPr>
        <p:txBody>
          <a:bodyPr/>
          <a:lstStyle/>
          <a:p>
            <a:r>
              <a:rPr lang="en-US" dirty="0"/>
              <a:t>For most consumers, banks provide a safe means to store earnings. Typically, banks also </a:t>
            </a:r>
            <a:r>
              <a:rPr lang="en-US" b="1" dirty="0"/>
              <a:t>offer direct deposit </a:t>
            </a:r>
            <a:r>
              <a:rPr lang="en-US" dirty="0"/>
              <a:t>(where a person’s paycheck goes directly into his or her account), </a:t>
            </a:r>
            <a:r>
              <a:rPr lang="en-US" b="1" dirty="0"/>
              <a:t>check-writing services</a:t>
            </a:r>
            <a:r>
              <a:rPr lang="en-US" dirty="0"/>
              <a:t>, </a:t>
            </a:r>
            <a:r>
              <a:rPr lang="en-US" b="1" dirty="0"/>
              <a:t>debit</a:t>
            </a:r>
            <a:r>
              <a:rPr lang="en-US" dirty="0"/>
              <a:t> and </a:t>
            </a:r>
            <a:r>
              <a:rPr lang="en-US" b="1" dirty="0"/>
              <a:t>credit</a:t>
            </a:r>
            <a:r>
              <a:rPr lang="en-US" dirty="0"/>
              <a:t> </a:t>
            </a:r>
            <a:r>
              <a:rPr lang="en-US" b="1" dirty="0"/>
              <a:t>cards</a:t>
            </a:r>
            <a:r>
              <a:rPr lang="en-US" dirty="0"/>
              <a:t>, </a:t>
            </a:r>
            <a:r>
              <a:rPr lang="en-US" b="1" dirty="0"/>
              <a:t>loans</a:t>
            </a:r>
            <a:r>
              <a:rPr lang="en-US" i="1" dirty="0"/>
              <a:t> </a:t>
            </a:r>
            <a:r>
              <a:rPr lang="en-US" dirty="0"/>
              <a:t>of all sorts (personal, home equity, business), and a host of other services. </a:t>
            </a:r>
          </a:p>
        </p:txBody>
      </p:sp>
      <p:pic>
        <p:nvPicPr>
          <p:cNvPr id="1028" name="Picture 4" descr="Related image">
            <a:extLst>
              <a:ext uri="{FF2B5EF4-FFF2-40B4-BE49-F238E27FC236}">
                <a16:creationId xmlns:a16="http://schemas.microsoft.com/office/drawing/2014/main" id="{2BF20553-FE1F-4774-82D9-7EFC88D427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930111"/>
            <a:ext cx="3537857"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untrust bank">
            <a:extLst>
              <a:ext uri="{FF2B5EF4-FFF2-40B4-BE49-F238E27FC236}">
                <a16:creationId xmlns:a16="http://schemas.microsoft.com/office/drawing/2014/main" id="{F63F9473-7973-4214-839F-A635A0F9F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0756" y="4930111"/>
            <a:ext cx="3220882"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NC bank">
            <a:extLst>
              <a:ext uri="{FF2B5EF4-FFF2-40B4-BE49-F238E27FC236}">
                <a16:creationId xmlns:a16="http://schemas.microsoft.com/office/drawing/2014/main" id="{CE8B1707-1474-409E-88AC-C292A7DCBC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4537" y="4920462"/>
            <a:ext cx="2583383" cy="1937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95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5B04-46EE-4FED-81E2-175D0833232D}"/>
              </a:ext>
            </a:extLst>
          </p:cNvPr>
          <p:cNvSpPr>
            <a:spLocks noGrp="1"/>
          </p:cNvSpPr>
          <p:nvPr>
            <p:ph type="title"/>
          </p:nvPr>
        </p:nvSpPr>
        <p:spPr/>
        <p:txBody>
          <a:bodyPr/>
          <a:lstStyle/>
          <a:p>
            <a:r>
              <a:rPr lang="en-US" dirty="0"/>
              <a:t>Credit Unions </a:t>
            </a:r>
          </a:p>
        </p:txBody>
      </p:sp>
      <p:sp>
        <p:nvSpPr>
          <p:cNvPr id="3" name="Content Placeholder 2">
            <a:extLst>
              <a:ext uri="{FF2B5EF4-FFF2-40B4-BE49-F238E27FC236}">
                <a16:creationId xmlns:a16="http://schemas.microsoft.com/office/drawing/2014/main" id="{77DC0851-D4BC-46EB-A301-6EFAE8E2ABFC}"/>
              </a:ext>
            </a:extLst>
          </p:cNvPr>
          <p:cNvSpPr>
            <a:spLocks noGrp="1"/>
          </p:cNvSpPr>
          <p:nvPr>
            <p:ph idx="1"/>
          </p:nvPr>
        </p:nvSpPr>
        <p:spPr>
          <a:xfrm>
            <a:off x="581192" y="2180496"/>
            <a:ext cx="11029615" cy="1557315"/>
          </a:xfrm>
        </p:spPr>
        <p:txBody>
          <a:bodyPr/>
          <a:lstStyle/>
          <a:p>
            <a:r>
              <a:rPr lang="en-US" dirty="0"/>
              <a:t>Credit unions provide services similar to a bank; the main difference is that a credit union only provides these services to its members. Members own and control the institution. Credit unions often offer higher interest rates on deposits and lower interest rates on loans than banks. </a:t>
            </a:r>
          </a:p>
        </p:txBody>
      </p:sp>
      <p:sp>
        <p:nvSpPr>
          <p:cNvPr id="4" name="AutoShape 2" descr="Image result for Credit Union of Georgia">
            <a:extLst>
              <a:ext uri="{FF2B5EF4-FFF2-40B4-BE49-F238E27FC236}">
                <a16:creationId xmlns:a16="http://schemas.microsoft.com/office/drawing/2014/main" id="{B14FF86A-CC65-4B48-B717-7B96B4C9708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Credit Union of Georgia">
            <a:extLst>
              <a:ext uri="{FF2B5EF4-FFF2-40B4-BE49-F238E27FC236}">
                <a16:creationId xmlns:a16="http://schemas.microsoft.com/office/drawing/2014/main" id="{C7AA5998-047E-4B3E-A0A4-16DA384D9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634" y="3774594"/>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lge credit union">
            <a:extLst>
              <a:ext uri="{FF2B5EF4-FFF2-40B4-BE49-F238E27FC236}">
                <a16:creationId xmlns:a16="http://schemas.microsoft.com/office/drawing/2014/main" id="{1D6AC8B4-BCA1-47DE-A91C-B37CEE7D1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058" y="3774594"/>
            <a:ext cx="2546684" cy="254668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lge credit union pope card">
            <a:extLst>
              <a:ext uri="{FF2B5EF4-FFF2-40B4-BE49-F238E27FC236}">
                <a16:creationId xmlns:a16="http://schemas.microsoft.com/office/drawing/2014/main" id="{4298268B-E19B-4EB5-9B39-C4995C72E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5827" y="3952059"/>
            <a:ext cx="3754115" cy="238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415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7E4D8-26F6-4A5B-A61A-6ACB8B03CEFA}"/>
              </a:ext>
            </a:extLst>
          </p:cNvPr>
          <p:cNvSpPr>
            <a:spLocks noGrp="1"/>
          </p:cNvSpPr>
          <p:nvPr>
            <p:ph type="title"/>
          </p:nvPr>
        </p:nvSpPr>
        <p:spPr>
          <a:xfrm>
            <a:off x="581192" y="702156"/>
            <a:ext cx="11029616" cy="1013800"/>
          </a:xfrm>
        </p:spPr>
        <p:txBody>
          <a:bodyPr/>
          <a:lstStyle/>
          <a:p>
            <a:r>
              <a:rPr lang="en-US"/>
              <a:t>Payday Loan Company 	</a:t>
            </a:r>
            <a:endParaRPr lang="en-US" dirty="0"/>
          </a:p>
        </p:txBody>
      </p:sp>
      <p:sp>
        <p:nvSpPr>
          <p:cNvPr id="3" name="Content Placeholder 2">
            <a:extLst>
              <a:ext uri="{FF2B5EF4-FFF2-40B4-BE49-F238E27FC236}">
                <a16:creationId xmlns:a16="http://schemas.microsoft.com/office/drawing/2014/main" id="{47211578-8EFC-461C-956E-547627AE63FA}"/>
              </a:ext>
            </a:extLst>
          </p:cNvPr>
          <p:cNvSpPr>
            <a:spLocks noGrp="1"/>
          </p:cNvSpPr>
          <p:nvPr>
            <p:ph idx="1"/>
          </p:nvPr>
        </p:nvSpPr>
        <p:spPr>
          <a:xfrm>
            <a:off x="581192" y="2180496"/>
            <a:ext cx="11029615" cy="1621483"/>
          </a:xfrm>
        </p:spPr>
        <p:txBody>
          <a:bodyPr/>
          <a:lstStyle/>
          <a:p>
            <a:r>
              <a:rPr lang="en-US" dirty="0"/>
              <a:t>Suppose you need $50 on Wednesday but won’t get paid by your job until Friday. To solve this temporary problem, a payday loan company will give out small loans in return for a portion of the upcoming paycheck. This means the person will get $50 on Wednesday, but come Friday, $55 of his or her paycheck will go to the payday loan company. Payday loan companies generally charge much higher interest on loans than other institutions.</a:t>
            </a:r>
          </a:p>
        </p:txBody>
      </p:sp>
      <p:pic>
        <p:nvPicPr>
          <p:cNvPr id="3074" name="Picture 2" descr="Image result for payday loan companies">
            <a:extLst>
              <a:ext uri="{FF2B5EF4-FFF2-40B4-BE49-F238E27FC236}">
                <a16:creationId xmlns:a16="http://schemas.microsoft.com/office/drawing/2014/main" id="{2F171E55-D683-4F26-8453-6E32D2D08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28" y="4256358"/>
            <a:ext cx="2857500" cy="1895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one main financial">
            <a:extLst>
              <a:ext uri="{FF2B5EF4-FFF2-40B4-BE49-F238E27FC236}">
                <a16:creationId xmlns:a16="http://schemas.microsoft.com/office/drawing/2014/main" id="{0CC56BC2-413D-431B-9FF5-4B28F87053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441" y="3878953"/>
            <a:ext cx="3473116" cy="260483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allied cash advance">
            <a:extLst>
              <a:ext uri="{FF2B5EF4-FFF2-40B4-BE49-F238E27FC236}">
                <a16:creationId xmlns:a16="http://schemas.microsoft.com/office/drawing/2014/main" id="{DB1C4572-539C-4B91-A5D9-1EF189FF8B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274" y="4158875"/>
            <a:ext cx="3810000"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03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B2DC4-FFF5-4BD3-BA40-6698B099E51E}"/>
              </a:ext>
            </a:extLst>
          </p:cNvPr>
          <p:cNvSpPr>
            <a:spLocks noGrp="1"/>
          </p:cNvSpPr>
          <p:nvPr>
            <p:ph type="title"/>
          </p:nvPr>
        </p:nvSpPr>
        <p:spPr/>
        <p:txBody>
          <a:bodyPr/>
          <a:lstStyle/>
          <a:p>
            <a:endParaRPr lang="en-US"/>
          </a:p>
        </p:txBody>
      </p:sp>
      <p:pic>
        <p:nvPicPr>
          <p:cNvPr id="4" name="Online Media 3">
            <a:hlinkClick r:id="" action="ppaction://media"/>
            <a:extLst>
              <a:ext uri="{FF2B5EF4-FFF2-40B4-BE49-F238E27FC236}">
                <a16:creationId xmlns:a16="http://schemas.microsoft.com/office/drawing/2014/main" id="{0A77FDD7-4900-479F-B588-9531D21CA795}"/>
              </a:ext>
            </a:extLst>
          </p:cNvPr>
          <p:cNvPicPr>
            <a:picLocks noGrp="1" noRot="1" noChangeAspect="1"/>
          </p:cNvPicPr>
          <p:nvPr>
            <p:ph idx="1"/>
            <a:videoFile r:link="rId1"/>
          </p:nvPr>
        </p:nvPicPr>
        <p:blipFill>
          <a:blip r:embed="rId3"/>
          <a:stretch>
            <a:fillRect/>
          </a:stretch>
        </p:blipFill>
        <p:spPr>
          <a:xfrm>
            <a:off x="2045368" y="702156"/>
            <a:ext cx="8101263" cy="6075947"/>
          </a:xfrm>
          <a:prstGeom prst="rect">
            <a:avLst/>
          </a:prstGeom>
        </p:spPr>
      </p:pic>
    </p:spTree>
    <p:extLst>
      <p:ext uri="{BB962C8B-B14F-4D97-AF65-F5344CB8AC3E}">
        <p14:creationId xmlns:p14="http://schemas.microsoft.com/office/powerpoint/2010/main" val="2588698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5CD7-E542-4485-AEC9-1F5607DD6036}"/>
              </a:ext>
            </a:extLst>
          </p:cNvPr>
          <p:cNvSpPr>
            <a:spLocks noGrp="1"/>
          </p:cNvSpPr>
          <p:nvPr>
            <p:ph type="title"/>
          </p:nvPr>
        </p:nvSpPr>
        <p:spPr>
          <a:xfrm>
            <a:off x="581192" y="702156"/>
            <a:ext cx="11029616" cy="1013800"/>
          </a:xfrm>
        </p:spPr>
        <p:txBody>
          <a:bodyPr/>
          <a:lstStyle/>
          <a:p>
            <a:r>
              <a:rPr lang="en-US" dirty="0"/>
              <a:t>Title Pawn lender </a:t>
            </a:r>
          </a:p>
        </p:txBody>
      </p:sp>
      <p:sp>
        <p:nvSpPr>
          <p:cNvPr id="3" name="Content Placeholder 2">
            <a:extLst>
              <a:ext uri="{FF2B5EF4-FFF2-40B4-BE49-F238E27FC236}">
                <a16:creationId xmlns:a16="http://schemas.microsoft.com/office/drawing/2014/main" id="{E692D024-AD97-47D0-8B54-44FAD23805C5}"/>
              </a:ext>
            </a:extLst>
          </p:cNvPr>
          <p:cNvSpPr>
            <a:spLocks noGrp="1"/>
          </p:cNvSpPr>
          <p:nvPr>
            <p:ph idx="1"/>
          </p:nvPr>
        </p:nvSpPr>
        <p:spPr>
          <a:xfrm>
            <a:off x="581192" y="2180496"/>
            <a:ext cx="11029615" cy="1926283"/>
          </a:xfrm>
        </p:spPr>
        <p:txBody>
          <a:bodyPr>
            <a:normAutofit fontScale="92500"/>
          </a:bodyPr>
          <a:lstStyle/>
          <a:p>
            <a:r>
              <a:rPr lang="en-US"/>
              <a:t>– Title pawn lenders provide short-term loans to individuals facing a gap between their income and expenses. Usually, those accessing loans through title pawn lenders lack access to other types of short-term loans like credit cards.</a:t>
            </a:r>
          </a:p>
          <a:p>
            <a:r>
              <a:rPr lang="en-US"/>
              <a:t> Title pawn lenders make loans based on an individual’s collateral. Collateral is an item of value one owns like a car. Lenders can sell the collateral to cover the value of an outstanding loan if the borrower cannot repay. Like payday loans, the fees associated with title pawn loans are usually much higher than those a bank would charge. In the case of title pawn loans, the inability to repay the loan could result in the loss of the vehicle put up as collateral.</a:t>
            </a:r>
            <a:endParaRPr lang="en-US" dirty="0"/>
          </a:p>
        </p:txBody>
      </p:sp>
      <p:pic>
        <p:nvPicPr>
          <p:cNvPr id="4098" name="Picture 2" descr="Image result for title pawn lender">
            <a:extLst>
              <a:ext uri="{FF2B5EF4-FFF2-40B4-BE49-F238E27FC236}">
                <a16:creationId xmlns:a16="http://schemas.microsoft.com/office/drawing/2014/main" id="{D4E65B49-778C-4F29-90D3-6B0D123A58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92" y="4431819"/>
            <a:ext cx="304800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a:extLst>
              <a:ext uri="{FF2B5EF4-FFF2-40B4-BE49-F238E27FC236}">
                <a16:creationId xmlns:a16="http://schemas.microsoft.com/office/drawing/2014/main" id="{93FDAF65-7F2A-426D-B8D2-E704EC73C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3817" y="4431819"/>
            <a:ext cx="238125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title pawn lender">
            <a:extLst>
              <a:ext uri="{FF2B5EF4-FFF2-40B4-BE49-F238E27FC236}">
                <a16:creationId xmlns:a16="http://schemas.microsoft.com/office/drawing/2014/main" id="{9E3DA6D1-8910-4CE5-8841-620265A42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5958" y="4369154"/>
            <a:ext cx="2839453" cy="2129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62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CC8A6A14-DED0-480F-9018-86258230BBC8}"/>
              </a:ext>
            </a:extLst>
          </p:cNvPr>
          <p:cNvSpPr>
            <a:spLocks noGrp="1"/>
          </p:cNvSpPr>
          <p:nvPr>
            <p:ph type="title"/>
          </p:nvPr>
        </p:nvSpPr>
        <p:spPr/>
        <p:txBody>
          <a:bodyPr/>
          <a:lstStyle/>
          <a:p>
            <a:pPr eaLnBrk="1" hangingPunct="1"/>
            <a:r>
              <a:rPr lang="en-US" altLang="en-US"/>
              <a:t>Banks: Spread between interest charged and interest earned</a:t>
            </a:r>
          </a:p>
        </p:txBody>
      </p:sp>
      <p:graphicFrame>
        <p:nvGraphicFramePr>
          <p:cNvPr id="2" name="Content Placeholder 1">
            <a:extLst>
              <a:ext uri="{FF2B5EF4-FFF2-40B4-BE49-F238E27FC236}">
                <a16:creationId xmlns:a16="http://schemas.microsoft.com/office/drawing/2014/main" id="{FB4D4391-5C1D-4978-B135-9C4CDD02E54D}"/>
              </a:ext>
            </a:extLst>
          </p:cNvPr>
          <p:cNvGraphicFramePr>
            <a:graphicFrameLocks noGrp="1"/>
          </p:cNvGraphicFramePr>
          <p:nvPr>
            <p:ph idx="1"/>
          </p:nvPr>
        </p:nvGraphicFramePr>
        <p:xfrm>
          <a:off x="646113" y="2026133"/>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Rounded Corners 2">
            <a:extLst>
              <a:ext uri="{FF2B5EF4-FFF2-40B4-BE49-F238E27FC236}">
                <a16:creationId xmlns:a16="http://schemas.microsoft.com/office/drawing/2014/main" id="{B230B422-6787-42E7-AD3F-901FAD36CB83}"/>
              </a:ext>
            </a:extLst>
          </p:cNvPr>
          <p:cNvSpPr/>
          <p:nvPr/>
        </p:nvSpPr>
        <p:spPr>
          <a:xfrm>
            <a:off x="8415338" y="4584700"/>
            <a:ext cx="2279650" cy="1404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t>Profit for the Bank= 4%</a:t>
            </a:r>
          </a:p>
        </p:txBody>
      </p:sp>
    </p:spTree>
    <p:extLst>
      <p:ext uri="{BB962C8B-B14F-4D97-AF65-F5344CB8AC3E}">
        <p14:creationId xmlns:p14="http://schemas.microsoft.com/office/powerpoint/2010/main" val="393493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94A9-DE96-4AF5-AE43-6F8D015F27C9}"/>
              </a:ext>
            </a:extLst>
          </p:cNvPr>
          <p:cNvSpPr>
            <a:spLocks noGrp="1"/>
          </p:cNvSpPr>
          <p:nvPr>
            <p:ph type="title"/>
          </p:nvPr>
        </p:nvSpPr>
        <p:spPr/>
        <p:txBody>
          <a:bodyPr/>
          <a:lstStyle/>
          <a:p>
            <a:r>
              <a:rPr lang="en-US" dirty="0"/>
              <a:t>Savings Accounts </a:t>
            </a:r>
          </a:p>
        </p:txBody>
      </p:sp>
      <p:sp>
        <p:nvSpPr>
          <p:cNvPr id="3" name="Content Placeholder 2">
            <a:extLst>
              <a:ext uri="{FF2B5EF4-FFF2-40B4-BE49-F238E27FC236}">
                <a16:creationId xmlns:a16="http://schemas.microsoft.com/office/drawing/2014/main" id="{D24BC1A6-BDF1-4611-AE25-4D71C9CAF113}"/>
              </a:ext>
            </a:extLst>
          </p:cNvPr>
          <p:cNvSpPr>
            <a:spLocks noGrp="1"/>
          </p:cNvSpPr>
          <p:nvPr>
            <p:ph idx="1"/>
          </p:nvPr>
        </p:nvSpPr>
        <p:spPr/>
        <p:txBody>
          <a:bodyPr/>
          <a:lstStyle/>
          <a:p>
            <a:r>
              <a:rPr lang="en-US" dirty="0"/>
              <a:t>- Savings accounts are bank accounts in which people put savings to which they need easy access. The Federal Deposit Insurance Corporation (FDIC) most types of bank deposits up to $250,000. </a:t>
            </a:r>
          </a:p>
          <a:p>
            <a:r>
              <a:rPr lang="en-US" dirty="0"/>
              <a:t>RISK- no risk that the depositor will lose his or her money. The only risk comes from inflation risk. This means that the interest earned on the savings is less than the rate of inflation. </a:t>
            </a:r>
          </a:p>
          <a:p>
            <a:r>
              <a:rPr lang="en-US" dirty="0"/>
              <a:t>RETURN- Money held in a very low interest savings account is likely to erode in value over time. Since savings accounts are very low risk, the rate of return is very low as well. Most bank pay less than 1% interest on savings.</a:t>
            </a:r>
          </a:p>
        </p:txBody>
      </p:sp>
    </p:spTree>
    <p:extLst>
      <p:ext uri="{BB962C8B-B14F-4D97-AF65-F5344CB8AC3E}">
        <p14:creationId xmlns:p14="http://schemas.microsoft.com/office/powerpoint/2010/main" val="1655684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2B7C-C813-4F2C-98DB-7F92CD71A9CE}"/>
              </a:ext>
            </a:extLst>
          </p:cNvPr>
          <p:cNvSpPr>
            <a:spLocks noGrp="1"/>
          </p:cNvSpPr>
          <p:nvPr>
            <p:ph type="title"/>
          </p:nvPr>
        </p:nvSpPr>
        <p:spPr/>
        <p:txBody>
          <a:bodyPr/>
          <a:lstStyle/>
          <a:p>
            <a:r>
              <a:rPr lang="en-US" dirty="0"/>
              <a:t>Certificates of deposit </a:t>
            </a:r>
          </a:p>
        </p:txBody>
      </p:sp>
      <p:sp>
        <p:nvSpPr>
          <p:cNvPr id="3" name="Content Placeholder 2">
            <a:extLst>
              <a:ext uri="{FF2B5EF4-FFF2-40B4-BE49-F238E27FC236}">
                <a16:creationId xmlns:a16="http://schemas.microsoft.com/office/drawing/2014/main" id="{9F77EF77-6310-4500-9592-EEF10640139D}"/>
              </a:ext>
            </a:extLst>
          </p:cNvPr>
          <p:cNvSpPr>
            <a:spLocks noGrp="1"/>
          </p:cNvSpPr>
          <p:nvPr>
            <p:ph idx="1"/>
          </p:nvPr>
        </p:nvSpPr>
        <p:spPr>
          <a:xfrm>
            <a:off x="581192" y="2180496"/>
            <a:ext cx="11029615" cy="1878157"/>
          </a:xfrm>
        </p:spPr>
        <p:txBody>
          <a:bodyPr>
            <a:normAutofit lnSpcReduction="10000"/>
          </a:bodyPr>
          <a:lstStyle/>
          <a:p>
            <a:r>
              <a:rPr lang="en-US" dirty="0"/>
              <a:t>Certificates of Deposit (CDs) are products offered by banks. Buying a CD means you will earn a higher rate of return than on a regular savings account.</a:t>
            </a:r>
          </a:p>
          <a:p>
            <a:r>
              <a:rPr lang="en-US" dirty="0"/>
              <a:t>RISK- low risk (However don’t increase interest rate once locked in) </a:t>
            </a:r>
          </a:p>
          <a:p>
            <a:r>
              <a:rPr lang="en-US" dirty="0"/>
              <a:t>RETURN  The higher rate of return results from the saver agreeing to keep the funds in the CD for a specified period, usually between 1 months to 10 years. The longer the period, the higher the interest rate. People who save in CDs and need to withdraw their funds early will pay a fee for early withdrawal. </a:t>
            </a:r>
          </a:p>
        </p:txBody>
      </p:sp>
    </p:spTree>
    <p:extLst>
      <p:ext uri="{BB962C8B-B14F-4D97-AF65-F5344CB8AC3E}">
        <p14:creationId xmlns:p14="http://schemas.microsoft.com/office/powerpoint/2010/main" val="196797653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TM03457464[[fn=Dividend]]</Template>
  <TotalTime>215</TotalTime>
  <Words>984</Words>
  <Application>Microsoft Office PowerPoint</Application>
  <PresentationFormat>Widescreen</PresentationFormat>
  <Paragraphs>42</Paragraphs>
  <Slides>14</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Gill Sans MT</vt:lpstr>
      <vt:lpstr>Wingdings 2</vt:lpstr>
      <vt:lpstr>Dividend</vt:lpstr>
      <vt:lpstr>Financial Institutions </vt:lpstr>
      <vt:lpstr>Banks </vt:lpstr>
      <vt:lpstr>Credit Unions </vt:lpstr>
      <vt:lpstr>Payday Loan Company  </vt:lpstr>
      <vt:lpstr>PowerPoint Presentation</vt:lpstr>
      <vt:lpstr>Title Pawn lender </vt:lpstr>
      <vt:lpstr>Banks: Spread between interest charged and interest earned</vt:lpstr>
      <vt:lpstr>Savings Accounts </vt:lpstr>
      <vt:lpstr>Certificates of deposit </vt:lpstr>
      <vt:lpstr>Retirement accounts </vt:lpstr>
      <vt:lpstr>U.s. treasury bonds</vt:lpstr>
      <vt:lpstr>Mutual funds </vt:lpstr>
      <vt:lpstr>Stock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Institutions</dc:title>
  <dc:creator>Samer Kaddah</dc:creator>
  <cp:lastModifiedBy>Dennis Roberts</cp:lastModifiedBy>
  <cp:revision>5</cp:revision>
  <dcterms:created xsi:type="dcterms:W3CDTF">2018-11-07T22:22:31Z</dcterms:created>
  <dcterms:modified xsi:type="dcterms:W3CDTF">2018-11-08T18:51:45Z</dcterms:modified>
</cp:coreProperties>
</file>