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Congress: Functions and Structures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members – 2 from each state</a:t>
            </a:r>
          </a:p>
          <a:p>
            <a:r>
              <a:rPr lang="en-US" dirty="0" smtClean="0"/>
              <a:t>Much looser rules due to smaller size</a:t>
            </a:r>
          </a:p>
          <a:p>
            <a:r>
              <a:rPr lang="en-US" dirty="0" smtClean="0"/>
              <a:t>Extended debate allowed on all issues that arise before it</a:t>
            </a:r>
          </a:p>
          <a:p>
            <a:r>
              <a:rPr lang="en-US" b="1" dirty="0" smtClean="0"/>
              <a:t>Filibuster</a:t>
            </a:r>
            <a:r>
              <a:rPr lang="en-US" dirty="0" smtClean="0"/>
              <a:t> – unlimited debate to halt action on a particular bill – usually in the form of a prolonged speech</a:t>
            </a:r>
          </a:p>
          <a:p>
            <a:r>
              <a:rPr lang="en-US" b="1" dirty="0" smtClean="0"/>
              <a:t>Cloture</a:t>
            </a:r>
            <a:r>
              <a:rPr lang="en-US" dirty="0" smtClean="0"/>
              <a:t> </a:t>
            </a:r>
            <a:r>
              <a:rPr lang="en-US" dirty="0"/>
              <a:t>- shutting off discussion on a </a:t>
            </a:r>
            <a:r>
              <a:rPr lang="en-US" dirty="0" smtClean="0"/>
              <a:t>bill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16 </a:t>
            </a:r>
            <a:r>
              <a:rPr lang="en-US" dirty="0" smtClean="0"/>
              <a:t>senators must </a:t>
            </a:r>
            <a:r>
              <a:rPr lang="en-US" dirty="0"/>
              <a:t>sign a petition requesting </a:t>
            </a:r>
            <a:r>
              <a:rPr lang="en-US" dirty="0" smtClean="0"/>
              <a:t>it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fter </a:t>
            </a:r>
            <a:r>
              <a:rPr lang="en-US" dirty="0"/>
              <a:t>2 days have elapsed, 3/5 of the entire membership (</a:t>
            </a:r>
            <a:r>
              <a:rPr lang="en-US" dirty="0" smtClean="0"/>
              <a:t>60) must </a:t>
            </a:r>
            <a:r>
              <a:rPr lang="en-US" dirty="0"/>
              <a:t>vote for cloture.  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cloture is invoked, each senator may speak on a bill for a maximum of one-hour before a vote is taken. </a:t>
            </a:r>
          </a:p>
        </p:txBody>
      </p:sp>
    </p:spTree>
    <p:extLst>
      <p:ext uri="{BB962C8B-B14F-4D97-AF65-F5344CB8AC3E}">
        <p14:creationId xmlns:p14="http://schemas.microsoft.com/office/powerpoint/2010/main" val="13611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President of the Senate </a:t>
            </a:r>
            <a:r>
              <a:rPr lang="en-US" dirty="0" smtClean="0"/>
              <a:t>– VP of the U.S. – can vote to break a tie and is rarely present for Senate meetings</a:t>
            </a:r>
          </a:p>
          <a:p>
            <a:r>
              <a:rPr lang="en-US" b="1" dirty="0" smtClean="0"/>
              <a:t>President </a:t>
            </a:r>
            <a:r>
              <a:rPr lang="en-US" b="1" dirty="0"/>
              <a:t>Pro Tempore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Presides over Senate in VPs absence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a member of the majority party with the longest continuous term of service in the Senate.  Is mostly a ceremonial position. </a:t>
            </a:r>
            <a:endParaRPr lang="en-US" dirty="0" smtClean="0"/>
          </a:p>
          <a:p>
            <a:pPr lvl="1"/>
            <a:r>
              <a:rPr lang="en-US" b="1" dirty="0" smtClean="0"/>
              <a:t>Majority and Minority Floor Leaders </a:t>
            </a:r>
            <a:r>
              <a:rPr lang="en-US" dirty="0" smtClean="0"/>
              <a:t>– Most powerful members of Senate. First to be recognized for debate and control scheduling of floor action.</a:t>
            </a:r>
          </a:p>
          <a:p>
            <a:pPr lvl="1"/>
            <a:r>
              <a:rPr lang="en-US" b="1" dirty="0" smtClean="0"/>
              <a:t>Whips</a:t>
            </a:r>
            <a:r>
              <a:rPr lang="en-US" dirty="0" smtClean="0"/>
              <a:t> – party whips perform same function in Senate as in House</a:t>
            </a:r>
          </a:p>
        </p:txBody>
      </p:sp>
    </p:spTree>
    <p:extLst>
      <p:ext uri="{BB962C8B-B14F-4D97-AF65-F5344CB8AC3E}">
        <p14:creationId xmlns:p14="http://schemas.microsoft.com/office/powerpoint/2010/main" val="31082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Law-Making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</a:t>
            </a:r>
            <a:r>
              <a:rPr lang="en-US" dirty="0"/>
              <a:t>decisions about the size of the federal </a:t>
            </a:r>
            <a:r>
              <a:rPr lang="en-US" dirty="0" smtClean="0"/>
              <a:t>budget</a:t>
            </a:r>
            <a:r>
              <a:rPr lang="en-US" dirty="0"/>
              <a:t> </a:t>
            </a:r>
            <a:r>
              <a:rPr lang="en-US" dirty="0" smtClean="0"/>
              <a:t>and major issues facing America</a:t>
            </a:r>
            <a:endParaRPr lang="en-US" dirty="0"/>
          </a:p>
          <a:p>
            <a:r>
              <a:rPr lang="en-US" dirty="0" smtClean="0"/>
              <a:t>Through </a:t>
            </a:r>
            <a:r>
              <a:rPr lang="en-US" dirty="0"/>
              <a:t>the processes of compromise and</a:t>
            </a:r>
            <a:r>
              <a:rPr lang="en-US" b="1" dirty="0"/>
              <a:t> logrolling </a:t>
            </a:r>
            <a:r>
              <a:rPr lang="en-US" dirty="0"/>
              <a:t>(offering to support a fellow member’s bill in exchange for that member’s promise to support your bill in the future), as well as debate and discussion, backers of legislation attempt to </a:t>
            </a:r>
            <a:r>
              <a:rPr lang="en-US" dirty="0" smtClean="0"/>
              <a:t>obtain a </a:t>
            </a:r>
            <a:r>
              <a:rPr lang="en-US" dirty="0" smtClean="0"/>
              <a:t>winning majority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to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ndividual </a:t>
            </a:r>
            <a:r>
              <a:rPr lang="en-US" sz="2800" dirty="0"/>
              <a:t>members of Congress are expected by their constituents to act as brokers between private citizens and the federal </a:t>
            </a:r>
            <a:r>
              <a:rPr lang="en-US" sz="2800" dirty="0" smtClean="0"/>
              <a:t>government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28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</a:t>
            </a:r>
            <a:r>
              <a:rPr lang="en-US" dirty="0"/>
              <a:t>, representation means that the many competing interests in society should be represented in </a:t>
            </a:r>
            <a:r>
              <a:rPr lang="en-US" dirty="0" smtClean="0"/>
              <a:t>Congress</a:t>
            </a:r>
          </a:p>
          <a:p>
            <a:r>
              <a:rPr lang="en-US" dirty="0" smtClean="0"/>
              <a:t>Theories of Representation</a:t>
            </a:r>
          </a:p>
          <a:p>
            <a:pPr lvl="1"/>
            <a:r>
              <a:rPr lang="en-US" dirty="0" smtClean="0"/>
              <a:t>Trustee – listen to constituent’s opinions and make best judgment on final decisions</a:t>
            </a:r>
          </a:p>
          <a:p>
            <a:pPr lvl="1"/>
            <a:r>
              <a:rPr lang="en-US" dirty="0" smtClean="0"/>
              <a:t>Delegate – Vote the way constituents want regardless of opinion</a:t>
            </a:r>
          </a:p>
          <a:p>
            <a:pPr lvl="1"/>
            <a:r>
              <a:rPr lang="en-US" dirty="0" smtClean="0"/>
              <a:t>Politico – Act as trustee or delegate depending on issue (most common)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Oversight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versight </a:t>
            </a:r>
            <a:r>
              <a:rPr lang="en-US" dirty="0"/>
              <a:t>of the bureaucracy is </a:t>
            </a:r>
            <a:r>
              <a:rPr lang="en-US" dirty="0" smtClean="0"/>
              <a:t>essential </a:t>
            </a:r>
          </a:p>
          <a:p>
            <a:r>
              <a:rPr lang="en-US" dirty="0" smtClean="0"/>
              <a:t>Oversight </a:t>
            </a:r>
            <a:r>
              <a:rPr lang="en-US" dirty="0"/>
              <a:t>is the process by which Congress follows up on the laws it has enacted to ensure that they are being enforced and </a:t>
            </a:r>
            <a:r>
              <a:rPr lang="en-US" dirty="0" smtClean="0"/>
              <a:t>administered as intended</a:t>
            </a:r>
          </a:p>
          <a:p>
            <a:r>
              <a:rPr lang="en-US" dirty="0" smtClean="0"/>
              <a:t>Congress </a:t>
            </a:r>
            <a:r>
              <a:rPr lang="en-US" dirty="0"/>
              <a:t>investigates alleged </a:t>
            </a:r>
            <a:r>
              <a:rPr lang="en-US" dirty="0" smtClean="0"/>
              <a:t>wrongdoing </a:t>
            </a:r>
            <a:r>
              <a:rPr lang="en-US" dirty="0"/>
              <a:t>by bureaucratic </a:t>
            </a:r>
            <a:r>
              <a:rPr lang="en-US" dirty="0" smtClean="0"/>
              <a:t>agencies</a:t>
            </a:r>
            <a:r>
              <a:rPr lang="en-US" dirty="0"/>
              <a:t> </a:t>
            </a:r>
            <a:r>
              <a:rPr lang="en-US" dirty="0" smtClean="0"/>
              <a:t>by:</a:t>
            </a:r>
            <a:endParaRPr lang="en-US" dirty="0"/>
          </a:p>
          <a:p>
            <a:r>
              <a:rPr lang="en-US" dirty="0"/>
              <a:t>	Holding committee hearings and investigations</a:t>
            </a:r>
          </a:p>
          <a:p>
            <a:r>
              <a:rPr lang="en-US" dirty="0"/>
              <a:t>	Changing the size of an agency’s budget</a:t>
            </a:r>
          </a:p>
          <a:p>
            <a:r>
              <a:rPr lang="en-US" dirty="0"/>
              <a:t>	Cross-examining high-level presidential nominees to head major agencies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Public-Education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educating the public is a function that is exercised whenever congress holds public hearings, exercises oversight over the bureaucracy, or engages in committee and floor </a:t>
            </a:r>
            <a:r>
              <a:rPr lang="en-US" dirty="0" smtClean="0"/>
              <a:t>debate</a:t>
            </a:r>
            <a:endParaRPr lang="en-US" dirty="0"/>
          </a:p>
          <a:p>
            <a:r>
              <a:rPr lang="en-US" dirty="0"/>
              <a:t>	Congress also decides what issues will come up for discussion and decision -- agenda setting – is a major facet of its public education </a:t>
            </a:r>
            <a:r>
              <a:rPr lang="en-US" dirty="0" smtClean="0"/>
              <a:t>function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3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Congress is commonly seen as an institution for resolving conflicts within American </a:t>
            </a:r>
            <a:r>
              <a:rPr lang="en-US" dirty="0" smtClean="0"/>
              <a:t>society</a:t>
            </a:r>
            <a:endParaRPr lang="en-US" dirty="0"/>
          </a:p>
          <a:p>
            <a:r>
              <a:rPr lang="en-US" dirty="0"/>
              <a:t>	This puts Congress in the role of trying to resolve differences among competing points of view by passing laws to accommodate as many interested parties as </a:t>
            </a:r>
            <a:r>
              <a:rPr lang="en-US" dirty="0" smtClean="0"/>
              <a:t>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435 members plus delegates from Washington D.C., Puerto Rico, Guam, American Samoa and Virgin Islands</a:t>
            </a:r>
          </a:p>
          <a:p>
            <a:r>
              <a:rPr lang="en-US" dirty="0" smtClean="0"/>
              <a:t>Greater number of formal rules due to size</a:t>
            </a:r>
          </a:p>
          <a:p>
            <a:r>
              <a:rPr lang="en-US" b="1" dirty="0" smtClean="0"/>
              <a:t>Rules committee </a:t>
            </a:r>
            <a:r>
              <a:rPr lang="en-US" dirty="0" smtClean="0"/>
              <a:t>establishes time limits and rules for debate for all House bills </a:t>
            </a:r>
          </a:p>
          <a:p>
            <a:r>
              <a:rPr lang="en-US" b="1" dirty="0" smtClean="0"/>
              <a:t>Committee of the Whole </a:t>
            </a:r>
            <a:r>
              <a:rPr lang="en-US" dirty="0" smtClean="0"/>
              <a:t>is a committee on which all reps serve. Meets in House Chamber to discuss measures on Union Calendar (money bills). Governed by different procedures. </a:t>
            </a:r>
          </a:p>
          <a:p>
            <a:r>
              <a:rPr lang="en-US" b="1" dirty="0" smtClean="0"/>
              <a:t>Discharge Petitions </a:t>
            </a:r>
            <a:r>
              <a:rPr lang="en-US" dirty="0"/>
              <a:t>- petition signed by the members of the House of Representatives to bring a bill from committee to the floor for </a:t>
            </a:r>
            <a:r>
              <a:rPr lang="en-US" dirty="0" smtClean="0"/>
              <a:t>consideration – requires absolute majority (218 signatures)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Speaker of the House</a:t>
            </a:r>
            <a:r>
              <a:rPr lang="en-US" dirty="0" smtClean="0"/>
              <a:t> – official leader of majority party in House</a:t>
            </a:r>
            <a:endParaRPr lang="en-US" dirty="0"/>
          </a:p>
          <a:p>
            <a:pPr lvl="1"/>
            <a:r>
              <a:rPr lang="en-US" dirty="0"/>
              <a:t>Presides over </a:t>
            </a:r>
            <a:r>
              <a:rPr lang="en-US" dirty="0" smtClean="0"/>
              <a:t>House ,official </a:t>
            </a:r>
            <a:r>
              <a:rPr lang="en-US" dirty="0"/>
              <a:t>spokesperson for the </a:t>
            </a:r>
            <a:r>
              <a:rPr lang="en-US" dirty="0" smtClean="0"/>
              <a:t>House, second </a:t>
            </a:r>
            <a:r>
              <a:rPr lang="en-US" dirty="0"/>
              <a:t>in line of presidential </a:t>
            </a:r>
            <a:r>
              <a:rPr lang="en-US" dirty="0" smtClean="0"/>
              <a:t>succession behind VP, House </a:t>
            </a:r>
            <a:r>
              <a:rPr lang="en-US" dirty="0"/>
              <a:t>liaison with </a:t>
            </a:r>
            <a:r>
              <a:rPr lang="en-US" dirty="0" smtClean="0"/>
              <a:t>president</a:t>
            </a:r>
          </a:p>
          <a:p>
            <a:pPr lvl="1"/>
            <a:r>
              <a:rPr lang="en-US" b="1" dirty="0" smtClean="0"/>
              <a:t>Majority Leader </a:t>
            </a:r>
            <a:r>
              <a:rPr lang="en-US" dirty="0" smtClean="0"/>
              <a:t>- Elected </a:t>
            </a:r>
            <a:r>
              <a:rPr lang="en-US" dirty="0"/>
              <a:t>leader of the party controlling the most seats in the House </a:t>
            </a:r>
          </a:p>
          <a:p>
            <a:pPr lvl="1"/>
            <a:r>
              <a:rPr lang="en-US" b="1" dirty="0" smtClean="0"/>
              <a:t>Minority Leader </a:t>
            </a:r>
            <a:r>
              <a:rPr lang="en-US" dirty="0" smtClean="0"/>
              <a:t>- Elected </a:t>
            </a:r>
            <a:r>
              <a:rPr lang="en-US" dirty="0"/>
              <a:t>leader of the party with the second highest number of elected representatives in the House </a:t>
            </a:r>
          </a:p>
          <a:p>
            <a:pPr lvl="1"/>
            <a:r>
              <a:rPr lang="en-US" b="1" dirty="0" smtClean="0"/>
              <a:t>Whips</a:t>
            </a:r>
            <a:r>
              <a:rPr lang="en-US" dirty="0" smtClean="0"/>
              <a:t> - Keep </a:t>
            </a:r>
            <a:r>
              <a:rPr lang="en-US" dirty="0"/>
              <a:t>close contact with all members and take </a:t>
            </a:r>
            <a:r>
              <a:rPr lang="en-US" dirty="0" smtClean="0"/>
              <a:t>counts </a:t>
            </a:r>
            <a:r>
              <a:rPr lang="en-US" dirty="0"/>
              <a:t>on key votes, prepare summaries of bills, etc.</a:t>
            </a:r>
          </a:p>
          <a:p>
            <a:pPr lvl="1"/>
            <a:r>
              <a:rPr lang="en-US" dirty="0"/>
              <a:t>Party caucus or </a:t>
            </a:r>
            <a:r>
              <a:rPr lang="en-US" dirty="0" smtClean="0"/>
              <a:t>conference - A </a:t>
            </a:r>
            <a:r>
              <a:rPr lang="en-US" dirty="0"/>
              <a:t>formal gathering of all party members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152</TotalTime>
  <Words>651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Congress: Functions and Structures</vt:lpstr>
      <vt:lpstr>Law-Making Function</vt:lpstr>
      <vt:lpstr>Service to Constituents</vt:lpstr>
      <vt:lpstr>Representation Function</vt:lpstr>
      <vt:lpstr>Oversight Function</vt:lpstr>
      <vt:lpstr>Public-Education Function</vt:lpstr>
      <vt:lpstr>Conflict Resolution Function</vt:lpstr>
      <vt:lpstr>House Structure</vt:lpstr>
      <vt:lpstr>House Leadership</vt:lpstr>
      <vt:lpstr>Senate Structure</vt:lpstr>
      <vt:lpstr>Senate Leadership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Congress: Functions and Structures</dc:title>
  <dc:creator>Dennis Roberts</dc:creator>
  <cp:lastModifiedBy>Dennis Roberts</cp:lastModifiedBy>
  <cp:revision>12</cp:revision>
  <dcterms:created xsi:type="dcterms:W3CDTF">2018-10-04T21:43:56Z</dcterms:created>
  <dcterms:modified xsi:type="dcterms:W3CDTF">2018-10-05T14:10:55Z</dcterms:modified>
</cp:coreProperties>
</file>