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0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3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0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0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18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30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4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1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7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2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4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5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7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6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20FE-5332-44FF-8EE4-C82520A681B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99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Comparative vs. Absolute Advantage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Bookman Old Style" pitchFamily="18" charset="0"/>
              </a:rPr>
              <a:t>Does anyone have the absolute advantage in cleaning offices?</a:t>
            </a:r>
          </a:p>
          <a:p>
            <a:r>
              <a:rPr lang="en-US" dirty="0">
                <a:latin typeface="Bookman Old Style" pitchFamily="18" charset="0"/>
              </a:rPr>
              <a:t>Does anyone have the absolute advantage in cleaning jail cells?</a:t>
            </a:r>
          </a:p>
          <a:p>
            <a:r>
              <a:rPr lang="en-US" dirty="0">
                <a:latin typeface="Bookman Old Style" pitchFamily="18" charset="0"/>
              </a:rPr>
              <a:t>What is Andy’s opportunity cost of cleaning offices?</a:t>
            </a:r>
          </a:p>
          <a:p>
            <a:r>
              <a:rPr lang="en-US" dirty="0">
                <a:latin typeface="Bookman Old Style" pitchFamily="18" charset="0"/>
              </a:rPr>
              <a:t>What is Andy’s opportunity cost of cleaning jail cells?</a:t>
            </a:r>
          </a:p>
          <a:p>
            <a:r>
              <a:rPr lang="en-US" dirty="0">
                <a:latin typeface="Bookman Old Style" pitchFamily="18" charset="0"/>
              </a:rPr>
              <a:t>What is Hannah’s opportunity cost of cleaning offices?</a:t>
            </a:r>
          </a:p>
          <a:p>
            <a:r>
              <a:rPr lang="en-US" dirty="0">
                <a:latin typeface="Bookman Old Style" pitchFamily="18" charset="0"/>
              </a:rPr>
              <a:t>What is Hannah’s opportunity cost of cleaning jail cells?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cleaning offices?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cleaning jail cells?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4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Advantage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Given the exact same resources, country A can produce more of a good than country B</a:t>
            </a:r>
          </a:p>
        </p:txBody>
      </p:sp>
      <p:pic>
        <p:nvPicPr>
          <p:cNvPr id="1026" name="Picture 2" descr="C:\Documents and Settings\YJR14313\Local Settings\Temporary Internet Files\Content.IE5\KEYJNYIU\MC9004355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688" y="3505200"/>
            <a:ext cx="3187899" cy="2078038"/>
          </a:xfrm>
          <a:prstGeom prst="rect">
            <a:avLst/>
          </a:prstGeom>
          <a:noFill/>
        </p:spPr>
      </p:pic>
      <p:pic>
        <p:nvPicPr>
          <p:cNvPr id="1028" name="Picture 4" descr="C:\Documents and Settings\YJR14313\Local Settings\Temporary Internet Files\Content.IE5\V2ES8NZL\MC9000563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5162" y="3506788"/>
            <a:ext cx="2826164" cy="2573337"/>
          </a:xfrm>
          <a:prstGeom prst="rect">
            <a:avLst/>
          </a:prstGeom>
          <a:noFill/>
        </p:spPr>
      </p:pic>
      <p:pic>
        <p:nvPicPr>
          <p:cNvPr id="1029" name="Picture 5" descr="C:\Documents and Settings\YJR14313\Local Settings\Temporary Internet Files\Content.IE5\CM7MFMEG\MC9002908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4208463"/>
            <a:ext cx="2173288" cy="18716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80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84EA-2433-4388-9F99-49124AAFD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 the Absolute Advantage 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9DC2D4-A8C5-40B0-AACB-D6C51C501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05300"/>
              </p:ext>
            </p:extLst>
          </p:nvPr>
        </p:nvGraphicFramePr>
        <p:xfrm>
          <a:off x="609600" y="3173712"/>
          <a:ext cx="7764462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54">
                  <a:extLst>
                    <a:ext uri="{9D8B030D-6E8A-4147-A177-3AD203B41FA5}">
                      <a16:colId xmlns:a16="http://schemas.microsoft.com/office/drawing/2014/main" val="1524226626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791743174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3304133155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Soccer Balls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Pasta (tons)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03956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Italy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0908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Germany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513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5F26A-1897-4272-975F-C3B9CDF1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now?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F846BF-BDB6-4220-A718-D94AFD844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380924"/>
              </p:ext>
            </p:extLst>
          </p:nvPr>
        </p:nvGraphicFramePr>
        <p:xfrm>
          <a:off x="686206" y="2057400"/>
          <a:ext cx="776446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54">
                  <a:extLst>
                    <a:ext uri="{9D8B030D-6E8A-4147-A177-3AD203B41FA5}">
                      <a16:colId xmlns:a16="http://schemas.microsoft.com/office/drawing/2014/main" val="4089995829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2394017759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1418747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Cars (millions)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Airplanes (millions)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56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71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Canada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855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24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Given the same resources, country B produces good X at a lower opportunity cost</a:t>
            </a:r>
          </a:p>
          <a:p>
            <a:pPr lvl="1"/>
            <a:r>
              <a:rPr lang="en-US" sz="2400" dirty="0"/>
              <a:t>This means B gives up less of good Y when he produces good 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countries both make T-shirts and Jeans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59444" y="1615283"/>
            <a:ext cx="4040188" cy="639762"/>
          </a:xfrm>
        </p:spPr>
        <p:txBody>
          <a:bodyPr/>
          <a:lstStyle/>
          <a:p>
            <a:pPr algn="ctr"/>
            <a:r>
              <a:rPr lang="en-US" u="sng" dirty="0">
                <a:latin typeface="Californian FB" pitchFamily="18" charset="0"/>
              </a:rPr>
              <a:t>Country 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2297111"/>
            <a:ext cx="4040188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Country A can make 100 t-shirts </a:t>
            </a:r>
            <a:r>
              <a:rPr lang="en-US" b="1" dirty="0"/>
              <a:t>or</a:t>
            </a:r>
            <a:r>
              <a:rPr lang="en-US" dirty="0"/>
              <a:t> 100 jeans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t-shirt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pair of jeans (their opportunity cost is 1 pair of jeans)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pair of jeans,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t-shirt (their opportunity cost is 1 t-shirt)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82067" y="1632216"/>
            <a:ext cx="4041775" cy="639762"/>
          </a:xfrm>
        </p:spPr>
        <p:txBody>
          <a:bodyPr/>
          <a:lstStyle/>
          <a:p>
            <a:pPr algn="ctr"/>
            <a:r>
              <a:rPr lang="en-US" u="sng" dirty="0">
                <a:latin typeface="Californian FB" pitchFamily="18" charset="0"/>
              </a:rPr>
              <a:t>Country B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35095" y="2240144"/>
            <a:ext cx="4041775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Country B can make 300 t-shirts or 100 jeans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t-shirt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1/3 </a:t>
            </a:r>
            <a:r>
              <a:rPr lang="en-US" dirty="0"/>
              <a:t>pair of jeans (their opportunity cost is 1/3 pair of jeans)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pair of jeans,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3 </a:t>
            </a:r>
            <a:r>
              <a:rPr lang="en-US" dirty="0"/>
              <a:t>t-shirts (their opportunity cost is 3 t-shirts)</a:t>
            </a:r>
          </a:p>
          <a:p>
            <a:endParaRPr lang="en-US" dirty="0"/>
          </a:p>
        </p:txBody>
      </p:sp>
      <p:pic>
        <p:nvPicPr>
          <p:cNvPr id="1026" name="Picture 2" descr="C:\Documents and Settings\YJR14313\My Documents\My Pictures\Microsoft Clip Organizer\MC9001134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714999"/>
            <a:ext cx="992527" cy="1066800"/>
          </a:xfrm>
          <a:prstGeom prst="rect">
            <a:avLst/>
          </a:prstGeom>
          <a:noFill/>
        </p:spPr>
      </p:pic>
      <p:pic>
        <p:nvPicPr>
          <p:cNvPr id="1027" name="Picture 3" descr="C:\Documents and Settings\YJR14313\My Documents\My Pictures\Microsoft Clip Organizer\MC9001134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2293" y="5410200"/>
            <a:ext cx="669153" cy="1366479"/>
          </a:xfrm>
          <a:prstGeom prst="rect">
            <a:avLst/>
          </a:prstGeom>
          <a:noFill/>
        </p:spPr>
      </p:pic>
      <p:pic>
        <p:nvPicPr>
          <p:cNvPr id="1028" name="Picture 4" descr="C:\Documents and Settings\YJR14313\Local Settings\Temporary Internet Files\Content.IE5\8P2DJ4HL\MC90001359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077" y="1394619"/>
            <a:ext cx="1069879" cy="808038"/>
          </a:xfrm>
          <a:prstGeom prst="rect">
            <a:avLst/>
          </a:prstGeom>
          <a:noFill/>
        </p:spPr>
      </p:pic>
      <p:pic>
        <p:nvPicPr>
          <p:cNvPr id="1029" name="Picture 5" descr="C:\Documents and Settings\YJR14313\Local Settings\Temporary Internet Files\Content.IE5\J2HD0PXL\MC90023295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60" y="1211126"/>
            <a:ext cx="1170380" cy="117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people can wash dishes or vacuum a room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80" y="2887287"/>
            <a:ext cx="3830406" cy="28789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one hour, Dan can wash </a:t>
            </a:r>
            <a:r>
              <a:rPr lang="en-US" b="1" dirty="0">
                <a:solidFill>
                  <a:srgbClr val="00B050"/>
                </a:solidFill>
              </a:rPr>
              <a:t>1 </a:t>
            </a:r>
            <a:r>
              <a:rPr lang="en-US" dirty="0"/>
              <a:t>load of dishes or vacuum </a:t>
            </a:r>
            <a:r>
              <a:rPr lang="en-US" b="1" dirty="0">
                <a:solidFill>
                  <a:srgbClr val="00B050"/>
                </a:solidFill>
              </a:rPr>
              <a:t>½</a:t>
            </a:r>
            <a:r>
              <a:rPr lang="en-US" dirty="0"/>
              <a:t> of a room</a:t>
            </a:r>
          </a:p>
          <a:p>
            <a:endParaRPr lang="en-US" dirty="0"/>
          </a:p>
          <a:p>
            <a:r>
              <a:rPr lang="en-US" dirty="0"/>
              <a:t>If he washes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 of dishes, he gives up the opportunity to vacuum </a:t>
            </a:r>
            <a:r>
              <a:rPr lang="en-US" b="1" dirty="0">
                <a:solidFill>
                  <a:srgbClr val="00B050"/>
                </a:solidFill>
              </a:rPr>
              <a:t>½</a:t>
            </a:r>
            <a:r>
              <a:rPr lang="en-US" dirty="0"/>
              <a:t> a room</a:t>
            </a:r>
          </a:p>
          <a:p>
            <a:endParaRPr lang="en-US" dirty="0"/>
          </a:p>
          <a:p>
            <a:r>
              <a:rPr lang="en-US" dirty="0"/>
              <a:t>If he vacuums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whole room, he gives up the opportunity to wash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/>
              <a:t> loads of dishes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Cindy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one hour, Cindy can wash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 of dishes or vacuum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room</a:t>
            </a:r>
          </a:p>
          <a:p>
            <a:endParaRPr lang="en-US" dirty="0"/>
          </a:p>
          <a:p>
            <a:r>
              <a:rPr lang="en-US" dirty="0"/>
              <a:t>If she washes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 of dishes, she gives up the opportunity to vacuum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room</a:t>
            </a:r>
          </a:p>
          <a:p>
            <a:endParaRPr lang="en-US" dirty="0"/>
          </a:p>
          <a:p>
            <a:r>
              <a:rPr lang="en-US" dirty="0"/>
              <a:t>If she vacuums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whole room, she gives up the opportunity to wash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loads of dishes</a:t>
            </a:r>
          </a:p>
          <a:p>
            <a:endParaRPr lang="en-US" dirty="0"/>
          </a:p>
        </p:txBody>
      </p:sp>
      <p:pic>
        <p:nvPicPr>
          <p:cNvPr id="2050" name="Picture 2" descr="C:\Documents and Settings\YJR14313\Local Settings\Temporary Internet Files\Content.IE5\J2HD0PXL\MC9000302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791200"/>
            <a:ext cx="1860550" cy="925512"/>
          </a:xfrm>
          <a:prstGeom prst="rect">
            <a:avLst/>
          </a:prstGeom>
          <a:noFill/>
        </p:spPr>
      </p:pic>
      <p:pic>
        <p:nvPicPr>
          <p:cNvPr id="2051" name="Picture 3" descr="C:\Documents and Settings\YJR14313\Local Settings\Temporary Internet Files\Content.IE5\GJUIHKTW\MC9000018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5022850"/>
            <a:ext cx="1157287" cy="1614488"/>
          </a:xfrm>
          <a:prstGeom prst="rect">
            <a:avLst/>
          </a:prstGeom>
          <a:noFill/>
        </p:spPr>
      </p:pic>
      <p:pic>
        <p:nvPicPr>
          <p:cNvPr id="2052" name="Picture 4" descr="C:\Documents and Settings\YJR14313\Local Settings\Temporary Internet Files\Content.IE5\J2HD0PXL\MC90023384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343" y="1026282"/>
            <a:ext cx="927075" cy="1911350"/>
          </a:xfrm>
          <a:prstGeom prst="rect">
            <a:avLst/>
          </a:prstGeom>
          <a:noFill/>
        </p:spPr>
      </p:pic>
      <p:pic>
        <p:nvPicPr>
          <p:cNvPr id="2053" name="Picture 5" descr="C:\Documents and Settings\YJR14313\Local Settings\Temporary Internet Files\Content.IE5\GJUIHKTW\MC90043445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9750" y="1222376"/>
            <a:ext cx="1828800" cy="142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Bookman Old Style" pitchFamily="18" charset="0"/>
              </a:rPr>
              <a:t>Does anyone have the absolute advantage in dishwashing?</a:t>
            </a:r>
          </a:p>
          <a:p>
            <a:r>
              <a:rPr lang="en-US" dirty="0">
                <a:latin typeface="Bookman Old Style" pitchFamily="18" charset="0"/>
              </a:rPr>
              <a:t>Does anyone have the absolute advantage in vacuuming?</a:t>
            </a:r>
          </a:p>
          <a:p>
            <a:r>
              <a:rPr lang="en-US" dirty="0">
                <a:latin typeface="Bookman Old Style" pitchFamily="18" charset="0"/>
              </a:rPr>
              <a:t>What is Dan’s opportunity cost of washing dishes?</a:t>
            </a:r>
          </a:p>
          <a:p>
            <a:r>
              <a:rPr lang="en-US" dirty="0">
                <a:latin typeface="Bookman Old Style" pitchFamily="18" charset="0"/>
              </a:rPr>
              <a:t>What is Dan’s opportunity cost of vacuuming a room?</a:t>
            </a:r>
          </a:p>
          <a:p>
            <a:r>
              <a:rPr lang="en-US" dirty="0">
                <a:latin typeface="Bookman Old Style" pitchFamily="18" charset="0"/>
              </a:rPr>
              <a:t>What is Cindy’s opportunity cost of washing dishes?</a:t>
            </a:r>
          </a:p>
          <a:p>
            <a:r>
              <a:rPr lang="en-US" dirty="0">
                <a:latin typeface="Bookman Old Style" pitchFamily="18" charset="0"/>
              </a:rPr>
              <a:t>What is Cindy’s opportunity cost of vacuuming a room?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dishwashing?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vacuuming?</a:t>
            </a:r>
          </a:p>
        </p:txBody>
      </p:sp>
    </p:spTree>
    <p:extLst>
      <p:ext uri="{BB962C8B-B14F-4D97-AF65-F5344CB8AC3E}">
        <p14:creationId xmlns:p14="http://schemas.microsoft.com/office/powerpoint/2010/main" val="34196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Two people can clean offices and jail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109"/>
            <a:ext cx="8229600" cy="4119054"/>
          </a:xfrm>
        </p:spPr>
        <p:txBody>
          <a:bodyPr/>
          <a:lstStyle/>
          <a:p>
            <a:r>
              <a:rPr lang="en-US" dirty="0"/>
              <a:t>Andy and Hannah both clean offices and jail cells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77040"/>
              </p:ext>
            </p:extLst>
          </p:nvPr>
        </p:nvGraphicFramePr>
        <p:xfrm>
          <a:off x="762000" y="2667000"/>
          <a:ext cx="7848600" cy="1752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0179"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Clean 1 Office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Clean 1 Jail Cell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Hannah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Andy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hour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30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C:\Documents and Settings\YJR14313\Local Settings\Temporary Internet Files\Content.IE5\XBZWH9CA\MC9004403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5797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YJR14313\Local Settings\Temporary Internet Files\Content.IE5\CM7MFMEG\MC90043817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08698"/>
            <a:ext cx="2263775" cy="248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static.ddmcdn.com/gif/prison-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469" y="711200"/>
            <a:ext cx="2017264" cy="132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t2.gstatic.com/images?q=tbn:ANd9GcRS2DQLrzM71IIz_06IZX4ZvxILEYYi4rOIRSjWTOAQ2uwlTGyXlivg-qZ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700287"/>
            <a:ext cx="1857375" cy="13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02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428</TotalTime>
  <Words>530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Californian FB</vt:lpstr>
      <vt:lpstr>Rockwell</vt:lpstr>
      <vt:lpstr>Damask</vt:lpstr>
      <vt:lpstr>Comparative vs. Absolute Advantage</vt:lpstr>
      <vt:lpstr>Absolute Advantage</vt:lpstr>
      <vt:lpstr>Who has the Absolute Advantage ?</vt:lpstr>
      <vt:lpstr>What about now?</vt:lpstr>
      <vt:lpstr>Comparative Advantage</vt:lpstr>
      <vt:lpstr>Two countries both make T-shirts and Jeans</vt:lpstr>
      <vt:lpstr>Two people can wash dishes or vacuum a room</vt:lpstr>
      <vt:lpstr>Questions</vt:lpstr>
      <vt:lpstr>Two people can clean offices and jail cells</vt:lpstr>
      <vt:lpstr>Questions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v Absolute Advantage</dc:title>
  <dc:creator>install</dc:creator>
  <cp:lastModifiedBy>Dennis Roberts</cp:lastModifiedBy>
  <cp:revision>9</cp:revision>
  <dcterms:created xsi:type="dcterms:W3CDTF">2011-12-01T15:43:57Z</dcterms:created>
  <dcterms:modified xsi:type="dcterms:W3CDTF">2018-10-25T19:19:23Z</dcterms:modified>
</cp:coreProperties>
</file>