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05" r:id="rId2"/>
    <p:sldId id="306" r:id="rId3"/>
    <p:sldId id="407" r:id="rId4"/>
    <p:sldId id="408" r:id="rId5"/>
    <p:sldId id="409" r:id="rId6"/>
    <p:sldId id="410" r:id="rId7"/>
    <p:sldId id="412" r:id="rId8"/>
    <p:sldId id="413" r:id="rId9"/>
    <p:sldId id="414" r:id="rId10"/>
    <p:sldId id="428" r:id="rId11"/>
    <p:sldId id="415" r:id="rId12"/>
    <p:sldId id="416" r:id="rId13"/>
    <p:sldId id="417" r:id="rId14"/>
    <p:sldId id="418" r:id="rId15"/>
    <p:sldId id="419" r:id="rId16"/>
    <p:sldId id="451" r:id="rId17"/>
    <p:sldId id="420" r:id="rId18"/>
    <p:sldId id="424" r:id="rId19"/>
    <p:sldId id="421" r:id="rId20"/>
    <p:sldId id="422" r:id="rId21"/>
    <p:sldId id="423" r:id="rId22"/>
    <p:sldId id="425" r:id="rId23"/>
    <p:sldId id="42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59" autoAdjust="0"/>
    <p:restoredTop sz="94660"/>
  </p:normalViewPr>
  <p:slideViewPr>
    <p:cSldViewPr>
      <p:cViewPr varScale="1">
        <p:scale>
          <a:sx n="76" d="100"/>
          <a:sy n="76" d="100"/>
        </p:scale>
        <p:origin x="704" y="4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8FFF5-CEC4-41E1-A372-B31C36720A17}" type="datetimeFigureOut">
              <a:rPr lang="en-US" smtClean="0"/>
              <a:t>11/26/2018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8CF487-92C6-4B82-B545-722D85CD14F2}" type="slidenum">
              <a:rPr lang="en-US" smtClean="0"/>
              <a:t>‹#›</a:t>
            </a:fld>
            <a:endParaRPr lang="en-US"/>
          </a:p>
        </p:txBody>
      </p:sp>
    </p:spTree>
    <p:extLst>
      <p:ext uri="{BB962C8B-B14F-4D97-AF65-F5344CB8AC3E}">
        <p14:creationId xmlns:p14="http://schemas.microsoft.com/office/powerpoint/2010/main" val="3186302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8CF487-92C6-4B82-B545-722D85CD14F2}" type="slidenum">
              <a:rPr lang="en-US" smtClean="0"/>
              <a:t>19</a:t>
            </a:fld>
            <a:endParaRPr lang="en-US"/>
          </a:p>
        </p:txBody>
      </p:sp>
    </p:spTree>
    <p:extLst>
      <p:ext uri="{BB962C8B-B14F-4D97-AF65-F5344CB8AC3E}">
        <p14:creationId xmlns:p14="http://schemas.microsoft.com/office/powerpoint/2010/main" val="4134545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491CBE-44CD-4A0E-B31D-A9798D6F11B4}" type="datetime1">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AE591-E667-4905-ADFC-6CF5283AEBF8}" type="slidenum">
              <a:rPr lang="en-US" smtClean="0"/>
              <a:t>‹#›</a:t>
            </a:fld>
            <a:endParaRPr lang="en-US"/>
          </a:p>
        </p:txBody>
      </p:sp>
    </p:spTree>
    <p:extLst>
      <p:ext uri="{BB962C8B-B14F-4D97-AF65-F5344CB8AC3E}">
        <p14:creationId xmlns:p14="http://schemas.microsoft.com/office/powerpoint/2010/main" val="1178048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A7D2EE-63C8-4734-8046-3BDA8B0BD405}" type="datetime1">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AE591-E667-4905-ADFC-6CF5283AEBF8}" type="slidenum">
              <a:rPr lang="en-US" smtClean="0"/>
              <a:t>‹#›</a:t>
            </a:fld>
            <a:endParaRPr lang="en-US"/>
          </a:p>
        </p:txBody>
      </p:sp>
    </p:spTree>
    <p:extLst>
      <p:ext uri="{BB962C8B-B14F-4D97-AF65-F5344CB8AC3E}">
        <p14:creationId xmlns:p14="http://schemas.microsoft.com/office/powerpoint/2010/main" val="342546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1DBC0-BF8A-4D34-BCC3-39BC4283009A}" type="datetime1">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AE591-E667-4905-ADFC-6CF5283AEBF8}" type="slidenum">
              <a:rPr lang="en-US" smtClean="0"/>
              <a:t>‹#›</a:t>
            </a:fld>
            <a:endParaRPr lang="en-US"/>
          </a:p>
        </p:txBody>
      </p:sp>
    </p:spTree>
    <p:extLst>
      <p:ext uri="{BB962C8B-B14F-4D97-AF65-F5344CB8AC3E}">
        <p14:creationId xmlns:p14="http://schemas.microsoft.com/office/powerpoint/2010/main" val="418707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F3E720-A959-4B0D-8319-092A6BFEFFC4}" type="datetime1">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AE591-E667-4905-ADFC-6CF5283AEBF8}" type="slidenum">
              <a:rPr lang="en-US" smtClean="0"/>
              <a:t>‹#›</a:t>
            </a:fld>
            <a:endParaRPr lang="en-US"/>
          </a:p>
        </p:txBody>
      </p:sp>
    </p:spTree>
    <p:extLst>
      <p:ext uri="{BB962C8B-B14F-4D97-AF65-F5344CB8AC3E}">
        <p14:creationId xmlns:p14="http://schemas.microsoft.com/office/powerpoint/2010/main" val="2387150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5A0E1-1B19-46AE-AF65-3B50447F461C}" type="datetime1">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1AE591-E667-4905-ADFC-6CF5283AEBF8}" type="slidenum">
              <a:rPr lang="en-US" smtClean="0"/>
              <a:t>‹#›</a:t>
            </a:fld>
            <a:endParaRPr lang="en-US"/>
          </a:p>
        </p:txBody>
      </p:sp>
    </p:spTree>
    <p:extLst>
      <p:ext uri="{BB962C8B-B14F-4D97-AF65-F5344CB8AC3E}">
        <p14:creationId xmlns:p14="http://schemas.microsoft.com/office/powerpoint/2010/main" val="3442272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BCA94B-C0D3-425B-B71C-12885D89D4B7}" type="datetime1">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AE591-E667-4905-ADFC-6CF5283AEBF8}" type="slidenum">
              <a:rPr lang="en-US" smtClean="0"/>
              <a:t>‹#›</a:t>
            </a:fld>
            <a:endParaRPr lang="en-US"/>
          </a:p>
        </p:txBody>
      </p:sp>
    </p:spTree>
    <p:extLst>
      <p:ext uri="{BB962C8B-B14F-4D97-AF65-F5344CB8AC3E}">
        <p14:creationId xmlns:p14="http://schemas.microsoft.com/office/powerpoint/2010/main" val="2713425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746C5C-2BA8-482A-8D84-669A73F20655}" type="datetime1">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1AE591-E667-4905-ADFC-6CF5283AEBF8}" type="slidenum">
              <a:rPr lang="en-US" smtClean="0"/>
              <a:t>‹#›</a:t>
            </a:fld>
            <a:endParaRPr lang="en-US"/>
          </a:p>
        </p:txBody>
      </p:sp>
    </p:spTree>
    <p:extLst>
      <p:ext uri="{BB962C8B-B14F-4D97-AF65-F5344CB8AC3E}">
        <p14:creationId xmlns:p14="http://schemas.microsoft.com/office/powerpoint/2010/main" val="4163829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4F409E-4209-4D57-B8BC-596AA753CFE0}" type="datetime1">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1AE591-E667-4905-ADFC-6CF5283AEBF8}" type="slidenum">
              <a:rPr lang="en-US" smtClean="0"/>
              <a:t>‹#›</a:t>
            </a:fld>
            <a:endParaRPr lang="en-US"/>
          </a:p>
        </p:txBody>
      </p:sp>
    </p:spTree>
    <p:extLst>
      <p:ext uri="{BB962C8B-B14F-4D97-AF65-F5344CB8AC3E}">
        <p14:creationId xmlns:p14="http://schemas.microsoft.com/office/powerpoint/2010/main" val="603899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00B5AD-602A-45C2-B17B-D1CC9C8B02BB}" type="datetime1">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1AE591-E667-4905-ADFC-6CF5283AEBF8}" type="slidenum">
              <a:rPr lang="en-US" smtClean="0"/>
              <a:t>‹#›</a:t>
            </a:fld>
            <a:endParaRPr lang="en-US"/>
          </a:p>
        </p:txBody>
      </p:sp>
    </p:spTree>
    <p:extLst>
      <p:ext uri="{BB962C8B-B14F-4D97-AF65-F5344CB8AC3E}">
        <p14:creationId xmlns:p14="http://schemas.microsoft.com/office/powerpoint/2010/main" val="254569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5B4B6-F59B-4FEF-B854-418C21FBDA9A}" type="datetime1">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AE591-E667-4905-ADFC-6CF5283AEBF8}" type="slidenum">
              <a:rPr lang="en-US" smtClean="0"/>
              <a:t>‹#›</a:t>
            </a:fld>
            <a:endParaRPr lang="en-US"/>
          </a:p>
        </p:txBody>
      </p:sp>
    </p:spTree>
    <p:extLst>
      <p:ext uri="{BB962C8B-B14F-4D97-AF65-F5344CB8AC3E}">
        <p14:creationId xmlns:p14="http://schemas.microsoft.com/office/powerpoint/2010/main" val="40195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ED9A29-199B-471E-B7A2-DFF4247FDF13}" type="datetime1">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1AE591-E667-4905-ADFC-6CF5283AEBF8}" type="slidenum">
              <a:rPr lang="en-US" smtClean="0"/>
              <a:t>‹#›</a:t>
            </a:fld>
            <a:endParaRPr lang="en-US"/>
          </a:p>
        </p:txBody>
      </p:sp>
    </p:spTree>
    <p:extLst>
      <p:ext uri="{BB962C8B-B14F-4D97-AF65-F5344CB8AC3E}">
        <p14:creationId xmlns:p14="http://schemas.microsoft.com/office/powerpoint/2010/main" val="2029494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6E5612-C82B-4F21-8645-0AE67E979115}" type="datetime1">
              <a:rPr lang="en-US" smtClean="0"/>
              <a:t>11/26/2018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1AE591-E667-4905-ADFC-6CF5283AEBF8}" type="slidenum">
              <a:rPr lang="en-US" smtClean="0"/>
              <a:t>‹#›</a:t>
            </a:fld>
            <a:endParaRPr lang="en-US"/>
          </a:p>
        </p:txBody>
      </p:sp>
    </p:spTree>
    <p:extLst>
      <p:ext uri="{BB962C8B-B14F-4D97-AF65-F5344CB8AC3E}">
        <p14:creationId xmlns:p14="http://schemas.microsoft.com/office/powerpoint/2010/main" val="3207650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smtClean="0"/>
              <a:t>Lesson 33</a:t>
            </a:r>
            <a:endParaRPr lang="en-US" b="1" dirty="0"/>
          </a:p>
        </p:txBody>
      </p:sp>
      <p:sp>
        <p:nvSpPr>
          <p:cNvPr id="3" name="Content Placeholder 2"/>
          <p:cNvSpPr>
            <a:spLocks noGrp="1"/>
          </p:cNvSpPr>
          <p:nvPr>
            <p:ph idx="1"/>
          </p:nvPr>
        </p:nvSpPr>
        <p:spPr/>
        <p:txBody>
          <a:bodyPr>
            <a:normAutofit/>
          </a:bodyPr>
          <a:lstStyle/>
          <a:p>
            <a:pPr marL="0" indent="0" algn="ctr">
              <a:buFontTx/>
              <a:buNone/>
              <a:defRPr/>
            </a:pPr>
            <a:endParaRPr lang="en-US" sz="5400" b="1" dirty="0" smtClean="0"/>
          </a:p>
          <a:p>
            <a:pPr marL="0" indent="0" algn="ctr" fontAlgn="base" hangingPunct="0">
              <a:buNone/>
            </a:pPr>
            <a:r>
              <a:rPr lang="en-US" sz="7200" b="1" dirty="0" smtClean="0"/>
              <a:t>UNDERSTANDING THE BUREAUCRACY</a:t>
            </a:r>
            <a:endParaRPr lang="en-US" sz="7200" dirty="0"/>
          </a:p>
        </p:txBody>
      </p:sp>
      <p:sp>
        <p:nvSpPr>
          <p:cNvPr id="4" name="Slide Number Placeholder 3"/>
          <p:cNvSpPr>
            <a:spLocks noGrp="1"/>
          </p:cNvSpPr>
          <p:nvPr>
            <p:ph type="sldNum" sz="quarter" idx="12"/>
          </p:nvPr>
        </p:nvSpPr>
        <p:spPr/>
        <p:txBody>
          <a:bodyPr/>
          <a:lstStyle/>
          <a:p>
            <a:fld id="{A1B76A41-144B-B84B-8834-3DEC244DA6B3}" type="slidenum">
              <a:rPr lang="en-US" smtClean="0"/>
              <a:t>1</a:t>
            </a:fld>
            <a:endParaRPr lang="en-US"/>
          </a:p>
        </p:txBody>
      </p:sp>
    </p:spTree>
    <p:extLst>
      <p:ext uri="{BB962C8B-B14F-4D97-AF65-F5344CB8AC3E}">
        <p14:creationId xmlns:p14="http://schemas.microsoft.com/office/powerpoint/2010/main" val="2694202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600" b="1" i="1" dirty="0"/>
              <a:t>THE CABINET DEPARTMENTS</a:t>
            </a:r>
            <a:endParaRPr lang="en-US" sz="3600" b="1" dirty="0"/>
          </a:p>
        </p:txBody>
      </p:sp>
      <p:sp>
        <p:nvSpPr>
          <p:cNvPr id="3" name="Content Placeholder 2"/>
          <p:cNvSpPr>
            <a:spLocks noGrp="1"/>
          </p:cNvSpPr>
          <p:nvPr>
            <p:ph idx="1"/>
          </p:nvPr>
        </p:nvSpPr>
        <p:spPr>
          <a:xfrm>
            <a:off x="228600" y="1219200"/>
            <a:ext cx="8763000" cy="5410200"/>
          </a:xfrm>
        </p:spPr>
        <p:txBody>
          <a:bodyPr>
            <a:noAutofit/>
          </a:bodyPr>
          <a:lstStyle/>
          <a:p>
            <a:pPr marL="0" lvl="0" indent="0">
              <a:buNone/>
              <a:tabLst>
                <a:tab pos="228600" algn="l"/>
                <a:tab pos="284163" algn="l"/>
              </a:tabLst>
            </a:pPr>
            <a:r>
              <a:rPr lang="en-US" sz="2400" b="1" dirty="0"/>
              <a:t>The fifteen cabinet departments, in order of creation, are:</a:t>
            </a:r>
          </a:p>
          <a:p>
            <a:pPr marL="284163" indent="-284163">
              <a:buFont typeface="+mj-lt"/>
              <a:buAutoNum type="arabicParenR"/>
              <a:tabLst>
                <a:tab pos="228600" algn="l"/>
                <a:tab pos="284163" algn="l"/>
              </a:tabLst>
            </a:pPr>
            <a:endParaRPr lang="en-US" sz="1050" dirty="0"/>
          </a:p>
          <a:p>
            <a:pPr lvl="0">
              <a:buFont typeface="+mj-lt"/>
              <a:buAutoNum type="arabicParenR" startAt="6"/>
              <a:tabLst>
                <a:tab pos="228600" algn="l"/>
                <a:tab pos="284163" algn="l"/>
              </a:tabLst>
            </a:pPr>
            <a:r>
              <a:rPr lang="en-US" sz="1800" b="1" dirty="0"/>
              <a:t>Agriculture (1889)</a:t>
            </a:r>
            <a:r>
              <a:rPr lang="en-US" sz="1800" dirty="0"/>
              <a:t> - provides agricultural assistance to farmers and ranchers, inspects food, manages national forests </a:t>
            </a:r>
            <a:endParaRPr lang="en-US" sz="1800" dirty="0" smtClean="0"/>
          </a:p>
          <a:p>
            <a:pPr lvl="0">
              <a:buFont typeface="+mj-lt"/>
              <a:buAutoNum type="arabicParenR" startAt="6"/>
              <a:tabLst>
                <a:tab pos="228600" algn="l"/>
                <a:tab pos="284163" algn="l"/>
              </a:tabLst>
            </a:pPr>
            <a:endParaRPr lang="en-US" sz="1800" dirty="0"/>
          </a:p>
          <a:p>
            <a:pPr lvl="0">
              <a:buFont typeface="+mj-lt"/>
              <a:buAutoNum type="arabicParenR" startAt="6"/>
              <a:tabLst>
                <a:tab pos="228600" algn="l"/>
                <a:tab pos="284163" algn="l"/>
              </a:tabLst>
            </a:pPr>
            <a:r>
              <a:rPr lang="en-US" sz="1800" b="1" dirty="0" smtClean="0"/>
              <a:t>Commerce </a:t>
            </a:r>
            <a:r>
              <a:rPr lang="en-US" sz="1800" b="1" dirty="0"/>
              <a:t>(1903)</a:t>
            </a:r>
            <a:r>
              <a:rPr lang="en-US" sz="1800" dirty="0"/>
              <a:t> - grants patents and trademarks, conducts the national census, pro­motes international trade </a:t>
            </a:r>
            <a:endParaRPr lang="en-US" sz="1800" dirty="0" smtClean="0"/>
          </a:p>
          <a:p>
            <a:pPr lvl="0">
              <a:buFont typeface="+mj-lt"/>
              <a:buAutoNum type="arabicParenR" startAt="6"/>
              <a:tabLst>
                <a:tab pos="228600" algn="l"/>
                <a:tab pos="284163" algn="l"/>
              </a:tabLst>
            </a:pPr>
            <a:endParaRPr lang="en-US" sz="1800" dirty="0" smtClean="0"/>
          </a:p>
          <a:p>
            <a:pPr lvl="0">
              <a:buFont typeface="+mj-lt"/>
              <a:buAutoNum type="arabicParenR" startAt="6"/>
              <a:tabLst>
                <a:tab pos="228600" algn="l"/>
                <a:tab pos="284163" algn="l"/>
              </a:tabLst>
            </a:pPr>
            <a:r>
              <a:rPr lang="en-US" sz="1800" b="1" dirty="0" smtClean="0"/>
              <a:t>Labor </a:t>
            </a:r>
            <a:r>
              <a:rPr lang="en-US" sz="1800" b="1" dirty="0"/>
              <a:t>(1913)</a:t>
            </a:r>
            <a:r>
              <a:rPr lang="en-US" sz="1800" dirty="0"/>
              <a:t> - enforces federal labor laws (child labor, minimum wage, safe working con­ditions), administers unemployment and job training programs </a:t>
            </a:r>
            <a:endParaRPr lang="en-US" sz="1800" dirty="0" smtClean="0"/>
          </a:p>
          <a:p>
            <a:pPr lvl="0">
              <a:buFont typeface="+mj-lt"/>
              <a:buAutoNum type="arabicParenR" startAt="6"/>
              <a:tabLst>
                <a:tab pos="228600" algn="l"/>
                <a:tab pos="284163" algn="l"/>
              </a:tabLst>
            </a:pPr>
            <a:endParaRPr lang="en-US" sz="1800" dirty="0"/>
          </a:p>
          <a:p>
            <a:pPr lvl="0">
              <a:buFont typeface="+mj-lt"/>
              <a:buAutoNum type="arabicParenR" startAt="6"/>
            </a:pPr>
            <a:r>
              <a:rPr lang="en-US" sz="1800" b="1" dirty="0" smtClean="0"/>
              <a:t>Health </a:t>
            </a:r>
            <a:r>
              <a:rPr lang="en-US" sz="1800" b="1" dirty="0"/>
              <a:t>and Human Services (1953)</a:t>
            </a:r>
            <a:r>
              <a:rPr lang="en-US" sz="1800" dirty="0"/>
              <a:t> - administers Social Security and Medicare/Medic­aid Programs, promotes health care research, enforces pure food and drug laws </a:t>
            </a:r>
            <a:endParaRPr lang="en-US" sz="1800" dirty="0" smtClean="0"/>
          </a:p>
          <a:p>
            <a:pPr lvl="0">
              <a:buFont typeface="+mj-lt"/>
              <a:buAutoNum type="arabicParenR" startAt="6"/>
            </a:pPr>
            <a:endParaRPr lang="en-US" sz="1800" dirty="0"/>
          </a:p>
          <a:p>
            <a:pPr lvl="0">
              <a:buFont typeface="+mj-lt"/>
              <a:buAutoNum type="arabicParenR" startAt="6"/>
            </a:pPr>
            <a:r>
              <a:rPr lang="en-US" sz="1800" b="1" dirty="0" smtClean="0"/>
              <a:t>Housing </a:t>
            </a:r>
            <a:r>
              <a:rPr lang="en-US" sz="1800" b="1" dirty="0"/>
              <a:t>and Urban Development (1965)</a:t>
            </a:r>
            <a:r>
              <a:rPr lang="en-US" sz="1800" dirty="0"/>
              <a:t> - provides home financing and public housing programs, enforces fair housing laws </a:t>
            </a:r>
          </a:p>
          <a:p>
            <a:pPr lvl="0">
              <a:buFont typeface="+mj-lt"/>
              <a:buAutoNum type="arabicParenR" startAt="6"/>
              <a:tabLst>
                <a:tab pos="228600" algn="l"/>
                <a:tab pos="284163" algn="l"/>
              </a:tabLst>
            </a:pPr>
            <a:endParaRPr lang="en-US" sz="1800" dirty="0"/>
          </a:p>
          <a:p>
            <a:pPr marL="228600" indent="-228600">
              <a:buFont typeface="+mj-lt"/>
              <a:buAutoNum type="arabicParenR" startAt="6"/>
            </a:pPr>
            <a:endParaRPr lang="en-US" sz="900" dirty="0"/>
          </a:p>
        </p:txBody>
      </p:sp>
      <p:sp>
        <p:nvSpPr>
          <p:cNvPr id="4" name="Slide Number Placeholder 3"/>
          <p:cNvSpPr>
            <a:spLocks noGrp="1"/>
          </p:cNvSpPr>
          <p:nvPr>
            <p:ph type="sldNum" sz="quarter" idx="12"/>
          </p:nvPr>
        </p:nvSpPr>
        <p:spPr/>
        <p:txBody>
          <a:bodyPr/>
          <a:lstStyle/>
          <a:p>
            <a:fld id="{461AE591-E667-4905-ADFC-6CF5283AEBF8}" type="slidenum">
              <a:rPr lang="en-US" smtClean="0"/>
              <a:t>10</a:t>
            </a:fld>
            <a:endParaRPr lang="en-US"/>
          </a:p>
        </p:txBody>
      </p:sp>
    </p:spTree>
    <p:extLst>
      <p:ext uri="{BB962C8B-B14F-4D97-AF65-F5344CB8AC3E}">
        <p14:creationId xmlns:p14="http://schemas.microsoft.com/office/powerpoint/2010/main" val="36530299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600" b="1" i="1" dirty="0"/>
              <a:t>THE CABINET DEPARTMENTS</a:t>
            </a:r>
            <a:endParaRPr lang="en-US" sz="3600" b="1" dirty="0"/>
          </a:p>
        </p:txBody>
      </p:sp>
      <p:sp>
        <p:nvSpPr>
          <p:cNvPr id="3" name="Content Placeholder 2"/>
          <p:cNvSpPr>
            <a:spLocks noGrp="1"/>
          </p:cNvSpPr>
          <p:nvPr>
            <p:ph idx="1"/>
          </p:nvPr>
        </p:nvSpPr>
        <p:spPr>
          <a:xfrm>
            <a:off x="228600" y="1295400"/>
            <a:ext cx="8763000" cy="5334000"/>
          </a:xfrm>
        </p:spPr>
        <p:txBody>
          <a:bodyPr>
            <a:noAutofit/>
          </a:bodyPr>
          <a:lstStyle/>
          <a:p>
            <a:pPr marL="0" lvl="0" indent="0">
              <a:buNone/>
            </a:pPr>
            <a:r>
              <a:rPr lang="en-US" sz="2400" b="1" dirty="0"/>
              <a:t>The fifteen cabinet departments, in order of creation, are:</a:t>
            </a:r>
          </a:p>
          <a:p>
            <a:pPr marL="339725" indent="-339725">
              <a:buFont typeface="+mj-lt"/>
              <a:buAutoNum type="arabicParenR" startAt="8"/>
            </a:pPr>
            <a:endParaRPr lang="en-US" sz="900" dirty="0"/>
          </a:p>
          <a:p>
            <a:pPr lvl="0">
              <a:buFont typeface="+mj-lt"/>
              <a:buAutoNum type="arabicParenR" startAt="11"/>
            </a:pPr>
            <a:r>
              <a:rPr lang="en-US" sz="1800" b="1" dirty="0"/>
              <a:t>Transportation (1967)</a:t>
            </a:r>
            <a:r>
              <a:rPr lang="en-US" sz="1800" dirty="0"/>
              <a:t> - promotes mass transit programs and programs for highways, rail­roads, and air traffic, enforces maritime law </a:t>
            </a:r>
          </a:p>
          <a:p>
            <a:pPr marL="339725" indent="-339725">
              <a:buFont typeface="+mj-lt"/>
              <a:buAutoNum type="arabicParenR" startAt="11"/>
            </a:pPr>
            <a:endParaRPr lang="en-US" sz="1800" dirty="0"/>
          </a:p>
          <a:p>
            <a:pPr lvl="0">
              <a:buFont typeface="+mj-lt"/>
              <a:buAutoNum type="arabicParenR" startAt="11"/>
            </a:pPr>
            <a:r>
              <a:rPr lang="en-US" sz="1800" b="1" dirty="0"/>
              <a:t>Energy (1977)</a:t>
            </a:r>
            <a:r>
              <a:rPr lang="en-US" sz="1800" dirty="0"/>
              <a:t> - advances the energy security of the U.S. and takes care of the nation’s nuclear security</a:t>
            </a:r>
            <a:r>
              <a:rPr lang="en-US" sz="1800" b="1" dirty="0"/>
              <a:t> </a:t>
            </a:r>
            <a:endParaRPr lang="en-US" sz="1800" dirty="0"/>
          </a:p>
          <a:p>
            <a:pPr marL="339725" indent="-339725">
              <a:buFont typeface="+mj-lt"/>
              <a:buAutoNum type="arabicParenR" startAt="11"/>
            </a:pPr>
            <a:endParaRPr lang="en-US" sz="1800" dirty="0"/>
          </a:p>
          <a:p>
            <a:pPr lvl="0">
              <a:buFont typeface="+mj-lt"/>
              <a:buAutoNum type="arabicParenR" startAt="11"/>
            </a:pPr>
            <a:r>
              <a:rPr lang="en-US" sz="1800" b="1" dirty="0"/>
              <a:t>Education (1979)</a:t>
            </a:r>
            <a:r>
              <a:rPr lang="en-US" sz="1800" dirty="0"/>
              <a:t> - administers federal aid programs to schools, engages in educational research </a:t>
            </a:r>
          </a:p>
          <a:p>
            <a:pPr marL="339725" indent="-339725">
              <a:buFont typeface="+mj-lt"/>
              <a:buAutoNum type="arabicParenR" startAt="11"/>
            </a:pPr>
            <a:endParaRPr lang="en-US" sz="1800" dirty="0"/>
          </a:p>
          <a:p>
            <a:pPr lvl="0">
              <a:buFont typeface="+mj-lt"/>
              <a:buAutoNum type="arabicParenR" startAt="11"/>
            </a:pPr>
            <a:r>
              <a:rPr lang="en-US" sz="1800" b="1" dirty="0"/>
              <a:t>Veterans Affairs (1989)</a:t>
            </a:r>
            <a:r>
              <a:rPr lang="en-US" sz="1800" dirty="0"/>
              <a:t> - promotes the welfare of veterans of the armed forces </a:t>
            </a:r>
          </a:p>
          <a:p>
            <a:pPr marL="339725" indent="-339725">
              <a:buFont typeface="+mj-lt"/>
              <a:buAutoNum type="arabicParenR" startAt="11"/>
            </a:pPr>
            <a:endParaRPr lang="en-US" sz="1800" dirty="0"/>
          </a:p>
          <a:p>
            <a:pPr lvl="0">
              <a:buFont typeface="+mj-lt"/>
              <a:buAutoNum type="arabicParenR" startAt="11"/>
            </a:pPr>
            <a:r>
              <a:rPr lang="en-US" sz="1800" b="1" dirty="0"/>
              <a:t>Homeland Security (2002) </a:t>
            </a:r>
            <a:r>
              <a:rPr lang="en-US" sz="1800" dirty="0"/>
              <a:t>- prevents terrorist attacks within the United States, reduces America's susceptibility to terrorism, minimizes damage and helps recovery from attacks that do occur </a:t>
            </a:r>
          </a:p>
        </p:txBody>
      </p:sp>
      <p:sp>
        <p:nvSpPr>
          <p:cNvPr id="4" name="Slide Number Placeholder 3"/>
          <p:cNvSpPr>
            <a:spLocks noGrp="1"/>
          </p:cNvSpPr>
          <p:nvPr>
            <p:ph type="sldNum" sz="quarter" idx="12"/>
          </p:nvPr>
        </p:nvSpPr>
        <p:spPr/>
        <p:txBody>
          <a:bodyPr/>
          <a:lstStyle/>
          <a:p>
            <a:fld id="{461AE591-E667-4905-ADFC-6CF5283AEBF8}" type="slidenum">
              <a:rPr lang="en-US" smtClean="0"/>
              <a:t>11</a:t>
            </a:fld>
            <a:endParaRPr lang="en-US" dirty="0"/>
          </a:p>
        </p:txBody>
      </p:sp>
    </p:spTree>
    <p:extLst>
      <p:ext uri="{BB962C8B-B14F-4D97-AF65-F5344CB8AC3E}">
        <p14:creationId xmlns:p14="http://schemas.microsoft.com/office/powerpoint/2010/main" val="1374577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b="1" i="1" dirty="0"/>
              <a:t>THE INDEPENDENT REGULATORY AGENCIES</a:t>
            </a:r>
            <a:r>
              <a:rPr lang="en-US" sz="3200" dirty="0"/>
              <a:t> </a:t>
            </a:r>
          </a:p>
        </p:txBody>
      </p:sp>
      <p:sp>
        <p:nvSpPr>
          <p:cNvPr id="3" name="Content Placeholder 2"/>
          <p:cNvSpPr>
            <a:spLocks noGrp="1"/>
          </p:cNvSpPr>
          <p:nvPr>
            <p:ph idx="1"/>
          </p:nvPr>
        </p:nvSpPr>
        <p:spPr>
          <a:xfrm>
            <a:off x="228600" y="1066800"/>
            <a:ext cx="8763000" cy="5059363"/>
          </a:xfrm>
        </p:spPr>
        <p:txBody>
          <a:bodyPr>
            <a:normAutofit fontScale="55000" lnSpcReduction="20000"/>
          </a:bodyPr>
          <a:lstStyle/>
          <a:p>
            <a:r>
              <a:rPr lang="en-US" sz="3600" b="1" dirty="0" smtClean="0"/>
              <a:t>Agencies </a:t>
            </a:r>
            <a:r>
              <a:rPr lang="en-US" sz="3600" b="1" dirty="0"/>
              <a:t>(also known as independent regulatory commissions) are created by </a:t>
            </a:r>
            <a:r>
              <a:rPr lang="en-US" sz="3600" b="1" dirty="0" smtClean="0"/>
              <a:t>Congress</a:t>
            </a:r>
          </a:p>
          <a:p>
            <a:pPr lvl="1"/>
            <a:r>
              <a:rPr lang="en-US" sz="2900" b="1" dirty="0" smtClean="0"/>
              <a:t>Regulate </a:t>
            </a:r>
            <a:r>
              <a:rPr lang="en-US" sz="2900" b="1" dirty="0"/>
              <a:t>important parts of the </a:t>
            </a:r>
            <a:r>
              <a:rPr lang="en-US" sz="2900" b="1" dirty="0" smtClean="0"/>
              <a:t>economy</a:t>
            </a:r>
          </a:p>
          <a:p>
            <a:pPr lvl="1"/>
            <a:r>
              <a:rPr lang="en-US" sz="2900" b="1" dirty="0" smtClean="0"/>
              <a:t>Make </a:t>
            </a:r>
            <a:r>
              <a:rPr lang="en-US" sz="2900" b="1" dirty="0"/>
              <a:t>rules for large industries and businesses that affect the interests of the </a:t>
            </a:r>
            <a:r>
              <a:rPr lang="en-US" sz="2900" b="1" dirty="0" smtClean="0"/>
              <a:t>public</a:t>
            </a:r>
          </a:p>
          <a:p>
            <a:pPr lvl="1"/>
            <a:r>
              <a:rPr lang="en-US" sz="2900" b="1" dirty="0" smtClean="0"/>
              <a:t>Since </a:t>
            </a:r>
            <a:r>
              <a:rPr lang="en-US" sz="2900" b="1" dirty="0"/>
              <a:t>regulatory agencies are watchdogs that by their very nature need to operate independently, they are not part of a </a:t>
            </a:r>
            <a:r>
              <a:rPr lang="en-US" sz="2900" b="1" dirty="0" smtClean="0"/>
              <a:t>department</a:t>
            </a:r>
            <a:endParaRPr lang="en-US" sz="2900" b="1" dirty="0"/>
          </a:p>
          <a:p>
            <a:pPr marL="0" indent="0">
              <a:buNone/>
            </a:pPr>
            <a:endParaRPr lang="en-US" sz="3600" b="1" dirty="0"/>
          </a:p>
          <a:p>
            <a:r>
              <a:rPr lang="en-US" sz="3600" b="1" dirty="0"/>
              <a:t>Small commissions govern the regulatory </a:t>
            </a:r>
            <a:r>
              <a:rPr lang="en-US" sz="3600" b="1" dirty="0" smtClean="0"/>
              <a:t>agencies</a:t>
            </a:r>
            <a:endParaRPr lang="en-US" sz="3600" b="1" dirty="0"/>
          </a:p>
          <a:p>
            <a:pPr lvl="1"/>
            <a:r>
              <a:rPr lang="en-US" sz="2900" b="1" dirty="0"/>
              <a:t>Five to ten members </a:t>
            </a:r>
            <a:r>
              <a:rPr lang="en-US" sz="2900" b="1" i="1" dirty="0"/>
              <a:t>appointed by the president</a:t>
            </a:r>
            <a:r>
              <a:rPr lang="en-US" sz="2900" b="1" dirty="0"/>
              <a:t> and </a:t>
            </a:r>
            <a:r>
              <a:rPr lang="en-US" sz="2900" b="1" i="1" dirty="0"/>
              <a:t>confirmed by the Senate</a:t>
            </a:r>
            <a:endParaRPr lang="en-US" sz="2900" b="1" dirty="0"/>
          </a:p>
          <a:p>
            <a:pPr lvl="1"/>
            <a:r>
              <a:rPr lang="en-US" sz="2900" b="1" dirty="0"/>
              <a:t>Commissioners are somewhat more "independent" than are the cabinet secretaries because they cannot be removed by the president during their terms of office</a:t>
            </a:r>
          </a:p>
          <a:p>
            <a:pPr lvl="1"/>
            <a:r>
              <a:rPr lang="en-US" sz="2900" b="1" dirty="0"/>
              <a:t>Commissioners serve rather long terms (5-14 years)</a:t>
            </a:r>
          </a:p>
          <a:p>
            <a:pPr lvl="1"/>
            <a:r>
              <a:rPr lang="en-US" sz="2900" b="1" dirty="0"/>
              <a:t>Terms of the commissioners are staggered</a:t>
            </a:r>
          </a:p>
          <a:p>
            <a:pPr marL="0" indent="0" fontAlgn="base" hangingPunct="0">
              <a:buNone/>
            </a:pPr>
            <a:endParaRPr lang="en-US" sz="3600" b="1" dirty="0"/>
          </a:p>
          <a:p>
            <a:pPr fontAlgn="base" hangingPunct="0"/>
            <a:r>
              <a:rPr lang="en-US" sz="3600" b="1" dirty="0"/>
              <a:t>These factors help to insulate regulatory commissions from political </a:t>
            </a:r>
            <a:r>
              <a:rPr lang="en-US" sz="3600" b="1" dirty="0" smtClean="0"/>
              <a:t>pressure  </a:t>
            </a:r>
          </a:p>
          <a:p>
            <a:pPr lvl="1" fontAlgn="base" hangingPunct="0"/>
            <a:r>
              <a:rPr lang="en-US" sz="2900" b="1" dirty="0" smtClean="0"/>
              <a:t>Commissions </a:t>
            </a:r>
            <a:r>
              <a:rPr lang="en-US" sz="2900" b="1" dirty="0"/>
              <a:t>have quasi-legislative powers because they have the authority to make rules and regulations that have the force of </a:t>
            </a:r>
            <a:r>
              <a:rPr lang="en-US" sz="2900" b="1" dirty="0" smtClean="0"/>
              <a:t>law</a:t>
            </a:r>
          </a:p>
          <a:p>
            <a:pPr lvl="1" fontAlgn="base" hangingPunct="0"/>
            <a:r>
              <a:rPr lang="en-US" sz="2900" b="1" dirty="0" smtClean="0"/>
              <a:t>Commissions </a:t>
            </a:r>
            <a:r>
              <a:rPr lang="en-US" sz="2900" b="1" dirty="0"/>
              <a:t>also have quasi-judicial powers because they can settle disputes in their fields (such as the FCC fining Howard Stern for objectionable material that was broadcast on his radio program</a:t>
            </a:r>
            <a:r>
              <a:rPr lang="en-US" sz="2900" b="1" dirty="0" smtClean="0"/>
              <a:t>)</a:t>
            </a:r>
            <a:endParaRPr lang="en-US" sz="2900" b="1" dirty="0"/>
          </a:p>
          <a:p>
            <a:endParaRPr lang="en-US" dirty="0"/>
          </a:p>
        </p:txBody>
      </p:sp>
      <p:sp>
        <p:nvSpPr>
          <p:cNvPr id="4" name="Slide Number Placeholder 3"/>
          <p:cNvSpPr>
            <a:spLocks noGrp="1"/>
          </p:cNvSpPr>
          <p:nvPr>
            <p:ph type="sldNum" sz="quarter" idx="12"/>
          </p:nvPr>
        </p:nvSpPr>
        <p:spPr/>
        <p:txBody>
          <a:bodyPr/>
          <a:lstStyle/>
          <a:p>
            <a:fld id="{461AE591-E667-4905-ADFC-6CF5283AEBF8}" type="slidenum">
              <a:rPr lang="en-US" smtClean="0"/>
              <a:t>12</a:t>
            </a:fld>
            <a:endParaRPr lang="en-US"/>
          </a:p>
        </p:txBody>
      </p:sp>
    </p:spTree>
    <p:extLst>
      <p:ext uri="{BB962C8B-B14F-4D97-AF65-F5344CB8AC3E}">
        <p14:creationId xmlns:p14="http://schemas.microsoft.com/office/powerpoint/2010/main" val="2678682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b="1" i="1" dirty="0"/>
              <a:t>THE INDEPENDENT REGULATORY AGENCIES</a:t>
            </a:r>
            <a:r>
              <a:rPr lang="en-US" sz="3200" dirty="0"/>
              <a:t> </a:t>
            </a:r>
          </a:p>
        </p:txBody>
      </p:sp>
      <p:sp>
        <p:nvSpPr>
          <p:cNvPr id="3" name="Content Placeholder 2"/>
          <p:cNvSpPr>
            <a:spLocks noGrp="1"/>
          </p:cNvSpPr>
          <p:nvPr>
            <p:ph idx="1"/>
          </p:nvPr>
        </p:nvSpPr>
        <p:spPr>
          <a:xfrm>
            <a:off x="228600" y="1066800"/>
            <a:ext cx="8763000" cy="5486400"/>
          </a:xfrm>
        </p:spPr>
        <p:txBody>
          <a:bodyPr>
            <a:noAutofit/>
          </a:bodyPr>
          <a:lstStyle/>
          <a:p>
            <a:pPr marL="0" indent="0">
              <a:buNone/>
            </a:pPr>
            <a:r>
              <a:rPr lang="en-US" sz="1800" b="1" dirty="0" smtClean="0"/>
              <a:t>Examples: </a:t>
            </a:r>
            <a:endParaRPr lang="en-US" sz="3600" b="1" dirty="0"/>
          </a:p>
          <a:p>
            <a:endParaRPr lang="en-US" sz="600" dirty="0"/>
          </a:p>
          <a:p>
            <a:pPr lvl="0" fontAlgn="base" hangingPunct="0"/>
            <a:r>
              <a:rPr lang="en-US" sz="1800" b="1" dirty="0"/>
              <a:t>Federal Communications Commission (FCC)</a:t>
            </a:r>
            <a:endParaRPr lang="en-US" sz="2800" dirty="0"/>
          </a:p>
          <a:p>
            <a:pPr lvl="1" fontAlgn="base" hangingPunct="0"/>
            <a:r>
              <a:rPr lang="en-US" sz="1600" dirty="0"/>
              <a:t>Regulates all communications by telegraph, cable, telephone, radio, and television</a:t>
            </a:r>
            <a:r>
              <a:rPr lang="en-US" sz="1600" dirty="0" smtClean="0"/>
              <a:t>.</a:t>
            </a:r>
          </a:p>
          <a:p>
            <a:pPr lvl="1" fontAlgn="base" hangingPunct="0"/>
            <a:endParaRPr lang="en-US" sz="500" dirty="0"/>
          </a:p>
          <a:p>
            <a:pPr lvl="0"/>
            <a:r>
              <a:rPr lang="en-US" sz="1800" b="1" dirty="0" smtClean="0"/>
              <a:t>The </a:t>
            </a:r>
            <a:r>
              <a:rPr lang="en-US" sz="1800" b="1" dirty="0"/>
              <a:t>Federal Trade Commission (FTC)</a:t>
            </a:r>
            <a:endParaRPr lang="en-US" sz="2800" dirty="0"/>
          </a:p>
          <a:p>
            <a:pPr lvl="1"/>
            <a:r>
              <a:rPr lang="en-US" sz="1600" dirty="0"/>
              <a:t>Prevents businesses from engaging in unfair trade practices; stops the formation of monopolies in the business sector; protects consumer rights</a:t>
            </a:r>
            <a:r>
              <a:rPr lang="en-US" sz="1600" dirty="0" smtClean="0"/>
              <a:t>.</a:t>
            </a:r>
          </a:p>
          <a:p>
            <a:pPr lvl="1"/>
            <a:endParaRPr lang="en-US" sz="500" dirty="0"/>
          </a:p>
          <a:p>
            <a:pPr lvl="0" fontAlgn="base" hangingPunct="0"/>
            <a:r>
              <a:rPr lang="en-US" sz="1800" b="1" dirty="0" smtClean="0"/>
              <a:t>Federal </a:t>
            </a:r>
            <a:r>
              <a:rPr lang="en-US" sz="1800" b="1" dirty="0"/>
              <a:t>Election Commission (FEC)</a:t>
            </a:r>
            <a:endParaRPr lang="en-US" sz="2800" dirty="0"/>
          </a:p>
          <a:p>
            <a:pPr lvl="1" fontAlgn="base" hangingPunct="0"/>
            <a:r>
              <a:rPr lang="en-US" sz="1600" dirty="0"/>
              <a:t>Administers and enforces the Federal Election Campaign Act (FECA); discloses campaign finance </a:t>
            </a:r>
            <a:r>
              <a:rPr lang="en-US" sz="1600" dirty="0" smtClean="0"/>
              <a:t>information and oversees </a:t>
            </a:r>
            <a:r>
              <a:rPr lang="en-US" sz="1600" dirty="0"/>
              <a:t>the public funding of presidential elections</a:t>
            </a:r>
            <a:r>
              <a:rPr lang="en-US" sz="1600" dirty="0" smtClean="0"/>
              <a:t>.</a:t>
            </a:r>
          </a:p>
          <a:p>
            <a:pPr lvl="1" fontAlgn="base" hangingPunct="0"/>
            <a:endParaRPr lang="en-US" sz="500" dirty="0"/>
          </a:p>
          <a:p>
            <a:pPr lvl="0"/>
            <a:r>
              <a:rPr lang="en-US" sz="1800" b="1" dirty="0" smtClean="0"/>
              <a:t>The </a:t>
            </a:r>
            <a:r>
              <a:rPr lang="en-US" sz="1800" b="1" dirty="0"/>
              <a:t>Securities and Exchange Commission (SEC)</a:t>
            </a:r>
            <a:r>
              <a:rPr lang="en-US" sz="1800" dirty="0"/>
              <a:t> </a:t>
            </a:r>
            <a:endParaRPr lang="en-US" sz="2800" dirty="0"/>
          </a:p>
          <a:p>
            <a:pPr lvl="1"/>
            <a:r>
              <a:rPr lang="en-US" sz="1600" dirty="0"/>
              <a:t>Regulates the nation’s stock exchanges; requires full disclosure of the financial profiles of companies that wish to sell stocks to the public</a:t>
            </a:r>
            <a:r>
              <a:rPr lang="en-US" sz="1600" dirty="0" smtClean="0"/>
              <a:t>.</a:t>
            </a:r>
          </a:p>
          <a:p>
            <a:pPr lvl="1"/>
            <a:endParaRPr lang="en-US" sz="500" dirty="0"/>
          </a:p>
          <a:p>
            <a:pPr lvl="0"/>
            <a:r>
              <a:rPr lang="en-US" sz="1800" b="1" dirty="0" smtClean="0"/>
              <a:t>The </a:t>
            </a:r>
            <a:r>
              <a:rPr lang="en-US" sz="1800" b="1" dirty="0"/>
              <a:t>Federal Reserve Board (The Fed)</a:t>
            </a:r>
            <a:endParaRPr lang="en-US" sz="2800" dirty="0"/>
          </a:p>
          <a:p>
            <a:pPr lvl="1"/>
            <a:r>
              <a:rPr lang="en-US" sz="1600" dirty="0"/>
              <a:t>Establishes monetary policy &gt;&gt; refers to the money supply and interest rates.</a:t>
            </a:r>
            <a:endParaRPr lang="en-US" sz="2400" dirty="0"/>
          </a:p>
          <a:p>
            <a:pPr lvl="2"/>
            <a:r>
              <a:rPr lang="en-US" sz="1400" dirty="0" smtClean="0"/>
              <a:t>Monetary policy = controlling </a:t>
            </a:r>
            <a:r>
              <a:rPr lang="en-US" sz="1400" dirty="0"/>
              <a:t>the money </a:t>
            </a:r>
            <a:r>
              <a:rPr lang="en-US" sz="1400" dirty="0" smtClean="0"/>
              <a:t>supply. Fiscal policy = taxing </a:t>
            </a:r>
            <a:r>
              <a:rPr lang="en-US" sz="1400" dirty="0"/>
              <a:t>and </a:t>
            </a:r>
            <a:r>
              <a:rPr lang="en-US" sz="1400" dirty="0" smtClean="0"/>
              <a:t>spending.</a:t>
            </a:r>
            <a:endParaRPr lang="en-US" sz="2000" dirty="0"/>
          </a:p>
          <a:p>
            <a:pPr lvl="1"/>
            <a:r>
              <a:rPr lang="en-US" sz="1600" dirty="0"/>
              <a:t>Sets bank interest rates; controls inflation; regulates the money supply; adjusts banks reserve requirements.</a:t>
            </a:r>
            <a:endParaRPr lang="en-US" sz="2400" dirty="0"/>
          </a:p>
          <a:p>
            <a:endParaRPr lang="en-US" dirty="0"/>
          </a:p>
        </p:txBody>
      </p:sp>
      <p:sp>
        <p:nvSpPr>
          <p:cNvPr id="4" name="Slide Number Placeholder 3"/>
          <p:cNvSpPr>
            <a:spLocks noGrp="1"/>
          </p:cNvSpPr>
          <p:nvPr>
            <p:ph type="sldNum" sz="quarter" idx="12"/>
          </p:nvPr>
        </p:nvSpPr>
        <p:spPr/>
        <p:txBody>
          <a:bodyPr/>
          <a:lstStyle/>
          <a:p>
            <a:fld id="{461AE591-E667-4905-ADFC-6CF5283AEBF8}" type="slidenum">
              <a:rPr lang="en-US" smtClean="0"/>
              <a:t>13</a:t>
            </a:fld>
            <a:endParaRPr lang="en-US" dirty="0"/>
          </a:p>
        </p:txBody>
      </p:sp>
    </p:spTree>
    <p:extLst>
      <p:ext uri="{BB962C8B-B14F-4D97-AF65-F5344CB8AC3E}">
        <p14:creationId xmlns:p14="http://schemas.microsoft.com/office/powerpoint/2010/main" val="1197340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i="1" dirty="0"/>
              <a:t>THE GOVERNMENT </a:t>
            </a:r>
            <a:r>
              <a:rPr lang="en-US" b="1" i="1" dirty="0" smtClean="0"/>
              <a:t>CORPORATIONS</a:t>
            </a:r>
            <a:endParaRPr lang="en-US" dirty="0"/>
          </a:p>
        </p:txBody>
      </p:sp>
      <p:sp>
        <p:nvSpPr>
          <p:cNvPr id="3" name="Content Placeholder 2"/>
          <p:cNvSpPr>
            <a:spLocks noGrp="1"/>
          </p:cNvSpPr>
          <p:nvPr>
            <p:ph idx="1"/>
          </p:nvPr>
        </p:nvSpPr>
        <p:spPr>
          <a:xfrm>
            <a:off x="76200" y="990600"/>
            <a:ext cx="8915400" cy="5562600"/>
          </a:xfrm>
        </p:spPr>
        <p:txBody>
          <a:bodyPr>
            <a:noAutofit/>
          </a:bodyPr>
          <a:lstStyle/>
          <a:p>
            <a:r>
              <a:rPr lang="en-US" sz="1600" b="1" dirty="0" smtClean="0"/>
              <a:t>Blend </a:t>
            </a:r>
            <a:r>
              <a:rPr lang="en-US" sz="1600" b="1" dirty="0"/>
              <a:t>of private corporations and government agency. </a:t>
            </a:r>
            <a:endParaRPr lang="en-US" sz="1600" b="1" dirty="0" smtClean="0"/>
          </a:p>
          <a:p>
            <a:r>
              <a:rPr lang="en-US" sz="1600" b="1" dirty="0" smtClean="0"/>
              <a:t>Created </a:t>
            </a:r>
            <a:r>
              <a:rPr lang="en-US" sz="1600" b="1" dirty="0"/>
              <a:t>to allow more freedom and flexibility than exists in regular government agencies. </a:t>
            </a:r>
            <a:endParaRPr lang="en-US" sz="1600" b="1" dirty="0" smtClean="0"/>
          </a:p>
          <a:p>
            <a:r>
              <a:rPr lang="en-US" sz="1600" b="1" dirty="0" smtClean="0"/>
              <a:t>Have </a:t>
            </a:r>
            <a:r>
              <a:rPr lang="en-US" sz="1600" b="1" dirty="0"/>
              <a:t>more control over their budgets, and often have the right to decide how to use their own earnings. </a:t>
            </a:r>
            <a:endParaRPr lang="en-US" sz="1600" b="1" dirty="0" smtClean="0"/>
          </a:p>
          <a:p>
            <a:r>
              <a:rPr lang="en-US" sz="1600" b="1" dirty="0" smtClean="0"/>
              <a:t>Since </a:t>
            </a:r>
            <a:r>
              <a:rPr lang="en-US" sz="1600" b="1" dirty="0"/>
              <a:t>the government still ultimately controls them, they do not operate like true private corporations. </a:t>
            </a:r>
            <a:endParaRPr lang="en-US" sz="800" b="1" dirty="0"/>
          </a:p>
          <a:p>
            <a:pPr marL="0" indent="0">
              <a:buNone/>
            </a:pPr>
            <a:r>
              <a:rPr lang="en-US" sz="800" b="1" dirty="0"/>
              <a:t> </a:t>
            </a:r>
          </a:p>
          <a:p>
            <a:pPr marL="0" indent="0">
              <a:buNone/>
            </a:pPr>
            <a:r>
              <a:rPr lang="en-US" sz="1600" b="1" dirty="0" smtClean="0"/>
              <a:t>Examples: </a:t>
            </a:r>
            <a:endParaRPr lang="en-US" sz="1600" b="1" dirty="0"/>
          </a:p>
          <a:p>
            <a:endParaRPr lang="en-US" sz="800" dirty="0"/>
          </a:p>
          <a:p>
            <a:pPr lvl="0"/>
            <a:r>
              <a:rPr lang="en-US" sz="1700" b="1" dirty="0"/>
              <a:t>The U.S. Postal Service -</a:t>
            </a:r>
            <a:r>
              <a:rPr lang="en-US" sz="1700" dirty="0"/>
              <a:t> The post office is a corporation that competes with private services. </a:t>
            </a:r>
          </a:p>
          <a:p>
            <a:pPr marL="0" indent="0">
              <a:buNone/>
            </a:pPr>
            <a:r>
              <a:rPr lang="en-US" sz="1700" dirty="0"/>
              <a:t> </a:t>
            </a:r>
          </a:p>
          <a:p>
            <a:pPr lvl="0"/>
            <a:r>
              <a:rPr lang="en-US" sz="1700" b="1" dirty="0"/>
              <a:t>National Railroad Passenger Corporation (AMTRAK) -</a:t>
            </a:r>
            <a:r>
              <a:rPr lang="en-US" sz="1700" dirty="0"/>
              <a:t> Congress created Amtrak to provide railroad passenger service that is heavily subsidized by the federal government. Part of the motivation for its creation was the lack of private companies providing the service, and Amtrak has suffered some huge financial losses. Recently, in an attempt to make the corporation more profitably, Congress has allowed Amtrak to drop some of its less popular routes. </a:t>
            </a:r>
          </a:p>
          <a:p>
            <a:pPr marL="0" indent="0">
              <a:buNone/>
            </a:pPr>
            <a:r>
              <a:rPr lang="en-US" sz="1700" dirty="0"/>
              <a:t> </a:t>
            </a:r>
          </a:p>
          <a:p>
            <a:pPr lvl="0"/>
            <a:r>
              <a:rPr lang="en-US" sz="1700" b="1" dirty="0"/>
              <a:t>The Corporation for Public Broadcasting -</a:t>
            </a:r>
            <a:r>
              <a:rPr lang="en-US" sz="1700" dirty="0"/>
              <a:t> This controversial government corporation still operates public radio and television stations. Although largely funded by private donations, the government still provides policies and money to support their programs. </a:t>
            </a:r>
          </a:p>
          <a:p>
            <a:pPr marL="0" indent="0">
              <a:buNone/>
            </a:pPr>
            <a:r>
              <a:rPr lang="en-US" sz="1400" dirty="0"/>
              <a:t> </a:t>
            </a:r>
          </a:p>
        </p:txBody>
      </p:sp>
      <p:sp>
        <p:nvSpPr>
          <p:cNvPr id="4" name="Slide Number Placeholder 3"/>
          <p:cNvSpPr>
            <a:spLocks noGrp="1"/>
          </p:cNvSpPr>
          <p:nvPr>
            <p:ph type="sldNum" sz="quarter" idx="12"/>
          </p:nvPr>
        </p:nvSpPr>
        <p:spPr/>
        <p:txBody>
          <a:bodyPr/>
          <a:lstStyle/>
          <a:p>
            <a:fld id="{461AE591-E667-4905-ADFC-6CF5283AEBF8}" type="slidenum">
              <a:rPr lang="en-US" smtClean="0"/>
              <a:t>14</a:t>
            </a:fld>
            <a:endParaRPr lang="en-US"/>
          </a:p>
        </p:txBody>
      </p:sp>
    </p:spTree>
    <p:extLst>
      <p:ext uri="{BB962C8B-B14F-4D97-AF65-F5344CB8AC3E}">
        <p14:creationId xmlns:p14="http://schemas.microsoft.com/office/powerpoint/2010/main" val="757369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i="1" dirty="0"/>
              <a:t>INDEPENDENT EXECUTIVE AGENCIES</a:t>
            </a:r>
            <a:endParaRPr lang="en-US" dirty="0"/>
          </a:p>
        </p:txBody>
      </p:sp>
      <p:sp>
        <p:nvSpPr>
          <p:cNvPr id="3" name="Content Placeholder 2"/>
          <p:cNvSpPr>
            <a:spLocks noGrp="1"/>
          </p:cNvSpPr>
          <p:nvPr>
            <p:ph idx="1"/>
          </p:nvPr>
        </p:nvSpPr>
        <p:spPr>
          <a:xfrm>
            <a:off x="76200" y="990600"/>
            <a:ext cx="8915400" cy="5562600"/>
          </a:xfrm>
        </p:spPr>
        <p:txBody>
          <a:bodyPr>
            <a:noAutofit/>
          </a:bodyPr>
          <a:lstStyle/>
          <a:p>
            <a:r>
              <a:rPr lang="en-US" sz="1600" b="1" dirty="0" smtClean="0"/>
              <a:t>Agencies </a:t>
            </a:r>
            <a:r>
              <a:rPr lang="en-US" sz="1600" b="1" dirty="0"/>
              <a:t>that do not fall into the first three </a:t>
            </a:r>
            <a:r>
              <a:rPr lang="en-US" sz="1600" b="1" dirty="0" smtClean="0"/>
              <a:t>categories.</a:t>
            </a:r>
          </a:p>
          <a:p>
            <a:r>
              <a:rPr lang="en-US" sz="1600" b="1" dirty="0" smtClean="0"/>
              <a:t>Closely </a:t>
            </a:r>
            <a:r>
              <a:rPr lang="en-US" sz="1600" b="1" dirty="0"/>
              <a:t>resemble Cabinet departments, but they are smaller and less </a:t>
            </a:r>
            <a:r>
              <a:rPr lang="en-US" sz="1600" b="1" dirty="0" smtClean="0"/>
              <a:t>complex</a:t>
            </a:r>
          </a:p>
          <a:p>
            <a:r>
              <a:rPr lang="en-US" sz="1600" b="1" dirty="0" smtClean="0"/>
              <a:t>Generally</a:t>
            </a:r>
            <a:r>
              <a:rPr lang="en-US" sz="1600" b="1" dirty="0"/>
              <a:t>, they have narrower areas of responsibility than do cabinet departments.  </a:t>
            </a:r>
            <a:endParaRPr lang="en-US" sz="1600" b="1" dirty="0" smtClean="0"/>
          </a:p>
          <a:p>
            <a:r>
              <a:rPr lang="en-US" sz="1600" b="1" dirty="0" smtClean="0"/>
              <a:t>Most are </a:t>
            </a:r>
            <a:r>
              <a:rPr lang="en-US" sz="1600" b="1" dirty="0"/>
              <a:t>subject to presidential control and are independent only in the sense that they are not part of a department.  </a:t>
            </a:r>
            <a:endParaRPr lang="en-US" sz="1600" b="1" dirty="0" smtClean="0"/>
          </a:p>
          <a:p>
            <a:r>
              <a:rPr lang="en-US" sz="1600" b="1" dirty="0" smtClean="0"/>
              <a:t>Their </a:t>
            </a:r>
            <a:r>
              <a:rPr lang="en-US" sz="1600" b="1" dirty="0"/>
              <a:t>main function is not to regulate, but to fulfill a myriad of other administrative responsibilities. </a:t>
            </a:r>
          </a:p>
          <a:p>
            <a:endParaRPr lang="en-US" sz="600" dirty="0"/>
          </a:p>
          <a:p>
            <a:pPr marL="0" indent="0">
              <a:buNone/>
            </a:pPr>
            <a:r>
              <a:rPr lang="en-US" sz="2400" b="1" dirty="0" smtClean="0"/>
              <a:t>Examples:</a:t>
            </a:r>
            <a:endParaRPr lang="en-US" sz="2400" b="1" dirty="0"/>
          </a:p>
          <a:p>
            <a:endParaRPr lang="en-US" sz="1000" dirty="0"/>
          </a:p>
          <a:p>
            <a:pPr lvl="0"/>
            <a:r>
              <a:rPr lang="en-US" sz="2000" b="1" dirty="0"/>
              <a:t>Central Intelligence Agency</a:t>
            </a:r>
            <a:r>
              <a:rPr lang="en-US" sz="2000" dirty="0"/>
              <a:t> </a:t>
            </a:r>
            <a:r>
              <a:rPr lang="en-US" sz="2000" b="1" dirty="0"/>
              <a:t>-</a:t>
            </a:r>
            <a:r>
              <a:rPr lang="en-US" sz="2000" dirty="0"/>
              <a:t> The CIA is responsible for providing national security intelligence to senior US policymakers.</a:t>
            </a:r>
          </a:p>
          <a:p>
            <a:endParaRPr lang="en-US" sz="1050" dirty="0"/>
          </a:p>
          <a:p>
            <a:pPr lvl="0"/>
            <a:r>
              <a:rPr lang="en-US" sz="2000" b="1" dirty="0"/>
              <a:t>Environmental Protection Agency - </a:t>
            </a:r>
            <a:r>
              <a:rPr lang="en-US" sz="2000" dirty="0"/>
              <a:t>The EPA was established to consolidate in one agency a variety of federal research, monitoring, standard-setting and enforcement activities to ensure environmental protection.</a:t>
            </a:r>
          </a:p>
          <a:p>
            <a:endParaRPr lang="en-US" sz="1050" dirty="0"/>
          </a:p>
          <a:p>
            <a:pPr lvl="0"/>
            <a:r>
              <a:rPr lang="en-US" sz="2000" b="1" dirty="0"/>
              <a:t>The National Aeronautics and Space Administration -</a:t>
            </a:r>
            <a:r>
              <a:rPr lang="en-US" sz="2000" dirty="0"/>
              <a:t> NASA administers the United States space program, financing ventures into space since 1958. </a:t>
            </a:r>
          </a:p>
          <a:p>
            <a:pPr marL="0" indent="0">
              <a:buNone/>
            </a:pPr>
            <a:r>
              <a:rPr lang="en-US" sz="1400" dirty="0"/>
              <a:t> </a:t>
            </a:r>
          </a:p>
        </p:txBody>
      </p:sp>
      <p:sp>
        <p:nvSpPr>
          <p:cNvPr id="4" name="Slide Number Placeholder 3"/>
          <p:cNvSpPr>
            <a:spLocks noGrp="1"/>
          </p:cNvSpPr>
          <p:nvPr>
            <p:ph type="sldNum" sz="quarter" idx="12"/>
          </p:nvPr>
        </p:nvSpPr>
        <p:spPr/>
        <p:txBody>
          <a:bodyPr/>
          <a:lstStyle/>
          <a:p>
            <a:fld id="{461AE591-E667-4905-ADFC-6CF5283AEBF8}" type="slidenum">
              <a:rPr lang="en-US" smtClean="0"/>
              <a:t>15</a:t>
            </a:fld>
            <a:endParaRPr lang="en-US"/>
          </a:p>
        </p:txBody>
      </p:sp>
    </p:spTree>
    <p:extLst>
      <p:ext uri="{BB962C8B-B14F-4D97-AF65-F5344CB8AC3E}">
        <p14:creationId xmlns:p14="http://schemas.microsoft.com/office/powerpoint/2010/main" val="1775015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smtClean="0"/>
              <a:t>Lesson 34</a:t>
            </a:r>
            <a:endParaRPr lang="en-US" b="1" dirty="0"/>
          </a:p>
        </p:txBody>
      </p:sp>
      <p:sp>
        <p:nvSpPr>
          <p:cNvPr id="3" name="Content Placeholder 2"/>
          <p:cNvSpPr>
            <a:spLocks noGrp="1"/>
          </p:cNvSpPr>
          <p:nvPr>
            <p:ph idx="1"/>
          </p:nvPr>
        </p:nvSpPr>
        <p:spPr/>
        <p:txBody>
          <a:bodyPr>
            <a:normAutofit/>
          </a:bodyPr>
          <a:lstStyle/>
          <a:p>
            <a:pPr marL="0" indent="0" algn="ctr">
              <a:buFontTx/>
              <a:buNone/>
              <a:defRPr/>
            </a:pPr>
            <a:endParaRPr lang="en-US" sz="5400" b="1" dirty="0" smtClean="0"/>
          </a:p>
          <a:p>
            <a:pPr marL="0" indent="0" algn="ctr" fontAlgn="base" hangingPunct="0">
              <a:buNone/>
            </a:pPr>
            <a:r>
              <a:rPr lang="en-US" sz="7200" b="1" dirty="0" smtClean="0"/>
              <a:t>CONTROLLING      THE BUREAUCRACY</a:t>
            </a:r>
            <a:endParaRPr lang="en-US" sz="7200" dirty="0"/>
          </a:p>
        </p:txBody>
      </p:sp>
      <p:sp>
        <p:nvSpPr>
          <p:cNvPr id="4" name="Slide Number Placeholder 3"/>
          <p:cNvSpPr>
            <a:spLocks noGrp="1"/>
          </p:cNvSpPr>
          <p:nvPr>
            <p:ph type="sldNum" sz="quarter" idx="12"/>
          </p:nvPr>
        </p:nvSpPr>
        <p:spPr/>
        <p:txBody>
          <a:bodyPr/>
          <a:lstStyle/>
          <a:p>
            <a:fld id="{A1B76A41-144B-B84B-8834-3DEC244DA6B3}" type="slidenum">
              <a:rPr lang="en-US" smtClean="0"/>
              <a:t>16</a:t>
            </a:fld>
            <a:endParaRPr lang="en-US"/>
          </a:p>
        </p:txBody>
      </p:sp>
    </p:spTree>
    <p:extLst>
      <p:ext uri="{BB962C8B-B14F-4D97-AF65-F5344CB8AC3E}">
        <p14:creationId xmlns:p14="http://schemas.microsoft.com/office/powerpoint/2010/main" val="571288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pPr fontAlgn="base" hangingPunct="0"/>
            <a:r>
              <a:rPr lang="en-US" sz="3200" b="1" dirty="0"/>
              <a:t>CONTROLLING THE BUREAUCRACY</a:t>
            </a:r>
            <a:r>
              <a:rPr lang="en-US" sz="3200" dirty="0"/>
              <a:t/>
            </a:r>
            <a:br>
              <a:rPr lang="en-US" sz="3200" dirty="0"/>
            </a:br>
            <a:r>
              <a:rPr lang="en-US" sz="3200" b="1" dirty="0"/>
              <a:t>CONGRESSIONAL </a:t>
            </a:r>
            <a:r>
              <a:rPr lang="en-US" sz="3200" b="1" dirty="0" smtClean="0"/>
              <a:t>INFLUENCE</a:t>
            </a:r>
            <a:endParaRPr lang="en-US" sz="3200" dirty="0"/>
          </a:p>
        </p:txBody>
      </p:sp>
      <p:sp>
        <p:nvSpPr>
          <p:cNvPr id="3" name="Content Placeholder 2"/>
          <p:cNvSpPr>
            <a:spLocks noGrp="1"/>
          </p:cNvSpPr>
          <p:nvPr>
            <p:ph idx="1"/>
          </p:nvPr>
        </p:nvSpPr>
        <p:spPr>
          <a:xfrm>
            <a:off x="152400" y="1295400"/>
            <a:ext cx="8763000" cy="5257800"/>
          </a:xfrm>
        </p:spPr>
        <p:txBody>
          <a:bodyPr>
            <a:noAutofit/>
          </a:bodyPr>
          <a:lstStyle/>
          <a:p>
            <a:pPr marL="0" indent="0" fontAlgn="base" hangingPunct="0">
              <a:buNone/>
            </a:pPr>
            <a:r>
              <a:rPr lang="en-US" sz="1800" b="1" i="1" dirty="0" smtClean="0"/>
              <a:t>Congress </a:t>
            </a:r>
            <a:r>
              <a:rPr lang="en-US" sz="1800" b="1" i="1" dirty="0"/>
              <a:t>has a great amount of power over the bureaucracy because </a:t>
            </a:r>
            <a:r>
              <a:rPr lang="en-US" sz="1800" b="1" i="1" dirty="0" smtClean="0"/>
              <a:t>Congress </a:t>
            </a:r>
            <a:r>
              <a:rPr lang="en-US" sz="1800" b="1" i="1" dirty="0"/>
              <a:t>can exercise </a:t>
            </a:r>
            <a:r>
              <a:rPr lang="en-US" sz="1800" b="1" i="1" u="sng" dirty="0" smtClean="0"/>
              <a:t>LEGISLATIVE OVERSIGHT</a:t>
            </a:r>
            <a:r>
              <a:rPr lang="en-US" sz="1800" b="1" i="1" dirty="0" smtClean="0"/>
              <a:t>.</a:t>
            </a:r>
            <a:endParaRPr lang="en-US" sz="1800" dirty="0"/>
          </a:p>
          <a:p>
            <a:pPr marL="0" indent="0" fontAlgn="base" hangingPunct="0">
              <a:buNone/>
            </a:pPr>
            <a:endParaRPr lang="en-US" sz="900" dirty="0"/>
          </a:p>
          <a:p>
            <a:pPr marL="0" indent="0" fontAlgn="base" hangingPunct="0">
              <a:buNone/>
            </a:pPr>
            <a:r>
              <a:rPr lang="en-US" sz="1600" b="1" dirty="0"/>
              <a:t>What are the numerous ways in which Congress can exercise “oversight” of the bureaucracy?</a:t>
            </a:r>
            <a:endParaRPr lang="en-US" sz="1600" dirty="0"/>
          </a:p>
          <a:p>
            <a:pPr fontAlgn="base" hangingPunct="0"/>
            <a:r>
              <a:rPr lang="en-US" sz="1600" b="1" i="1" dirty="0"/>
              <a:t>Creation of agencies</a:t>
            </a:r>
            <a:endParaRPr lang="en-US" sz="1600" dirty="0"/>
          </a:p>
          <a:p>
            <a:pPr lvl="1" fontAlgn="base" hangingPunct="0"/>
            <a:r>
              <a:rPr lang="en-US" sz="1400" dirty="0"/>
              <a:t>Constitutional power to create and abolish executive departments and independent agencies, or to transfer their functions </a:t>
            </a:r>
          </a:p>
          <a:p>
            <a:pPr fontAlgn="base" hangingPunct="0"/>
            <a:r>
              <a:rPr lang="en-US" sz="1600" b="1" i="1" dirty="0"/>
              <a:t>Advice and consent</a:t>
            </a:r>
            <a:endParaRPr lang="en-US" sz="1600" dirty="0"/>
          </a:p>
          <a:p>
            <a:pPr lvl="1" fontAlgn="base" hangingPunct="0"/>
            <a:r>
              <a:rPr lang="en-US" sz="1400" dirty="0"/>
              <a:t>Congress can influence the appointment of agency heads</a:t>
            </a:r>
          </a:p>
          <a:p>
            <a:pPr lvl="1" fontAlgn="base" hangingPunct="0"/>
            <a:r>
              <a:rPr lang="en-US" sz="1400" dirty="0"/>
              <a:t>The Senate has the power to confirm presidential appointments</a:t>
            </a:r>
          </a:p>
          <a:p>
            <a:pPr fontAlgn="base" hangingPunct="0"/>
            <a:r>
              <a:rPr lang="en-US" sz="1600" b="1" i="1" dirty="0"/>
              <a:t>Appropriations of agency budgets</a:t>
            </a:r>
            <a:endParaRPr lang="en-US" sz="1600" dirty="0"/>
          </a:p>
          <a:p>
            <a:pPr lvl="1" fontAlgn="base" hangingPunct="0"/>
            <a:r>
              <a:rPr lang="en-US" sz="1400" dirty="0"/>
              <a:t>Congress determines how much money each agency gets</a:t>
            </a:r>
          </a:p>
          <a:p>
            <a:pPr fontAlgn="base" hangingPunct="0"/>
            <a:r>
              <a:rPr lang="en-US" sz="1600" b="1" i="1" dirty="0"/>
              <a:t>Annual authorization legislation</a:t>
            </a:r>
            <a:endParaRPr lang="en-US" sz="1600" dirty="0"/>
          </a:p>
          <a:p>
            <a:pPr lvl="1" fontAlgn="base" hangingPunct="0"/>
            <a:r>
              <a:rPr lang="en-US" sz="1400" dirty="0"/>
              <a:t>No agency may spend money unless it has first been authorized by Congress</a:t>
            </a:r>
          </a:p>
          <a:p>
            <a:pPr lvl="1" fontAlgn="base" hangingPunct="0"/>
            <a:r>
              <a:rPr lang="en-US" sz="1400" dirty="0"/>
              <a:t>Authorization legislation originates in a congressional committee and states the maximum amount of money that an agency may spend on a given program</a:t>
            </a:r>
          </a:p>
          <a:p>
            <a:pPr lvl="1" fontAlgn="base" hangingPunct="0"/>
            <a:r>
              <a:rPr lang="en-US" sz="1400" dirty="0"/>
              <a:t>Even if funds have been authorized, Congress must also appropriate the money</a:t>
            </a:r>
          </a:p>
          <a:p>
            <a:pPr lvl="0" fontAlgn="base" hangingPunct="0"/>
            <a:r>
              <a:rPr lang="en-US" sz="1600" b="1" i="1" dirty="0"/>
              <a:t>Rewriting legislation</a:t>
            </a:r>
            <a:endParaRPr lang="en-US" sz="1600" dirty="0"/>
          </a:p>
          <a:p>
            <a:pPr lvl="1" fontAlgn="base" hangingPunct="0"/>
            <a:r>
              <a:rPr lang="en-US" sz="1400" dirty="0"/>
              <a:t>If they wish to restrict the power of an agency, Congress may rewrite legislation or make it more detailed</a:t>
            </a:r>
          </a:p>
          <a:p>
            <a:pPr lvl="1" fontAlgn="base" hangingPunct="0"/>
            <a:r>
              <a:rPr lang="en-US" sz="1400" dirty="0"/>
              <a:t>The more detailed the instructions, the better able Congress is to restrict the agency's </a:t>
            </a:r>
            <a:r>
              <a:rPr lang="en-US" sz="1400" dirty="0" smtClean="0"/>
              <a:t>power</a:t>
            </a:r>
            <a:endParaRPr lang="en-US" sz="1400" dirty="0"/>
          </a:p>
        </p:txBody>
      </p:sp>
      <p:sp>
        <p:nvSpPr>
          <p:cNvPr id="4" name="Slide Number Placeholder 3"/>
          <p:cNvSpPr>
            <a:spLocks noGrp="1"/>
          </p:cNvSpPr>
          <p:nvPr>
            <p:ph type="sldNum" sz="quarter" idx="12"/>
          </p:nvPr>
        </p:nvSpPr>
        <p:spPr/>
        <p:txBody>
          <a:bodyPr/>
          <a:lstStyle/>
          <a:p>
            <a:fld id="{461AE591-E667-4905-ADFC-6CF5283AEBF8}" type="slidenum">
              <a:rPr lang="en-US" smtClean="0"/>
              <a:t>17</a:t>
            </a:fld>
            <a:endParaRPr lang="en-US"/>
          </a:p>
        </p:txBody>
      </p:sp>
    </p:spTree>
    <p:extLst>
      <p:ext uri="{BB962C8B-B14F-4D97-AF65-F5344CB8AC3E}">
        <p14:creationId xmlns:p14="http://schemas.microsoft.com/office/powerpoint/2010/main" val="36518695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pPr fontAlgn="base" hangingPunct="0"/>
            <a:r>
              <a:rPr lang="en-US" sz="3200" b="1" dirty="0"/>
              <a:t>CONTROLLING THE BUREAUCRACY</a:t>
            </a:r>
            <a:r>
              <a:rPr lang="en-US" sz="3200" dirty="0"/>
              <a:t/>
            </a:r>
            <a:br>
              <a:rPr lang="en-US" sz="3200" dirty="0"/>
            </a:br>
            <a:r>
              <a:rPr lang="en-US" sz="3200" b="1" dirty="0"/>
              <a:t>CONGRESSIONAL </a:t>
            </a:r>
            <a:r>
              <a:rPr lang="en-US" sz="3200" b="1" dirty="0" smtClean="0"/>
              <a:t>INFLUENCE</a:t>
            </a:r>
            <a:endParaRPr lang="en-US" sz="3200" dirty="0"/>
          </a:p>
        </p:txBody>
      </p:sp>
      <p:sp>
        <p:nvSpPr>
          <p:cNvPr id="3" name="Content Placeholder 2"/>
          <p:cNvSpPr>
            <a:spLocks noGrp="1"/>
          </p:cNvSpPr>
          <p:nvPr>
            <p:ph idx="1"/>
          </p:nvPr>
        </p:nvSpPr>
        <p:spPr>
          <a:xfrm>
            <a:off x="152400" y="1295400"/>
            <a:ext cx="8763000" cy="5257800"/>
          </a:xfrm>
        </p:spPr>
        <p:txBody>
          <a:bodyPr>
            <a:noAutofit/>
          </a:bodyPr>
          <a:lstStyle/>
          <a:p>
            <a:pPr marL="0" indent="0" fontAlgn="base" hangingPunct="0">
              <a:buNone/>
            </a:pPr>
            <a:r>
              <a:rPr lang="en-US" sz="1800" b="1" i="1" dirty="0" smtClean="0"/>
              <a:t>Congress </a:t>
            </a:r>
            <a:r>
              <a:rPr lang="en-US" sz="1800" b="1" i="1" dirty="0"/>
              <a:t>has a great amount of power over the bureaucracy because </a:t>
            </a:r>
            <a:r>
              <a:rPr lang="en-US" sz="1800" b="1" i="1" dirty="0" smtClean="0"/>
              <a:t>Congress </a:t>
            </a:r>
            <a:r>
              <a:rPr lang="en-US" sz="1800" b="1" i="1" dirty="0"/>
              <a:t>can exercise </a:t>
            </a:r>
            <a:r>
              <a:rPr lang="en-US" sz="1800" b="1" i="1" u="sng" dirty="0" smtClean="0"/>
              <a:t>LEGISLATIVE OVERSIGHT</a:t>
            </a:r>
            <a:r>
              <a:rPr lang="en-US" sz="1800" b="1" i="1" dirty="0" smtClean="0"/>
              <a:t>.</a:t>
            </a:r>
            <a:endParaRPr lang="en-US" sz="1800" dirty="0"/>
          </a:p>
          <a:p>
            <a:pPr marL="0" indent="0" fontAlgn="base" hangingPunct="0">
              <a:buNone/>
            </a:pPr>
            <a:endParaRPr lang="en-US" sz="700" dirty="0"/>
          </a:p>
          <a:p>
            <a:pPr marL="0" indent="0" fontAlgn="base" hangingPunct="0">
              <a:buNone/>
            </a:pPr>
            <a:r>
              <a:rPr lang="en-US" sz="1600" b="1" dirty="0"/>
              <a:t>What are the numerous ways in which Congress can exercise “oversight” of the bureaucracy?</a:t>
            </a:r>
            <a:endParaRPr lang="en-US" sz="1600" dirty="0"/>
          </a:p>
          <a:p>
            <a:pPr lvl="0" fontAlgn="base" hangingPunct="0"/>
            <a:r>
              <a:rPr lang="en-US" sz="1600" b="1" i="1" dirty="0" smtClean="0"/>
              <a:t>Duplication</a:t>
            </a:r>
            <a:endParaRPr lang="en-US" sz="1600" dirty="0"/>
          </a:p>
          <a:p>
            <a:pPr lvl="1" fontAlgn="base" hangingPunct="0"/>
            <a:r>
              <a:rPr lang="en-US" sz="1400" dirty="0"/>
              <a:t>Giving any one job to more than one agency, keeping any single agency from becoming all powerful</a:t>
            </a:r>
          </a:p>
          <a:p>
            <a:pPr lvl="1" fontAlgn="base" hangingPunct="0"/>
            <a:r>
              <a:rPr lang="en-US" sz="1400" dirty="0"/>
              <a:t>For example, drug trafficking is the task of the Customs Services, the FBI, the DEA, the Border Patrol, and the Department of Defense </a:t>
            </a:r>
          </a:p>
          <a:p>
            <a:pPr lvl="1" fontAlgn="base" hangingPunct="0"/>
            <a:r>
              <a:rPr lang="en-US" sz="1400" dirty="0"/>
              <a:t>Keeps any one agency from becoming all-powerful</a:t>
            </a:r>
          </a:p>
          <a:p>
            <a:pPr lvl="0" fontAlgn="base" hangingPunct="0"/>
            <a:r>
              <a:rPr lang="en-US" sz="1600" b="1" i="1" dirty="0"/>
              <a:t>Holding hearings and conducting investigations</a:t>
            </a:r>
            <a:endParaRPr lang="en-US" sz="1600" dirty="0"/>
          </a:p>
          <a:p>
            <a:pPr lvl="1" fontAlgn="base" hangingPunct="0"/>
            <a:r>
              <a:rPr lang="en-US" sz="1400" dirty="0"/>
              <a:t>Congress can call bureaucrats to testify before committees and subcommittees to determine whether the agency is complying with congressional intent </a:t>
            </a:r>
          </a:p>
          <a:p>
            <a:pPr lvl="1" fontAlgn="base" hangingPunct="0"/>
            <a:r>
              <a:rPr lang="en-US" sz="1400" dirty="0"/>
              <a:t>Congress can investigate agencies</a:t>
            </a:r>
          </a:p>
          <a:p>
            <a:pPr lvl="0" fontAlgn="base" hangingPunct="0"/>
            <a:r>
              <a:rPr lang="en-US" sz="1600" b="1" i="1" dirty="0"/>
              <a:t>Reorganization</a:t>
            </a:r>
            <a:endParaRPr lang="en-US" sz="1600" dirty="0"/>
          </a:p>
          <a:p>
            <a:pPr lvl="1" fontAlgn="base" hangingPunct="0"/>
            <a:r>
              <a:rPr lang="en-US" sz="1400" dirty="0"/>
              <a:t>By realigning or restructuring departments, agencies and their responsibilities, Congress can contain costs, reduce bureaucratic overlap and improve accountability. </a:t>
            </a:r>
          </a:p>
          <a:p>
            <a:pPr lvl="0" fontAlgn="base" hangingPunct="0"/>
            <a:r>
              <a:rPr lang="en-US" sz="1600" b="1" i="1" dirty="0"/>
              <a:t>Sunset laws </a:t>
            </a:r>
            <a:endParaRPr lang="en-US" sz="1600" dirty="0"/>
          </a:p>
          <a:p>
            <a:pPr lvl="1"/>
            <a:r>
              <a:rPr lang="en-US" sz="1400" dirty="0"/>
              <a:t>Provides for the law to cease to have effect after a specific date, unless further legislative action is taken to extend the law</a:t>
            </a:r>
          </a:p>
          <a:p>
            <a:pPr lvl="1"/>
            <a:r>
              <a:rPr lang="en-US" sz="1400" dirty="0"/>
              <a:t>Sunset laws create a finite lifespan for a bureaucratic agency</a:t>
            </a:r>
          </a:p>
          <a:p>
            <a:pPr lvl="1"/>
            <a:r>
              <a:rPr lang="en-US" sz="1400" dirty="0"/>
              <a:t>In order to be reauthorized, these bureaucracies must prove their effectiveness and </a:t>
            </a:r>
            <a:r>
              <a:rPr lang="en-US" sz="1400" dirty="0" smtClean="0"/>
              <a:t>merit</a:t>
            </a:r>
            <a:endParaRPr lang="en-US" sz="1400" dirty="0"/>
          </a:p>
        </p:txBody>
      </p:sp>
      <p:sp>
        <p:nvSpPr>
          <p:cNvPr id="4" name="Slide Number Placeholder 3"/>
          <p:cNvSpPr>
            <a:spLocks noGrp="1"/>
          </p:cNvSpPr>
          <p:nvPr>
            <p:ph type="sldNum" sz="quarter" idx="12"/>
          </p:nvPr>
        </p:nvSpPr>
        <p:spPr/>
        <p:txBody>
          <a:bodyPr/>
          <a:lstStyle/>
          <a:p>
            <a:fld id="{461AE591-E667-4905-ADFC-6CF5283AEBF8}" type="slidenum">
              <a:rPr lang="en-US" smtClean="0"/>
              <a:t>18</a:t>
            </a:fld>
            <a:endParaRPr lang="en-US"/>
          </a:p>
        </p:txBody>
      </p:sp>
    </p:spTree>
    <p:extLst>
      <p:ext uri="{BB962C8B-B14F-4D97-AF65-F5344CB8AC3E}">
        <p14:creationId xmlns:p14="http://schemas.microsoft.com/office/powerpoint/2010/main" val="1471537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pPr fontAlgn="base" hangingPunct="0"/>
            <a:r>
              <a:rPr lang="en-US" sz="3200" b="1" dirty="0"/>
              <a:t>CONTROLLING THE BUREAUCRACY</a:t>
            </a:r>
            <a:r>
              <a:rPr lang="en-US" sz="3200" dirty="0"/>
              <a:t/>
            </a:r>
            <a:br>
              <a:rPr lang="en-US" sz="3200" dirty="0"/>
            </a:br>
            <a:r>
              <a:rPr lang="en-US" sz="3200" b="1" dirty="0" smtClean="0"/>
              <a:t>CONGRESSIONAL INFLUENCE?</a:t>
            </a:r>
            <a:endParaRPr lang="en-US" sz="3200" dirty="0"/>
          </a:p>
        </p:txBody>
      </p:sp>
      <p:sp>
        <p:nvSpPr>
          <p:cNvPr id="3" name="Content Placeholder 2"/>
          <p:cNvSpPr>
            <a:spLocks noGrp="1"/>
          </p:cNvSpPr>
          <p:nvPr>
            <p:ph idx="1"/>
          </p:nvPr>
        </p:nvSpPr>
        <p:spPr>
          <a:xfrm>
            <a:off x="152400" y="1295400"/>
            <a:ext cx="8763000" cy="5334000"/>
          </a:xfrm>
        </p:spPr>
        <p:txBody>
          <a:bodyPr>
            <a:noAutofit/>
          </a:bodyPr>
          <a:lstStyle/>
          <a:p>
            <a:pPr marL="0" indent="0">
              <a:buNone/>
            </a:pPr>
            <a:r>
              <a:rPr lang="en-US" sz="1800" b="1" dirty="0" smtClean="0"/>
              <a:t>What are the limits on congressional influence?</a:t>
            </a:r>
            <a:endParaRPr lang="en-US" sz="1800" dirty="0" smtClean="0"/>
          </a:p>
          <a:p>
            <a:pPr marL="0" lvl="0" indent="0" fontAlgn="base" hangingPunct="0">
              <a:lnSpc>
                <a:spcPct val="110000"/>
              </a:lnSpc>
              <a:buNone/>
            </a:pPr>
            <a:r>
              <a:rPr lang="en-US" sz="1800" b="1" dirty="0" smtClean="0"/>
              <a:t>Congress </a:t>
            </a:r>
            <a:r>
              <a:rPr lang="en-US" sz="1800" b="1" dirty="0"/>
              <a:t>may not really want to clamp down on the bureaucracy:</a:t>
            </a:r>
          </a:p>
          <a:p>
            <a:pPr lvl="0" fontAlgn="base" hangingPunct="0">
              <a:lnSpc>
                <a:spcPct val="110000"/>
              </a:lnSpc>
            </a:pPr>
            <a:r>
              <a:rPr lang="en-US" sz="1600" b="1" dirty="0"/>
              <a:t>Members profit politically from the existence of federal programs within their states or districts (e.g., military base closure</a:t>
            </a:r>
            <a:r>
              <a:rPr lang="en-US" sz="1600" b="1" dirty="0" smtClean="0"/>
              <a:t>)</a:t>
            </a:r>
          </a:p>
          <a:p>
            <a:pPr lvl="0" fontAlgn="base" hangingPunct="0">
              <a:lnSpc>
                <a:spcPct val="110000"/>
              </a:lnSpc>
            </a:pPr>
            <a:endParaRPr lang="en-US" sz="1000" b="1" dirty="0"/>
          </a:p>
          <a:p>
            <a:pPr lvl="0" fontAlgn="base" hangingPunct="0">
              <a:lnSpc>
                <a:spcPct val="110000"/>
              </a:lnSpc>
            </a:pPr>
            <a:r>
              <a:rPr lang="en-US" sz="1600" b="1" dirty="0"/>
              <a:t>Easier for Congress to simply pass broadly worded laws and have experts within the bureaucracy fill in the </a:t>
            </a:r>
            <a:r>
              <a:rPr lang="en-US" sz="1600" b="1" dirty="0" smtClean="0"/>
              <a:t>holes</a:t>
            </a:r>
          </a:p>
          <a:p>
            <a:pPr lvl="0" fontAlgn="base" hangingPunct="0">
              <a:lnSpc>
                <a:spcPct val="110000"/>
              </a:lnSpc>
            </a:pPr>
            <a:endParaRPr lang="en-US" sz="1000" b="1" dirty="0"/>
          </a:p>
          <a:p>
            <a:pPr lvl="0" fontAlgn="base" hangingPunct="0">
              <a:lnSpc>
                <a:spcPct val="110000"/>
              </a:lnSpc>
            </a:pPr>
            <a:r>
              <a:rPr lang="en-US" sz="1600" b="1" dirty="0"/>
              <a:t>No electoral payoff; Political </a:t>
            </a:r>
            <a:r>
              <a:rPr lang="en-US" sz="1600" b="1" dirty="0" smtClean="0"/>
              <a:t>ramifications</a:t>
            </a:r>
          </a:p>
          <a:p>
            <a:pPr lvl="0" fontAlgn="base" hangingPunct="0">
              <a:lnSpc>
                <a:spcPct val="110000"/>
              </a:lnSpc>
            </a:pPr>
            <a:endParaRPr lang="en-US" sz="1000" b="1" dirty="0"/>
          </a:p>
          <a:p>
            <a:pPr lvl="0" fontAlgn="base" hangingPunct="0">
              <a:lnSpc>
                <a:spcPct val="110000"/>
              </a:lnSpc>
            </a:pPr>
            <a:r>
              <a:rPr lang="en-US" sz="1600" b="1" dirty="0"/>
              <a:t>Oversight is labor intensive/hard work; Lack of technical </a:t>
            </a:r>
            <a:r>
              <a:rPr lang="en-US" sz="1600" b="1" dirty="0" smtClean="0"/>
              <a:t>expertise</a:t>
            </a:r>
          </a:p>
          <a:p>
            <a:pPr lvl="0" fontAlgn="base" hangingPunct="0">
              <a:lnSpc>
                <a:spcPct val="110000"/>
              </a:lnSpc>
            </a:pPr>
            <a:endParaRPr lang="en-US" sz="1000" b="1" dirty="0"/>
          </a:p>
          <a:p>
            <a:pPr lvl="0" fontAlgn="base" hangingPunct="0">
              <a:lnSpc>
                <a:spcPct val="110000"/>
              </a:lnSpc>
            </a:pPr>
            <a:r>
              <a:rPr lang="en-US" sz="1600" b="1" dirty="0"/>
              <a:t>Congress creates opportunities for casework through red </a:t>
            </a:r>
            <a:r>
              <a:rPr lang="en-US" sz="1600" b="1" dirty="0" smtClean="0"/>
              <a:t>tape</a:t>
            </a:r>
          </a:p>
          <a:p>
            <a:pPr lvl="0" fontAlgn="base" hangingPunct="0">
              <a:lnSpc>
                <a:spcPct val="110000"/>
              </a:lnSpc>
            </a:pPr>
            <a:endParaRPr lang="en-US" sz="1000" b="1" dirty="0"/>
          </a:p>
          <a:p>
            <a:pPr lvl="0" fontAlgn="base" hangingPunct="0">
              <a:lnSpc>
                <a:spcPct val="110000"/>
              </a:lnSpc>
            </a:pPr>
            <a:r>
              <a:rPr lang="en-US" sz="1600" b="1" dirty="0"/>
              <a:t>Congress lacks expertise/agencies have </a:t>
            </a:r>
            <a:r>
              <a:rPr lang="en-US" sz="1600" b="1" dirty="0" smtClean="0"/>
              <a:t>expertise</a:t>
            </a:r>
          </a:p>
          <a:p>
            <a:pPr lvl="0" fontAlgn="base" hangingPunct="0">
              <a:lnSpc>
                <a:spcPct val="110000"/>
              </a:lnSpc>
            </a:pPr>
            <a:endParaRPr lang="en-US" sz="1000" b="1" dirty="0"/>
          </a:p>
          <a:p>
            <a:pPr lvl="0" fontAlgn="base" hangingPunct="0">
              <a:lnSpc>
                <a:spcPct val="110000"/>
              </a:lnSpc>
            </a:pPr>
            <a:r>
              <a:rPr lang="en-US" sz="1600" b="1" dirty="0"/>
              <a:t>Congress does not want to be blamed for bad </a:t>
            </a:r>
            <a:r>
              <a:rPr lang="en-US" sz="1600" b="1" dirty="0" smtClean="0"/>
              <a:t>policy</a:t>
            </a:r>
          </a:p>
          <a:p>
            <a:pPr lvl="0" fontAlgn="base" hangingPunct="0">
              <a:lnSpc>
                <a:spcPct val="110000"/>
              </a:lnSpc>
            </a:pPr>
            <a:endParaRPr lang="en-US" sz="1000" b="1" dirty="0"/>
          </a:p>
          <a:p>
            <a:pPr lvl="0" fontAlgn="base" hangingPunct="0">
              <a:lnSpc>
                <a:spcPct val="110000"/>
              </a:lnSpc>
            </a:pPr>
            <a:r>
              <a:rPr lang="en-US" sz="1600" b="1" dirty="0"/>
              <a:t>Time-</a:t>
            </a:r>
            <a:r>
              <a:rPr lang="en-US" sz="1600" b="1" dirty="0" smtClean="0"/>
              <a:t>consuming</a:t>
            </a:r>
            <a:endParaRPr lang="en-US" sz="1600" b="1" dirty="0"/>
          </a:p>
        </p:txBody>
      </p:sp>
      <p:sp>
        <p:nvSpPr>
          <p:cNvPr id="4" name="Slide Number Placeholder 3"/>
          <p:cNvSpPr>
            <a:spLocks noGrp="1"/>
          </p:cNvSpPr>
          <p:nvPr>
            <p:ph type="sldNum" sz="quarter" idx="12"/>
          </p:nvPr>
        </p:nvSpPr>
        <p:spPr/>
        <p:txBody>
          <a:bodyPr/>
          <a:lstStyle/>
          <a:p>
            <a:fld id="{461AE591-E667-4905-ADFC-6CF5283AEBF8}" type="slidenum">
              <a:rPr lang="en-US" smtClean="0"/>
              <a:t>19</a:t>
            </a:fld>
            <a:endParaRPr lang="en-US"/>
          </a:p>
        </p:txBody>
      </p:sp>
    </p:spTree>
    <p:extLst>
      <p:ext uri="{BB962C8B-B14F-4D97-AF65-F5344CB8AC3E}">
        <p14:creationId xmlns:p14="http://schemas.microsoft.com/office/powerpoint/2010/main" val="490155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b="1" dirty="0" smtClean="0"/>
              <a:t>THE CONSTITUTION AND BUREAUCRACY</a:t>
            </a:r>
            <a:endParaRPr lang="en-US" sz="5400" b="1" dirty="0"/>
          </a:p>
        </p:txBody>
      </p:sp>
      <p:sp>
        <p:nvSpPr>
          <p:cNvPr id="3" name="Content Placeholder 2"/>
          <p:cNvSpPr>
            <a:spLocks noGrp="1"/>
          </p:cNvSpPr>
          <p:nvPr>
            <p:ph idx="1"/>
          </p:nvPr>
        </p:nvSpPr>
        <p:spPr>
          <a:xfrm>
            <a:off x="228600" y="1143000"/>
            <a:ext cx="8686800" cy="5486400"/>
          </a:xfrm>
        </p:spPr>
        <p:txBody>
          <a:bodyPr>
            <a:noAutofit/>
          </a:bodyPr>
          <a:lstStyle/>
          <a:p>
            <a:r>
              <a:rPr lang="en-US" sz="2800" b="1" dirty="0"/>
              <a:t>The Constitution made little mention of a </a:t>
            </a:r>
            <a:r>
              <a:rPr lang="en-US" sz="2800" b="1" dirty="0" smtClean="0"/>
              <a:t>bureaucracy</a:t>
            </a:r>
          </a:p>
          <a:p>
            <a:endParaRPr lang="en-US" sz="2800" b="1" dirty="0" smtClean="0"/>
          </a:p>
          <a:p>
            <a:r>
              <a:rPr lang="en-US" sz="2800" b="1" dirty="0" smtClean="0"/>
              <a:t>“All other officers </a:t>
            </a:r>
            <a:r>
              <a:rPr lang="en-US" sz="2800" b="1" dirty="0"/>
              <a:t>of the United States whose appointments are not herein otherwise provided for, and which shall be established by law" (Article II, Section 3</a:t>
            </a:r>
            <a:r>
              <a:rPr lang="en-US" sz="2800" b="1" dirty="0" smtClean="0"/>
              <a:t>)</a:t>
            </a:r>
          </a:p>
          <a:p>
            <a:pPr marL="0" indent="0">
              <a:buNone/>
            </a:pPr>
            <a:endParaRPr lang="en-US" sz="2800" b="1" dirty="0" smtClean="0"/>
          </a:p>
          <a:p>
            <a:r>
              <a:rPr lang="en-US" sz="2800" b="1" dirty="0" smtClean="0"/>
              <a:t>No </a:t>
            </a:r>
            <a:r>
              <a:rPr lang="en-US" sz="2800" b="1" dirty="0"/>
              <a:t>provisions mentioned departments or bureaus, but Congress created the first bureaucracy during George Washington’s </a:t>
            </a:r>
            <a:r>
              <a:rPr lang="en-US" sz="2800" b="1" dirty="0" smtClean="0"/>
              <a:t>presidency</a:t>
            </a:r>
          </a:p>
        </p:txBody>
      </p:sp>
      <p:sp>
        <p:nvSpPr>
          <p:cNvPr id="4" name="Slide Number Placeholder 3"/>
          <p:cNvSpPr>
            <a:spLocks noGrp="1"/>
          </p:cNvSpPr>
          <p:nvPr>
            <p:ph type="sldNum" sz="quarter" idx="12"/>
          </p:nvPr>
        </p:nvSpPr>
        <p:spPr/>
        <p:txBody>
          <a:bodyPr/>
          <a:lstStyle/>
          <a:p>
            <a:fld id="{461AE591-E667-4905-ADFC-6CF5283AEBF8}" type="slidenum">
              <a:rPr lang="en-US" smtClean="0"/>
              <a:t>2</a:t>
            </a:fld>
            <a:endParaRPr lang="en-US"/>
          </a:p>
        </p:txBody>
      </p:sp>
    </p:spTree>
    <p:extLst>
      <p:ext uri="{BB962C8B-B14F-4D97-AF65-F5344CB8AC3E}">
        <p14:creationId xmlns:p14="http://schemas.microsoft.com/office/powerpoint/2010/main" val="20534613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pPr fontAlgn="base" hangingPunct="0"/>
            <a:r>
              <a:rPr lang="en-US" sz="3200" b="1" dirty="0"/>
              <a:t>CONTROLLING THE BUREAUCRACY</a:t>
            </a:r>
            <a:r>
              <a:rPr lang="en-US" sz="1600" dirty="0"/>
              <a:t/>
            </a:r>
            <a:br>
              <a:rPr lang="en-US" sz="1600" dirty="0"/>
            </a:br>
            <a:r>
              <a:rPr lang="en-US" sz="3200" b="1" dirty="0" smtClean="0"/>
              <a:t>PRESIDENTIAL INFLUENCE</a:t>
            </a:r>
            <a:endParaRPr lang="en-US" sz="2400" dirty="0"/>
          </a:p>
        </p:txBody>
      </p:sp>
      <p:sp>
        <p:nvSpPr>
          <p:cNvPr id="3" name="Content Placeholder 2"/>
          <p:cNvSpPr>
            <a:spLocks noGrp="1"/>
          </p:cNvSpPr>
          <p:nvPr>
            <p:ph idx="1"/>
          </p:nvPr>
        </p:nvSpPr>
        <p:spPr>
          <a:xfrm>
            <a:off x="152400" y="1295400"/>
            <a:ext cx="8763000" cy="5334000"/>
          </a:xfrm>
        </p:spPr>
        <p:txBody>
          <a:bodyPr>
            <a:noAutofit/>
          </a:bodyPr>
          <a:lstStyle/>
          <a:p>
            <a:pPr marL="0" indent="0" fontAlgn="base" hangingPunct="0">
              <a:buNone/>
            </a:pPr>
            <a:r>
              <a:rPr lang="en-US" sz="1800" b="1" dirty="0" smtClean="0"/>
              <a:t>Appointments</a:t>
            </a:r>
            <a:endParaRPr lang="en-US" sz="1600" dirty="0"/>
          </a:p>
          <a:p>
            <a:pPr fontAlgn="base" hangingPunct="0"/>
            <a:r>
              <a:rPr lang="en-US" sz="1600" dirty="0"/>
              <a:t>Appointment of top-level bureaucrats (including Cabinet secretaries)</a:t>
            </a:r>
          </a:p>
          <a:p>
            <a:pPr fontAlgn="base" hangingPunct="0"/>
            <a:r>
              <a:rPr lang="en-US" sz="1600" dirty="0"/>
              <a:t>Fire top-level bureaucrats (including Cabinet secretaries)</a:t>
            </a:r>
          </a:p>
          <a:p>
            <a:pPr marL="0" indent="0" fontAlgn="base" hangingPunct="0">
              <a:buNone/>
            </a:pPr>
            <a:r>
              <a:rPr lang="en-US" sz="1800" b="1" dirty="0"/>
              <a:t>Executive Orders</a:t>
            </a:r>
            <a:endParaRPr lang="en-US" sz="1800" dirty="0"/>
          </a:p>
          <a:p>
            <a:pPr fontAlgn="base" hangingPunct="0"/>
            <a:r>
              <a:rPr lang="en-US" sz="1600" dirty="0"/>
              <a:t>An executive order is a directive, order, or regulation issued by the president</a:t>
            </a:r>
          </a:p>
          <a:p>
            <a:pPr fontAlgn="base" hangingPunct="0"/>
            <a:r>
              <a:rPr lang="en-US" sz="1600" dirty="0"/>
              <a:t>An executive order of the President must find support in the Constitution, either in a clause granting the President specific power, or by a delegation of power by Congress to the President</a:t>
            </a:r>
          </a:p>
          <a:p>
            <a:pPr marL="0" indent="0" fontAlgn="base" hangingPunct="0">
              <a:buNone/>
            </a:pPr>
            <a:r>
              <a:rPr lang="en-US" sz="1800" b="1" dirty="0"/>
              <a:t>Economic Powers</a:t>
            </a:r>
            <a:endParaRPr lang="en-US" sz="1800" dirty="0"/>
          </a:p>
          <a:p>
            <a:pPr fontAlgn="base" hangingPunct="0"/>
            <a:r>
              <a:rPr lang="en-US" sz="1600" dirty="0"/>
              <a:t>Proposes agency budgets (either an increase or a decrease in $)</a:t>
            </a:r>
          </a:p>
          <a:p>
            <a:pPr marL="0" indent="0" fontAlgn="base" hangingPunct="0">
              <a:buNone/>
            </a:pPr>
            <a:r>
              <a:rPr lang="en-US" sz="1800" b="1" dirty="0"/>
              <a:t>Other Powers</a:t>
            </a:r>
            <a:endParaRPr lang="en-US" sz="1800" dirty="0"/>
          </a:p>
          <a:p>
            <a:pPr lvl="0" fontAlgn="base" hangingPunct="0"/>
            <a:r>
              <a:rPr lang="en-US" sz="1600" dirty="0"/>
              <a:t>Propose the reorganization of the executive branch</a:t>
            </a:r>
          </a:p>
          <a:p>
            <a:pPr lvl="0" fontAlgn="base" hangingPunct="0"/>
            <a:r>
              <a:rPr lang="en-US" sz="1600" dirty="0"/>
              <a:t>Presidential power of influence over different agencies </a:t>
            </a:r>
            <a:r>
              <a:rPr lang="en-US" sz="1600" dirty="0" smtClean="0"/>
              <a:t>direction</a:t>
            </a:r>
          </a:p>
          <a:p>
            <a:pPr marL="0" lvl="0" indent="0" fontAlgn="base" hangingPunct="0">
              <a:buNone/>
            </a:pPr>
            <a:endParaRPr lang="en-US" sz="800" dirty="0"/>
          </a:p>
          <a:p>
            <a:pPr marL="0" lvl="0" indent="0" fontAlgn="base" hangingPunct="0">
              <a:buNone/>
            </a:pPr>
            <a:r>
              <a:rPr lang="en-US" sz="1800" b="1" dirty="0" smtClean="0"/>
              <a:t>What are the limits </a:t>
            </a:r>
            <a:r>
              <a:rPr lang="en-US" sz="1800" b="1" dirty="0"/>
              <a:t>on presidential </a:t>
            </a:r>
            <a:r>
              <a:rPr lang="en-US" sz="1800" b="1" dirty="0" smtClean="0"/>
              <a:t>influence?</a:t>
            </a:r>
            <a:endParaRPr lang="en-US" sz="1800" dirty="0"/>
          </a:p>
          <a:p>
            <a:pPr lvl="0" fontAlgn="base" hangingPunct="0"/>
            <a:r>
              <a:rPr lang="en-US" sz="1600" dirty="0"/>
              <a:t>Senate confirmation needed for top personnel</a:t>
            </a:r>
          </a:p>
          <a:p>
            <a:pPr lvl="0" fontAlgn="base" hangingPunct="0"/>
            <a:r>
              <a:rPr lang="en-US" sz="1600" dirty="0"/>
              <a:t>President cannot fire vast majority of bureaucrats</a:t>
            </a:r>
          </a:p>
          <a:p>
            <a:pPr lvl="0" fontAlgn="base" hangingPunct="0"/>
            <a:r>
              <a:rPr lang="en-US" sz="1600" dirty="0"/>
              <a:t>Reorganization must go through </a:t>
            </a:r>
            <a:r>
              <a:rPr lang="en-US" sz="1600" dirty="0" smtClean="0"/>
              <a:t>Congress</a:t>
            </a:r>
          </a:p>
          <a:p>
            <a:pPr lvl="0" fontAlgn="base" hangingPunct="0"/>
            <a:r>
              <a:rPr lang="en-US" sz="1600" dirty="0" smtClean="0"/>
              <a:t>Agency </a:t>
            </a:r>
            <a:r>
              <a:rPr lang="en-US" sz="1600" dirty="0"/>
              <a:t>budgets must go through </a:t>
            </a:r>
            <a:r>
              <a:rPr lang="en-US" sz="1600" dirty="0" smtClean="0"/>
              <a:t>Congress</a:t>
            </a:r>
            <a:endParaRPr lang="en-US" sz="1600" dirty="0"/>
          </a:p>
        </p:txBody>
      </p:sp>
      <p:sp>
        <p:nvSpPr>
          <p:cNvPr id="4" name="Slide Number Placeholder 3"/>
          <p:cNvSpPr>
            <a:spLocks noGrp="1"/>
          </p:cNvSpPr>
          <p:nvPr>
            <p:ph type="sldNum" sz="quarter" idx="12"/>
          </p:nvPr>
        </p:nvSpPr>
        <p:spPr/>
        <p:txBody>
          <a:bodyPr/>
          <a:lstStyle/>
          <a:p>
            <a:fld id="{461AE591-E667-4905-ADFC-6CF5283AEBF8}" type="slidenum">
              <a:rPr lang="en-US" smtClean="0"/>
              <a:t>20</a:t>
            </a:fld>
            <a:endParaRPr lang="en-US"/>
          </a:p>
        </p:txBody>
      </p:sp>
    </p:spTree>
    <p:extLst>
      <p:ext uri="{BB962C8B-B14F-4D97-AF65-F5344CB8AC3E}">
        <p14:creationId xmlns:p14="http://schemas.microsoft.com/office/powerpoint/2010/main" val="18707072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pPr fontAlgn="base" hangingPunct="0"/>
            <a:r>
              <a:rPr lang="en-US" sz="3200" b="1" dirty="0"/>
              <a:t>CONTROLLING THE BUREAUCRACY</a:t>
            </a:r>
            <a:r>
              <a:rPr lang="en-US" sz="1600" dirty="0"/>
              <a:t/>
            </a:r>
            <a:br>
              <a:rPr lang="en-US" sz="1600" dirty="0"/>
            </a:br>
            <a:r>
              <a:rPr lang="en-US" sz="2400" b="1" dirty="0" smtClean="0"/>
              <a:t>COURT </a:t>
            </a:r>
            <a:r>
              <a:rPr lang="en-US" sz="2400" b="1" dirty="0"/>
              <a:t>AND INTEREST GROUP INFLUENCE</a:t>
            </a:r>
            <a:endParaRPr lang="en-US" sz="1800" dirty="0"/>
          </a:p>
        </p:txBody>
      </p:sp>
      <p:sp>
        <p:nvSpPr>
          <p:cNvPr id="3" name="Content Placeholder 2"/>
          <p:cNvSpPr>
            <a:spLocks noGrp="1"/>
          </p:cNvSpPr>
          <p:nvPr>
            <p:ph idx="1"/>
          </p:nvPr>
        </p:nvSpPr>
        <p:spPr>
          <a:xfrm>
            <a:off x="152400" y="1295400"/>
            <a:ext cx="8763000" cy="5334000"/>
          </a:xfrm>
        </p:spPr>
        <p:txBody>
          <a:bodyPr>
            <a:noAutofit/>
          </a:bodyPr>
          <a:lstStyle/>
          <a:p>
            <a:pPr marL="0" indent="0" fontAlgn="base" hangingPunct="0">
              <a:lnSpc>
                <a:spcPct val="110000"/>
              </a:lnSpc>
              <a:buNone/>
            </a:pPr>
            <a:r>
              <a:rPr lang="en-US" sz="1600" b="1" dirty="0" smtClean="0"/>
              <a:t>COURTS </a:t>
            </a:r>
            <a:r>
              <a:rPr lang="en-US" sz="1600" b="1" dirty="0"/>
              <a:t>AND THE BUREAUCRACY</a:t>
            </a:r>
            <a:endParaRPr lang="en-US" sz="1600" dirty="0"/>
          </a:p>
          <a:p>
            <a:pPr marL="0" lvl="0" indent="0">
              <a:lnSpc>
                <a:spcPct val="110000"/>
              </a:lnSpc>
              <a:buNone/>
            </a:pPr>
            <a:r>
              <a:rPr lang="en-US" sz="1600" b="1" dirty="0"/>
              <a:t>Powers</a:t>
            </a:r>
          </a:p>
          <a:p>
            <a:pPr lvl="0">
              <a:lnSpc>
                <a:spcPct val="110000"/>
              </a:lnSpc>
            </a:pPr>
            <a:r>
              <a:rPr lang="en-US" sz="1400" b="1" dirty="0"/>
              <a:t>Court rulings that limit bureaucratic practices </a:t>
            </a:r>
          </a:p>
          <a:p>
            <a:pPr lvl="0">
              <a:lnSpc>
                <a:spcPct val="110000"/>
              </a:lnSpc>
            </a:pPr>
            <a:r>
              <a:rPr lang="en-US" sz="1400" b="1" dirty="0"/>
              <a:t>Judicial review - can declare bureaucratic actions unconstitutional </a:t>
            </a:r>
          </a:p>
          <a:p>
            <a:pPr lvl="0" fontAlgn="base" hangingPunct="0">
              <a:lnSpc>
                <a:spcPct val="110000"/>
              </a:lnSpc>
            </a:pPr>
            <a:r>
              <a:rPr lang="en-US" sz="1400" b="1" dirty="0"/>
              <a:t>Injunctions (a judicial order that restrains a person/group from beginning or continuing an action threatening or invading the legal right of another) against federal agencies</a:t>
            </a:r>
          </a:p>
          <a:p>
            <a:pPr marL="0" indent="0" fontAlgn="base" hangingPunct="0">
              <a:lnSpc>
                <a:spcPct val="110000"/>
              </a:lnSpc>
              <a:buNone/>
            </a:pPr>
            <a:r>
              <a:rPr lang="en-US" sz="1100" b="1" dirty="0"/>
              <a:t> </a:t>
            </a:r>
            <a:endParaRPr lang="en-US" sz="1100" dirty="0"/>
          </a:p>
          <a:p>
            <a:pPr marL="0" indent="0" fontAlgn="base" hangingPunct="0">
              <a:lnSpc>
                <a:spcPct val="110000"/>
              </a:lnSpc>
              <a:buNone/>
            </a:pPr>
            <a:r>
              <a:rPr lang="en-US" sz="1600" b="1" dirty="0" smtClean="0"/>
              <a:t>INTEREST </a:t>
            </a:r>
            <a:r>
              <a:rPr lang="en-US" sz="1600" b="1" dirty="0"/>
              <a:t>GROUPS AND THE BUREAUCRACY</a:t>
            </a:r>
            <a:endParaRPr lang="en-US" sz="1600" dirty="0"/>
          </a:p>
          <a:p>
            <a:pPr marL="0" lvl="0" indent="0" fontAlgn="base" hangingPunct="0">
              <a:lnSpc>
                <a:spcPct val="110000"/>
              </a:lnSpc>
              <a:buNone/>
            </a:pPr>
            <a:r>
              <a:rPr lang="en-US" sz="1600" b="1" dirty="0"/>
              <a:t>Powers</a:t>
            </a:r>
          </a:p>
          <a:p>
            <a:pPr lvl="0" fontAlgn="base" hangingPunct="0">
              <a:lnSpc>
                <a:spcPct val="110000"/>
              </a:lnSpc>
            </a:pPr>
            <a:r>
              <a:rPr lang="en-US" sz="1400" b="1" dirty="0"/>
              <a:t>Lobbying</a:t>
            </a:r>
          </a:p>
          <a:p>
            <a:pPr lvl="0" fontAlgn="base" hangingPunct="0">
              <a:lnSpc>
                <a:spcPct val="110000"/>
              </a:lnSpc>
            </a:pPr>
            <a:r>
              <a:rPr lang="en-US" sz="1400" b="1" dirty="0"/>
              <a:t>“Revolving door” - Agencies are staffed by people who move back and forth between the public/private sector  </a:t>
            </a:r>
          </a:p>
          <a:p>
            <a:pPr lvl="0" fontAlgn="base" hangingPunct="0">
              <a:lnSpc>
                <a:spcPct val="110000"/>
              </a:lnSpc>
            </a:pPr>
            <a:r>
              <a:rPr lang="en-US" sz="1400" b="1" dirty="0"/>
              <a:t>Client groups</a:t>
            </a:r>
          </a:p>
          <a:p>
            <a:pPr lvl="1" fontAlgn="base" hangingPunct="0">
              <a:lnSpc>
                <a:spcPct val="110000"/>
              </a:lnSpc>
            </a:pPr>
            <a:r>
              <a:rPr lang="en-US" sz="1400" b="1" dirty="0"/>
              <a:t>Some agency-interest group relations are so close that the interest group is said to be a client of the agency (e.g., dairy groups and Agriculture Dept)</a:t>
            </a:r>
          </a:p>
          <a:p>
            <a:pPr lvl="0" fontAlgn="base" hangingPunct="0">
              <a:lnSpc>
                <a:spcPct val="110000"/>
              </a:lnSpc>
            </a:pPr>
            <a:r>
              <a:rPr lang="en-US" sz="1400" b="1" dirty="0"/>
              <a:t>Iron </a:t>
            </a:r>
            <a:r>
              <a:rPr lang="en-US" sz="1400" b="1" dirty="0" smtClean="0"/>
              <a:t>triangles: </a:t>
            </a:r>
            <a:r>
              <a:rPr lang="en-US" sz="1400" b="1" dirty="0"/>
              <a:t>congressional committee, relevant agency, related interest groups</a:t>
            </a:r>
          </a:p>
          <a:p>
            <a:pPr lvl="0" fontAlgn="base" hangingPunct="0">
              <a:lnSpc>
                <a:spcPct val="110000"/>
              </a:lnSpc>
            </a:pPr>
            <a:r>
              <a:rPr lang="en-US" sz="1400" b="1" dirty="0"/>
              <a:t>Issue networks: informal groups of people within both the public/private sectors who have common interests</a:t>
            </a:r>
          </a:p>
          <a:p>
            <a:pPr fontAlgn="base" hangingPunct="0">
              <a:lnSpc>
                <a:spcPct val="110000"/>
              </a:lnSpc>
            </a:pPr>
            <a:r>
              <a:rPr lang="en-US" sz="1400" b="1" dirty="0" smtClean="0"/>
              <a:t>Agency </a:t>
            </a:r>
            <a:r>
              <a:rPr lang="en-US" sz="1400" b="1" dirty="0"/>
              <a:t>employees are recruited from the regulated industry (vice versa)</a:t>
            </a:r>
          </a:p>
          <a:p>
            <a:pPr fontAlgn="base" hangingPunct="0">
              <a:lnSpc>
                <a:spcPct val="110000"/>
              </a:lnSpc>
            </a:pPr>
            <a:r>
              <a:rPr lang="en-US" sz="1400" b="1" dirty="0"/>
              <a:t>Agencies rely on support from regulated industries in making budget requests </a:t>
            </a:r>
          </a:p>
          <a:p>
            <a:pPr lvl="0" fontAlgn="base" hangingPunct="0">
              <a:lnSpc>
                <a:spcPct val="110000"/>
              </a:lnSpc>
            </a:pPr>
            <a:r>
              <a:rPr lang="en-US" sz="1400" b="1" dirty="0" smtClean="0"/>
              <a:t>Litigation</a:t>
            </a:r>
            <a:r>
              <a:rPr lang="en-US" sz="1400" b="1" dirty="0"/>
              <a:t>: Take a bureaucratic agency to court</a:t>
            </a:r>
          </a:p>
        </p:txBody>
      </p:sp>
      <p:sp>
        <p:nvSpPr>
          <p:cNvPr id="4" name="Slide Number Placeholder 3"/>
          <p:cNvSpPr>
            <a:spLocks noGrp="1"/>
          </p:cNvSpPr>
          <p:nvPr>
            <p:ph type="sldNum" sz="quarter" idx="12"/>
          </p:nvPr>
        </p:nvSpPr>
        <p:spPr/>
        <p:txBody>
          <a:bodyPr/>
          <a:lstStyle/>
          <a:p>
            <a:fld id="{461AE591-E667-4905-ADFC-6CF5283AEBF8}" type="slidenum">
              <a:rPr lang="en-US" smtClean="0"/>
              <a:t>21</a:t>
            </a:fld>
            <a:endParaRPr lang="en-US"/>
          </a:p>
        </p:txBody>
      </p:sp>
    </p:spTree>
    <p:extLst>
      <p:ext uri="{BB962C8B-B14F-4D97-AF65-F5344CB8AC3E}">
        <p14:creationId xmlns:p14="http://schemas.microsoft.com/office/powerpoint/2010/main" val="3522348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pPr fontAlgn="base" hangingPunct="0"/>
            <a:r>
              <a:rPr lang="en-US" sz="3200" b="1" dirty="0" smtClean="0"/>
              <a:t>IRON TRIANGLES vs. ISSUE NETWORKS</a:t>
            </a:r>
            <a:endParaRPr lang="en-US" sz="1800" dirty="0"/>
          </a:p>
        </p:txBody>
      </p:sp>
      <p:sp>
        <p:nvSpPr>
          <p:cNvPr id="3" name="Content Placeholder 2"/>
          <p:cNvSpPr>
            <a:spLocks noGrp="1"/>
          </p:cNvSpPr>
          <p:nvPr>
            <p:ph idx="1"/>
          </p:nvPr>
        </p:nvSpPr>
        <p:spPr>
          <a:xfrm>
            <a:off x="152400" y="1295400"/>
            <a:ext cx="3352800" cy="5334000"/>
          </a:xfrm>
        </p:spPr>
        <p:txBody>
          <a:bodyPr>
            <a:noAutofit/>
          </a:bodyPr>
          <a:lstStyle/>
          <a:p>
            <a:pPr marL="0" indent="0">
              <a:buNone/>
            </a:pPr>
            <a:r>
              <a:rPr lang="en-US" sz="2000" b="1" dirty="0"/>
              <a:t>IRON TRIANGLES </a:t>
            </a:r>
            <a:endParaRPr lang="en-US" sz="2000" dirty="0"/>
          </a:p>
          <a:p>
            <a:r>
              <a:rPr lang="en-US" sz="2000" b="1" i="1" dirty="0"/>
              <a:t>Definition:</a:t>
            </a:r>
            <a:r>
              <a:rPr lang="en-US" sz="2000" i="1" dirty="0"/>
              <a:t>  Alliances among bureaucrats, interest groups, and congressional subcommittee members and staff sometimes form to promote their common causes.  Also known as </a:t>
            </a:r>
            <a:r>
              <a:rPr lang="en-US" sz="2000" i="1" dirty="0" err="1"/>
              <a:t>subgovernments</a:t>
            </a:r>
            <a:r>
              <a:rPr lang="en-US" sz="2000" i="1" dirty="0"/>
              <a:t>.</a:t>
            </a:r>
            <a:endParaRPr lang="en-US" sz="2000" dirty="0"/>
          </a:p>
        </p:txBody>
      </p:sp>
      <p:sp>
        <p:nvSpPr>
          <p:cNvPr id="4" name="Slide Number Placeholder 3"/>
          <p:cNvSpPr>
            <a:spLocks noGrp="1"/>
          </p:cNvSpPr>
          <p:nvPr>
            <p:ph type="sldNum" sz="quarter" idx="12"/>
          </p:nvPr>
        </p:nvSpPr>
        <p:spPr/>
        <p:txBody>
          <a:bodyPr/>
          <a:lstStyle/>
          <a:p>
            <a:fld id="{461AE591-E667-4905-ADFC-6CF5283AEBF8}" type="slidenum">
              <a:rPr lang="en-US" smtClean="0"/>
              <a:t>22</a:t>
            </a:fld>
            <a:endParaRPr lang="en-US"/>
          </a:p>
        </p:txBody>
      </p:sp>
      <p:pic>
        <p:nvPicPr>
          <p:cNvPr id="5" name="Picture 4" descr="Iron Triangle Diagram"/>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447800"/>
            <a:ext cx="5105400" cy="4724400"/>
          </a:xfrm>
          <a:prstGeom prst="rect">
            <a:avLst/>
          </a:prstGeom>
          <a:noFill/>
          <a:ln>
            <a:noFill/>
          </a:ln>
        </p:spPr>
      </p:pic>
    </p:spTree>
    <p:extLst>
      <p:ext uri="{BB962C8B-B14F-4D97-AF65-F5344CB8AC3E}">
        <p14:creationId xmlns:p14="http://schemas.microsoft.com/office/powerpoint/2010/main" val="1734092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pPr fontAlgn="base" hangingPunct="0"/>
            <a:r>
              <a:rPr lang="en-US" sz="3200" b="1" dirty="0" smtClean="0"/>
              <a:t>IRON TRIANGLES vs. ISSUE NETWORKS</a:t>
            </a:r>
            <a:endParaRPr lang="en-US" sz="1800" dirty="0"/>
          </a:p>
        </p:txBody>
      </p:sp>
      <p:sp>
        <p:nvSpPr>
          <p:cNvPr id="3" name="Content Placeholder 2"/>
          <p:cNvSpPr>
            <a:spLocks noGrp="1"/>
          </p:cNvSpPr>
          <p:nvPr>
            <p:ph idx="1"/>
          </p:nvPr>
        </p:nvSpPr>
        <p:spPr>
          <a:xfrm>
            <a:off x="152400" y="1295400"/>
            <a:ext cx="3352800" cy="5334000"/>
          </a:xfrm>
        </p:spPr>
        <p:txBody>
          <a:bodyPr>
            <a:noAutofit/>
          </a:bodyPr>
          <a:lstStyle/>
          <a:p>
            <a:pPr marL="0" indent="0">
              <a:buNone/>
            </a:pPr>
            <a:r>
              <a:rPr lang="en-US" sz="2000" b="1" dirty="0"/>
              <a:t>ISSUE NETWORKS </a:t>
            </a:r>
            <a:endParaRPr lang="en-US" sz="2000" dirty="0"/>
          </a:p>
          <a:p>
            <a:r>
              <a:rPr lang="en-US" sz="2000" b="1" i="1" dirty="0"/>
              <a:t>Definition:</a:t>
            </a:r>
            <a:r>
              <a:rPr lang="en-US" sz="2000" i="1" dirty="0"/>
              <a:t>  Network that consists of people in interest groups, on congressional staffs, in bureaucratic agencies, in universities, and in the mass media who regularly debate an issue.</a:t>
            </a:r>
            <a:endParaRPr lang="en-US" sz="2000" dirty="0"/>
          </a:p>
        </p:txBody>
      </p:sp>
      <p:sp>
        <p:nvSpPr>
          <p:cNvPr id="4" name="Slide Number Placeholder 3"/>
          <p:cNvSpPr>
            <a:spLocks noGrp="1"/>
          </p:cNvSpPr>
          <p:nvPr>
            <p:ph type="sldNum" sz="quarter" idx="12"/>
          </p:nvPr>
        </p:nvSpPr>
        <p:spPr/>
        <p:txBody>
          <a:bodyPr/>
          <a:lstStyle/>
          <a:p>
            <a:fld id="{461AE591-E667-4905-ADFC-6CF5283AEBF8}" type="slidenum">
              <a:rPr lang="en-US" smtClean="0"/>
              <a:t>23</a:t>
            </a:fld>
            <a:endParaRPr lang="en-US"/>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3657600" y="1676400"/>
            <a:ext cx="5334000" cy="4114800"/>
          </a:xfrm>
          <a:prstGeom prst="rect">
            <a:avLst/>
          </a:prstGeom>
        </p:spPr>
      </p:pic>
    </p:spTree>
    <p:extLst>
      <p:ext uri="{BB962C8B-B14F-4D97-AF65-F5344CB8AC3E}">
        <p14:creationId xmlns:p14="http://schemas.microsoft.com/office/powerpoint/2010/main" val="414129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4000" b="1" dirty="0"/>
              <a:t>FROM SPOILS TO MERIT</a:t>
            </a:r>
            <a:endParaRPr lang="en-US" sz="6000" dirty="0"/>
          </a:p>
        </p:txBody>
      </p:sp>
      <p:sp>
        <p:nvSpPr>
          <p:cNvPr id="3" name="Content Placeholder 2"/>
          <p:cNvSpPr>
            <a:spLocks noGrp="1"/>
          </p:cNvSpPr>
          <p:nvPr>
            <p:ph idx="1"/>
          </p:nvPr>
        </p:nvSpPr>
        <p:spPr>
          <a:xfrm>
            <a:off x="228600" y="1143000"/>
            <a:ext cx="8686800" cy="5486400"/>
          </a:xfrm>
        </p:spPr>
        <p:txBody>
          <a:bodyPr>
            <a:noAutofit/>
          </a:bodyPr>
          <a:lstStyle/>
          <a:p>
            <a:pPr lvl="0" fontAlgn="base" hangingPunct="0"/>
            <a:r>
              <a:rPr lang="en-US" sz="2400" b="1" i="1" dirty="0" smtClean="0"/>
              <a:t>“</a:t>
            </a:r>
            <a:r>
              <a:rPr lang="en-US" sz="2400" b="1" i="1" dirty="0"/>
              <a:t>To the victor belong the spoils” (1828)</a:t>
            </a:r>
            <a:endParaRPr lang="en-US" b="1" dirty="0"/>
          </a:p>
          <a:p>
            <a:pPr lvl="1" fontAlgn="base" hangingPunct="0"/>
            <a:r>
              <a:rPr lang="en-US" sz="1800" b="1" dirty="0"/>
              <a:t>The spoils system or patronage, started by Andrew Jackson, was used for filling federal </a:t>
            </a:r>
            <a:r>
              <a:rPr lang="en-US" sz="1800" b="1" dirty="0" smtClean="0"/>
              <a:t>jobs </a:t>
            </a:r>
            <a:endParaRPr lang="en-US" sz="3200" b="1" dirty="0"/>
          </a:p>
          <a:p>
            <a:pPr lvl="1"/>
            <a:r>
              <a:rPr lang="en-US" sz="1800" b="1" dirty="0"/>
              <a:t>President rewarding supporters with jobs based on service, not on </a:t>
            </a:r>
            <a:r>
              <a:rPr lang="en-US" sz="1800" b="1" dirty="0" smtClean="0"/>
              <a:t>merit</a:t>
            </a:r>
            <a:r>
              <a:rPr lang="en-US" sz="2400" b="1" dirty="0"/>
              <a:t>	</a:t>
            </a:r>
            <a:endParaRPr lang="en-US" b="1" dirty="0"/>
          </a:p>
          <a:p>
            <a:pPr lvl="0" fontAlgn="base" hangingPunct="0"/>
            <a:r>
              <a:rPr lang="en-US" sz="2400" b="1" i="1" dirty="0"/>
              <a:t>Creation of the Pendleton Act (1883)</a:t>
            </a:r>
            <a:endParaRPr lang="en-US" b="1" dirty="0"/>
          </a:p>
          <a:p>
            <a:pPr lvl="1" fontAlgn="base" hangingPunct="0"/>
            <a:r>
              <a:rPr lang="en-US" sz="1800" b="1" dirty="0"/>
              <a:t>Eliminated the spoils system (patronage); created merit system</a:t>
            </a:r>
            <a:endParaRPr lang="en-US" sz="3600" b="1" dirty="0"/>
          </a:p>
          <a:p>
            <a:pPr lvl="1" fontAlgn="base" hangingPunct="0"/>
            <a:r>
              <a:rPr lang="en-US" sz="1800" b="1" dirty="0"/>
              <a:t>An exam-based merit system would be used to fill government </a:t>
            </a:r>
            <a:r>
              <a:rPr lang="en-US" sz="1800" b="1" dirty="0" smtClean="0"/>
              <a:t>jobs</a:t>
            </a:r>
            <a:endParaRPr lang="en-US" sz="3600" b="1" dirty="0"/>
          </a:p>
          <a:p>
            <a:pPr lvl="1"/>
            <a:r>
              <a:rPr lang="en-US" sz="1800" b="1" dirty="0"/>
              <a:t>Civil Service Commission was created to administer these </a:t>
            </a:r>
            <a:r>
              <a:rPr lang="en-US" sz="1800" b="1" dirty="0" smtClean="0"/>
              <a:t>exams</a:t>
            </a:r>
            <a:endParaRPr lang="en-US" sz="3200" b="1" dirty="0"/>
          </a:p>
          <a:p>
            <a:pPr lvl="0"/>
            <a:r>
              <a:rPr lang="en-US" sz="2400" b="1" i="1" dirty="0"/>
              <a:t>Hatch Act (1939)</a:t>
            </a:r>
            <a:endParaRPr lang="en-US" b="1" dirty="0"/>
          </a:p>
          <a:p>
            <a:pPr lvl="1"/>
            <a:r>
              <a:rPr lang="en-US" sz="1800" b="1" dirty="0"/>
              <a:t>Political activities of bureaucrats are limited </a:t>
            </a:r>
            <a:endParaRPr lang="en-US" sz="3200" b="1" dirty="0"/>
          </a:p>
          <a:p>
            <a:pPr lvl="0" fontAlgn="base" hangingPunct="0"/>
            <a:r>
              <a:rPr lang="en-US" sz="2400" b="1" i="1" dirty="0"/>
              <a:t>Civil Service Reform Act (1978)</a:t>
            </a:r>
            <a:endParaRPr lang="en-US" b="1" dirty="0"/>
          </a:p>
          <a:p>
            <a:pPr lvl="1" fontAlgn="base" hangingPunct="0"/>
            <a:r>
              <a:rPr lang="en-US" sz="1800" b="1" dirty="0"/>
              <a:t>Abolished the U.S. Civil Service Commission </a:t>
            </a:r>
            <a:endParaRPr lang="en-US" sz="3600" b="1" dirty="0"/>
          </a:p>
          <a:p>
            <a:pPr lvl="1"/>
            <a:r>
              <a:rPr lang="en-US" sz="1800" b="1" dirty="0"/>
              <a:t>Created the </a:t>
            </a:r>
            <a:r>
              <a:rPr lang="en-US" sz="1800" b="1" dirty="0" err="1"/>
              <a:t>OPM</a:t>
            </a:r>
            <a:r>
              <a:rPr lang="en-US" sz="1800" b="1" dirty="0"/>
              <a:t> (Office of Personnel Management) to provide guidance to agencies of the executive branch</a:t>
            </a:r>
            <a:endParaRPr lang="en-US" sz="3600" b="1" dirty="0"/>
          </a:p>
        </p:txBody>
      </p:sp>
      <p:sp>
        <p:nvSpPr>
          <p:cNvPr id="4" name="Slide Number Placeholder 3"/>
          <p:cNvSpPr>
            <a:spLocks noGrp="1"/>
          </p:cNvSpPr>
          <p:nvPr>
            <p:ph type="sldNum" sz="quarter" idx="12"/>
          </p:nvPr>
        </p:nvSpPr>
        <p:spPr/>
        <p:txBody>
          <a:bodyPr/>
          <a:lstStyle/>
          <a:p>
            <a:fld id="{461AE591-E667-4905-ADFC-6CF5283AEBF8}" type="slidenum">
              <a:rPr lang="en-US" smtClean="0"/>
              <a:t>3</a:t>
            </a:fld>
            <a:endParaRPr lang="en-US"/>
          </a:p>
        </p:txBody>
      </p:sp>
    </p:spTree>
    <p:extLst>
      <p:ext uri="{BB962C8B-B14F-4D97-AF65-F5344CB8AC3E}">
        <p14:creationId xmlns:p14="http://schemas.microsoft.com/office/powerpoint/2010/main" val="3530445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a:t>THE MODERN BUREAUCRACY</a:t>
            </a:r>
            <a:endParaRPr lang="en-US" sz="6600" dirty="0"/>
          </a:p>
        </p:txBody>
      </p:sp>
      <p:sp>
        <p:nvSpPr>
          <p:cNvPr id="3" name="Content Placeholder 2"/>
          <p:cNvSpPr>
            <a:spLocks noGrp="1"/>
          </p:cNvSpPr>
          <p:nvPr>
            <p:ph idx="1"/>
          </p:nvPr>
        </p:nvSpPr>
        <p:spPr>
          <a:xfrm>
            <a:off x="228600" y="1143000"/>
            <a:ext cx="8686800" cy="5486400"/>
          </a:xfrm>
        </p:spPr>
        <p:txBody>
          <a:bodyPr>
            <a:noAutofit/>
          </a:bodyPr>
          <a:lstStyle/>
          <a:p>
            <a:pPr lvl="0" fontAlgn="base" hangingPunct="0"/>
            <a:r>
              <a:rPr lang="en-US" sz="2800" b="1" dirty="0" smtClean="0"/>
              <a:t>A </a:t>
            </a:r>
            <a:r>
              <a:rPr lang="en-US" sz="2800" b="1" dirty="0"/>
              <a:t>bureaucracy is a large, complex organization of appointed, not elected, officials.</a:t>
            </a:r>
            <a:endParaRPr lang="en-US" sz="4800" b="1" dirty="0"/>
          </a:p>
          <a:p>
            <a:pPr lvl="1" fontAlgn="base" hangingPunct="0"/>
            <a:r>
              <a:rPr lang="en-US" sz="2400" b="1" dirty="0"/>
              <a:t>LARGE: Three million civilian federal employees</a:t>
            </a:r>
            <a:endParaRPr lang="en-US" sz="4400" b="1" dirty="0"/>
          </a:p>
          <a:p>
            <a:pPr lvl="2" fontAlgn="base" hangingPunct="0"/>
            <a:r>
              <a:rPr lang="en-US" sz="2000" b="1" dirty="0"/>
              <a:t>Department of Defense is the largest department = about 50% (even without active military which is about 1.4 million)</a:t>
            </a:r>
            <a:endParaRPr lang="en-US" sz="4000" b="1" dirty="0"/>
          </a:p>
          <a:p>
            <a:pPr lvl="2" fontAlgn="base" hangingPunct="0"/>
            <a:r>
              <a:rPr lang="en-US" sz="2000" b="1" dirty="0"/>
              <a:t>Post Office has about 28</a:t>
            </a:r>
            <a:r>
              <a:rPr lang="en-US" sz="2000" b="1" dirty="0" smtClean="0"/>
              <a:t>%</a:t>
            </a:r>
          </a:p>
          <a:p>
            <a:pPr marL="914400" lvl="2" indent="0" fontAlgn="base" hangingPunct="0">
              <a:buNone/>
            </a:pPr>
            <a:endParaRPr lang="en-US" sz="900" b="1" dirty="0"/>
          </a:p>
          <a:p>
            <a:pPr lvl="1" fontAlgn="base" hangingPunct="0"/>
            <a:r>
              <a:rPr lang="en-US" sz="2400" b="1" dirty="0"/>
              <a:t>&lt;10% of top-level jobs are appointed (political appointees) by the president &gt;&gt; </a:t>
            </a:r>
            <a:r>
              <a:rPr lang="en-US" sz="2400" b="1" dirty="0" smtClean="0"/>
              <a:t>PATRONAGE</a:t>
            </a:r>
          </a:p>
          <a:p>
            <a:pPr lvl="1" fontAlgn="base" hangingPunct="0"/>
            <a:endParaRPr lang="en-US" sz="900" b="1" dirty="0"/>
          </a:p>
          <a:p>
            <a:pPr lvl="1" fontAlgn="base" hangingPunct="0"/>
            <a:r>
              <a:rPr lang="en-US" sz="2400" b="1" dirty="0"/>
              <a:t>&gt;90% of federal employees are civil service workers &gt;&gt; MERIT SYSTEM</a:t>
            </a:r>
            <a:endParaRPr lang="en-US" sz="4400" b="1" dirty="0"/>
          </a:p>
          <a:p>
            <a:pPr lvl="2" fontAlgn="base" hangingPunct="0"/>
            <a:r>
              <a:rPr lang="en-US" sz="2000" b="1" dirty="0"/>
              <a:t>Tenure protection, difficult to fire (unless appointed by president</a:t>
            </a:r>
            <a:r>
              <a:rPr lang="en-US" sz="2000" b="1" dirty="0" smtClean="0"/>
              <a:t>)</a:t>
            </a:r>
          </a:p>
          <a:p>
            <a:pPr lvl="2" fontAlgn="base" hangingPunct="0"/>
            <a:endParaRPr lang="en-US" sz="900" b="1" dirty="0"/>
          </a:p>
          <a:p>
            <a:pPr lvl="1" fontAlgn="base" hangingPunct="0"/>
            <a:r>
              <a:rPr lang="en-US" sz="2400" b="1" dirty="0"/>
              <a:t>Specialized units with expertise in a field</a:t>
            </a:r>
            <a:endParaRPr lang="en-US" sz="4400" b="1" dirty="0"/>
          </a:p>
        </p:txBody>
      </p:sp>
      <p:sp>
        <p:nvSpPr>
          <p:cNvPr id="4" name="Slide Number Placeholder 3"/>
          <p:cNvSpPr>
            <a:spLocks noGrp="1"/>
          </p:cNvSpPr>
          <p:nvPr>
            <p:ph type="sldNum" sz="quarter" idx="12"/>
          </p:nvPr>
        </p:nvSpPr>
        <p:spPr/>
        <p:txBody>
          <a:bodyPr/>
          <a:lstStyle/>
          <a:p>
            <a:fld id="{461AE591-E667-4905-ADFC-6CF5283AEBF8}" type="slidenum">
              <a:rPr lang="en-US" smtClean="0"/>
              <a:t>4</a:t>
            </a:fld>
            <a:endParaRPr lang="en-US"/>
          </a:p>
        </p:txBody>
      </p:sp>
    </p:spTree>
    <p:extLst>
      <p:ext uri="{BB962C8B-B14F-4D97-AF65-F5344CB8AC3E}">
        <p14:creationId xmlns:p14="http://schemas.microsoft.com/office/powerpoint/2010/main" val="2502530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fontAlgn="base" hangingPunct="0"/>
            <a:r>
              <a:rPr lang="en-US" b="1" dirty="0"/>
              <a:t>POWER OF THE BUREAUCRACY</a:t>
            </a:r>
            <a:endParaRPr lang="en-US" sz="6600" dirty="0"/>
          </a:p>
        </p:txBody>
      </p:sp>
      <p:sp>
        <p:nvSpPr>
          <p:cNvPr id="3" name="Content Placeholder 2"/>
          <p:cNvSpPr>
            <a:spLocks noGrp="1"/>
          </p:cNvSpPr>
          <p:nvPr>
            <p:ph idx="1"/>
          </p:nvPr>
        </p:nvSpPr>
        <p:spPr>
          <a:xfrm>
            <a:off x="228600" y="1143000"/>
            <a:ext cx="8686800" cy="5486400"/>
          </a:xfrm>
        </p:spPr>
        <p:txBody>
          <a:bodyPr>
            <a:noAutofit/>
          </a:bodyPr>
          <a:lstStyle/>
          <a:p>
            <a:pPr lvl="0" fontAlgn="base" hangingPunct="0"/>
            <a:r>
              <a:rPr lang="en-US" sz="2000" b="1" i="1" dirty="0" smtClean="0"/>
              <a:t>Implementation </a:t>
            </a:r>
            <a:r>
              <a:rPr lang="en-US" sz="2000" b="1" i="1" dirty="0"/>
              <a:t>and Discretionary authority</a:t>
            </a:r>
            <a:endParaRPr lang="en-US" sz="4000" b="1" dirty="0"/>
          </a:p>
          <a:p>
            <a:pPr lvl="1" fontAlgn="base" hangingPunct="0"/>
            <a:r>
              <a:rPr lang="en-US" sz="1800" b="1" dirty="0"/>
              <a:t>Carry out laws of Congress, executive orders of the president</a:t>
            </a:r>
            <a:endParaRPr lang="en-US" sz="3600" b="1" dirty="0"/>
          </a:p>
          <a:p>
            <a:pPr lvl="1" fontAlgn="base" hangingPunct="0"/>
            <a:r>
              <a:rPr lang="en-US" sz="1800" b="1" dirty="0"/>
              <a:t>Agencies have power to set specific guidelines when receiving a general mandate from Congress </a:t>
            </a:r>
          </a:p>
          <a:p>
            <a:pPr lvl="2" fontAlgn="base" hangingPunct="0"/>
            <a:r>
              <a:rPr lang="en-US" sz="1600" b="1" dirty="0" smtClean="0"/>
              <a:t>Congress </a:t>
            </a:r>
            <a:r>
              <a:rPr lang="en-US" sz="1600" b="1" dirty="0"/>
              <a:t>gives them the bones, bureaucracy adds the </a:t>
            </a:r>
            <a:r>
              <a:rPr lang="en-US" sz="1600" b="1" dirty="0" smtClean="0"/>
              <a:t>meat</a:t>
            </a:r>
          </a:p>
          <a:p>
            <a:pPr marL="914400" lvl="2" indent="0" fontAlgn="base" hangingPunct="0">
              <a:buNone/>
            </a:pPr>
            <a:endParaRPr lang="en-US" sz="1000" b="1" dirty="0"/>
          </a:p>
          <a:p>
            <a:pPr lvl="0" fontAlgn="base" hangingPunct="0"/>
            <a:r>
              <a:rPr lang="en-US" sz="2000" b="1" i="1" dirty="0"/>
              <a:t>Regulation</a:t>
            </a:r>
            <a:endParaRPr lang="en-US" sz="4000" b="1" dirty="0"/>
          </a:p>
          <a:p>
            <a:pPr lvl="1" fontAlgn="base" hangingPunct="0"/>
            <a:r>
              <a:rPr lang="en-US" sz="1800" b="1" dirty="0"/>
              <a:t>Issue rules and regulations that impact the public and that the private sector must follow (EPA sets clean air standards); Labels on food, emissions of cars, etc. </a:t>
            </a:r>
            <a:endParaRPr lang="en-US" sz="3600" b="1" dirty="0"/>
          </a:p>
          <a:p>
            <a:pPr lvl="0" fontAlgn="base" hangingPunct="0"/>
            <a:endParaRPr lang="en-US" sz="1000" b="1" i="1" dirty="0" smtClean="0"/>
          </a:p>
          <a:p>
            <a:pPr lvl="0" fontAlgn="base" hangingPunct="0"/>
            <a:r>
              <a:rPr lang="en-US" sz="2000" b="1" i="1" dirty="0" smtClean="0"/>
              <a:t>Administrative </a:t>
            </a:r>
            <a:r>
              <a:rPr lang="en-US" sz="2000" b="1" i="1" dirty="0"/>
              <a:t>Law</a:t>
            </a:r>
            <a:endParaRPr lang="en-US" sz="2000" b="1" dirty="0"/>
          </a:p>
          <a:p>
            <a:pPr lvl="1" fontAlgn="base" hangingPunct="0"/>
            <a:r>
              <a:rPr lang="en-US" sz="1800" b="1" dirty="0"/>
              <a:t>Rules and regulations created by an agency that have the effect of law</a:t>
            </a:r>
          </a:p>
          <a:p>
            <a:pPr lvl="0" fontAlgn="base" hangingPunct="0"/>
            <a:endParaRPr lang="en-US" sz="1000" b="1" i="1" dirty="0" smtClean="0"/>
          </a:p>
          <a:p>
            <a:pPr lvl="0" fontAlgn="base" hangingPunct="0"/>
            <a:r>
              <a:rPr lang="en-US" sz="2000" b="1" i="1" dirty="0" smtClean="0"/>
              <a:t>Helping </a:t>
            </a:r>
            <a:r>
              <a:rPr lang="en-US" sz="2000" b="1" i="1" dirty="0"/>
              <a:t>Congress draft legislation</a:t>
            </a:r>
            <a:endParaRPr lang="en-US" sz="2000" b="1" dirty="0"/>
          </a:p>
          <a:p>
            <a:pPr lvl="0" fontAlgn="base" hangingPunct="0"/>
            <a:endParaRPr lang="en-US" sz="1000" b="1" i="1" dirty="0" smtClean="0"/>
          </a:p>
          <a:p>
            <a:pPr lvl="0" fontAlgn="base" hangingPunct="0"/>
            <a:r>
              <a:rPr lang="en-US" sz="2000" b="1" i="1" dirty="0" smtClean="0"/>
              <a:t>Providing </a:t>
            </a:r>
            <a:r>
              <a:rPr lang="en-US" sz="2000" b="1" i="1" dirty="0"/>
              <a:t>advice to the White House</a:t>
            </a:r>
            <a:endParaRPr lang="en-US" sz="4000" b="1" dirty="0"/>
          </a:p>
          <a:p>
            <a:pPr lvl="0" fontAlgn="base" hangingPunct="0"/>
            <a:endParaRPr lang="en-US" sz="1000" b="1" i="1" dirty="0" smtClean="0"/>
          </a:p>
          <a:p>
            <a:pPr lvl="0" fontAlgn="base" hangingPunct="0"/>
            <a:r>
              <a:rPr lang="en-US" sz="2000" b="1" i="1" dirty="0" smtClean="0"/>
              <a:t>Settling </a:t>
            </a:r>
            <a:r>
              <a:rPr lang="en-US" sz="2000" b="1" i="1" dirty="0"/>
              <a:t>disputes</a:t>
            </a:r>
            <a:endParaRPr lang="en-US" sz="4000" b="1" dirty="0"/>
          </a:p>
        </p:txBody>
      </p:sp>
      <p:sp>
        <p:nvSpPr>
          <p:cNvPr id="4" name="Slide Number Placeholder 3"/>
          <p:cNvSpPr>
            <a:spLocks noGrp="1"/>
          </p:cNvSpPr>
          <p:nvPr>
            <p:ph type="sldNum" sz="quarter" idx="12"/>
          </p:nvPr>
        </p:nvSpPr>
        <p:spPr/>
        <p:txBody>
          <a:bodyPr/>
          <a:lstStyle/>
          <a:p>
            <a:fld id="{461AE591-E667-4905-ADFC-6CF5283AEBF8}" type="slidenum">
              <a:rPr lang="en-US" smtClean="0"/>
              <a:t>5</a:t>
            </a:fld>
            <a:endParaRPr lang="en-US"/>
          </a:p>
        </p:txBody>
      </p:sp>
    </p:spTree>
    <p:extLst>
      <p:ext uri="{BB962C8B-B14F-4D97-AF65-F5344CB8AC3E}">
        <p14:creationId xmlns:p14="http://schemas.microsoft.com/office/powerpoint/2010/main" val="313191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fontAlgn="base" hangingPunct="0"/>
            <a:r>
              <a:rPr lang="en-US" b="1" dirty="0"/>
              <a:t>FEDERAL AND STATE EMPLOYEES</a:t>
            </a:r>
            <a:endParaRPr lang="en-US" dirty="0"/>
          </a:p>
        </p:txBody>
      </p:sp>
      <p:sp>
        <p:nvSpPr>
          <p:cNvPr id="3" name="Content Placeholder 2"/>
          <p:cNvSpPr>
            <a:spLocks noGrp="1"/>
          </p:cNvSpPr>
          <p:nvPr>
            <p:ph idx="1"/>
          </p:nvPr>
        </p:nvSpPr>
        <p:spPr>
          <a:xfrm>
            <a:off x="228600" y="1143000"/>
            <a:ext cx="8686800" cy="5486400"/>
          </a:xfrm>
        </p:spPr>
        <p:txBody>
          <a:bodyPr>
            <a:noAutofit/>
          </a:bodyPr>
          <a:lstStyle/>
          <a:p>
            <a:pPr lvl="0" fontAlgn="base" hangingPunct="0"/>
            <a:r>
              <a:rPr lang="en-US" sz="2400" b="1" dirty="0" smtClean="0"/>
              <a:t>Federal </a:t>
            </a:r>
            <a:r>
              <a:rPr lang="en-US" sz="2400" b="1" dirty="0"/>
              <a:t>government employees currently account for 3 percent of all civilian </a:t>
            </a:r>
            <a:r>
              <a:rPr lang="en-US" sz="2400" b="1" dirty="0" smtClean="0"/>
              <a:t>jobs</a:t>
            </a:r>
          </a:p>
          <a:p>
            <a:pPr lvl="0" fontAlgn="base" hangingPunct="0"/>
            <a:endParaRPr lang="en-US" sz="1050" b="1" dirty="0"/>
          </a:p>
          <a:p>
            <a:pPr lvl="0" fontAlgn="base" hangingPunct="0"/>
            <a:r>
              <a:rPr lang="en-US" sz="2400" b="1" dirty="0"/>
              <a:t>The number of federal government employees has remained constant since </a:t>
            </a:r>
            <a:r>
              <a:rPr lang="en-US" sz="2400" b="1" dirty="0" smtClean="0"/>
              <a:t>1950</a:t>
            </a:r>
          </a:p>
          <a:p>
            <a:pPr lvl="0" fontAlgn="base" hangingPunct="0"/>
            <a:endParaRPr lang="en-US" sz="1050" b="1" dirty="0"/>
          </a:p>
          <a:p>
            <a:pPr lvl="0" fontAlgn="base" hangingPunct="0"/>
            <a:r>
              <a:rPr lang="en-US" sz="2400" b="1" dirty="0"/>
              <a:t>The number of state and local government employees has steadily increased since </a:t>
            </a:r>
            <a:r>
              <a:rPr lang="en-US" sz="2400" b="1" dirty="0" smtClean="0"/>
              <a:t>1950</a:t>
            </a:r>
          </a:p>
          <a:p>
            <a:pPr lvl="0" fontAlgn="base" hangingPunct="0"/>
            <a:endParaRPr lang="en-US" sz="1050" b="1" dirty="0"/>
          </a:p>
          <a:p>
            <a:pPr lvl="0" fontAlgn="base" hangingPunct="0"/>
            <a:r>
              <a:rPr lang="en-US" sz="2400" b="1" dirty="0"/>
              <a:t>Block grants have contributed to the widening gap between the number of federal and state employees by shifting resources from the federal government to states and local </a:t>
            </a:r>
            <a:r>
              <a:rPr lang="en-US" sz="2400" b="1" dirty="0" smtClean="0"/>
              <a:t>governments</a:t>
            </a:r>
          </a:p>
          <a:p>
            <a:pPr lvl="0" fontAlgn="base" hangingPunct="0"/>
            <a:endParaRPr lang="en-US" sz="1050" b="1" dirty="0"/>
          </a:p>
          <a:p>
            <a:pPr lvl="0" fontAlgn="base" hangingPunct="0"/>
            <a:r>
              <a:rPr lang="en-US" sz="2400" b="1" dirty="0"/>
              <a:t>Federal mandates have also shifted more responsibility to states, causing an increase in the number of their public employees</a:t>
            </a:r>
          </a:p>
        </p:txBody>
      </p:sp>
      <p:sp>
        <p:nvSpPr>
          <p:cNvPr id="4" name="Slide Number Placeholder 3"/>
          <p:cNvSpPr>
            <a:spLocks noGrp="1"/>
          </p:cNvSpPr>
          <p:nvPr>
            <p:ph type="sldNum" sz="quarter" idx="12"/>
          </p:nvPr>
        </p:nvSpPr>
        <p:spPr/>
        <p:txBody>
          <a:bodyPr/>
          <a:lstStyle/>
          <a:p>
            <a:fld id="{461AE591-E667-4905-ADFC-6CF5283AEBF8}" type="slidenum">
              <a:rPr lang="en-US" smtClean="0"/>
              <a:t>6</a:t>
            </a:fld>
            <a:endParaRPr lang="en-US"/>
          </a:p>
        </p:txBody>
      </p:sp>
    </p:spTree>
    <p:extLst>
      <p:ext uri="{BB962C8B-B14F-4D97-AF65-F5344CB8AC3E}">
        <p14:creationId xmlns:p14="http://schemas.microsoft.com/office/powerpoint/2010/main" val="3573969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ORGANIZATION OF THE </a:t>
            </a:r>
            <a:r>
              <a:rPr lang="en-US" b="1" dirty="0" smtClean="0"/>
              <a:t>BUREAUCRACY</a:t>
            </a:r>
            <a:endParaRPr lang="en-US" dirty="0"/>
          </a:p>
        </p:txBody>
      </p:sp>
      <p:sp>
        <p:nvSpPr>
          <p:cNvPr id="3" name="Content Placeholder 2"/>
          <p:cNvSpPr>
            <a:spLocks noGrp="1"/>
          </p:cNvSpPr>
          <p:nvPr>
            <p:ph idx="1"/>
          </p:nvPr>
        </p:nvSpPr>
        <p:spPr/>
        <p:txBody>
          <a:bodyPr/>
          <a:lstStyle/>
          <a:p>
            <a:pPr marL="0" indent="0">
              <a:buNone/>
            </a:pPr>
            <a:r>
              <a:rPr lang="en-US" b="1" dirty="0"/>
              <a:t>Agencies of the executive branch may be organized into four basic types: </a:t>
            </a:r>
            <a:endParaRPr lang="en-US" b="1" dirty="0" smtClean="0"/>
          </a:p>
          <a:p>
            <a:pPr marL="914400" lvl="1" indent="-514350">
              <a:buFont typeface="+mj-lt"/>
              <a:buAutoNum type="arabicParenR"/>
            </a:pPr>
            <a:r>
              <a:rPr lang="en-US" b="1" dirty="0" smtClean="0"/>
              <a:t>Cabinet departments</a:t>
            </a:r>
          </a:p>
          <a:p>
            <a:pPr marL="914400" lvl="1" indent="-514350">
              <a:buFont typeface="+mj-lt"/>
              <a:buAutoNum type="arabicParenR"/>
            </a:pPr>
            <a:r>
              <a:rPr lang="en-US" b="1" dirty="0" smtClean="0"/>
              <a:t>Independent </a:t>
            </a:r>
            <a:r>
              <a:rPr lang="en-US" b="1" dirty="0"/>
              <a:t>regulatory </a:t>
            </a:r>
            <a:r>
              <a:rPr lang="en-US" b="1" dirty="0" smtClean="0"/>
              <a:t>agencies or commissions</a:t>
            </a:r>
          </a:p>
          <a:p>
            <a:pPr marL="914400" lvl="1" indent="-514350">
              <a:buFont typeface="+mj-lt"/>
              <a:buAutoNum type="arabicParenR"/>
            </a:pPr>
            <a:r>
              <a:rPr lang="en-US" b="1" dirty="0"/>
              <a:t>Government corporations </a:t>
            </a:r>
          </a:p>
          <a:p>
            <a:pPr marL="914400" lvl="1" indent="-514350">
              <a:buFont typeface="+mj-lt"/>
              <a:buAutoNum type="arabicParenR"/>
            </a:pPr>
            <a:r>
              <a:rPr lang="en-US" b="1" dirty="0" smtClean="0"/>
              <a:t>Independent </a:t>
            </a:r>
            <a:r>
              <a:rPr lang="en-US" b="1" dirty="0"/>
              <a:t>executive </a:t>
            </a:r>
            <a:r>
              <a:rPr lang="en-US" b="1" dirty="0" smtClean="0"/>
              <a:t>agencies</a:t>
            </a:r>
          </a:p>
          <a:p>
            <a:endParaRPr lang="en-US" b="1" dirty="0"/>
          </a:p>
        </p:txBody>
      </p:sp>
      <p:sp>
        <p:nvSpPr>
          <p:cNvPr id="4" name="Slide Number Placeholder 3"/>
          <p:cNvSpPr>
            <a:spLocks noGrp="1"/>
          </p:cNvSpPr>
          <p:nvPr>
            <p:ph type="sldNum" sz="quarter" idx="12"/>
          </p:nvPr>
        </p:nvSpPr>
        <p:spPr/>
        <p:txBody>
          <a:bodyPr/>
          <a:lstStyle/>
          <a:p>
            <a:fld id="{461AE591-E667-4905-ADFC-6CF5283AEBF8}" type="slidenum">
              <a:rPr lang="en-US" smtClean="0"/>
              <a:t>7</a:t>
            </a:fld>
            <a:endParaRPr lang="en-US"/>
          </a:p>
        </p:txBody>
      </p:sp>
    </p:spTree>
    <p:extLst>
      <p:ext uri="{BB962C8B-B14F-4D97-AF65-F5344CB8AC3E}">
        <p14:creationId xmlns:p14="http://schemas.microsoft.com/office/powerpoint/2010/main" val="1482379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i="1" dirty="0"/>
              <a:t>THE CABINET </a:t>
            </a:r>
            <a:r>
              <a:rPr lang="en-US" sz="3600" b="1" i="1" dirty="0" smtClean="0"/>
              <a:t>DEPARTMENTS</a:t>
            </a:r>
            <a:endParaRPr lang="en-US" sz="3600" dirty="0"/>
          </a:p>
        </p:txBody>
      </p:sp>
      <p:sp>
        <p:nvSpPr>
          <p:cNvPr id="3" name="Content Placeholder 2"/>
          <p:cNvSpPr>
            <a:spLocks noGrp="1"/>
          </p:cNvSpPr>
          <p:nvPr>
            <p:ph idx="1"/>
          </p:nvPr>
        </p:nvSpPr>
        <p:spPr>
          <a:xfrm>
            <a:off x="228600" y="1219200"/>
            <a:ext cx="8763000" cy="5410200"/>
          </a:xfrm>
        </p:spPr>
        <p:txBody>
          <a:bodyPr>
            <a:noAutofit/>
          </a:bodyPr>
          <a:lstStyle/>
          <a:p>
            <a:pPr marL="0" indent="0">
              <a:buNone/>
            </a:pPr>
            <a:r>
              <a:rPr lang="en-US" sz="2400" b="1" i="1" dirty="0" smtClean="0"/>
              <a:t>Article </a:t>
            </a:r>
            <a:r>
              <a:rPr lang="en-US" sz="2400" b="1" i="1" dirty="0"/>
              <a:t>2, Section 2, Clause 1: </a:t>
            </a:r>
            <a:endParaRPr lang="en-US" sz="2400" b="1" i="1" dirty="0" smtClean="0"/>
          </a:p>
          <a:p>
            <a:r>
              <a:rPr lang="en-US" sz="2400" b="1" i="1" dirty="0" smtClean="0"/>
              <a:t>The President . . . </a:t>
            </a:r>
            <a:r>
              <a:rPr lang="en-US" sz="2400" b="1" dirty="0" smtClean="0"/>
              <a:t>may </a:t>
            </a:r>
            <a:r>
              <a:rPr lang="en-US" sz="2400" b="1" dirty="0"/>
              <a:t>require the Opinion, in writing, of the principal Officer in each of the executive Departments, upon any Subject relating to the Duties of their respective </a:t>
            </a:r>
            <a:r>
              <a:rPr lang="en-US" sz="2400" b="1" dirty="0" smtClean="0"/>
              <a:t>Offices</a:t>
            </a:r>
            <a:r>
              <a:rPr lang="en-US" sz="2400" dirty="0"/>
              <a:t> </a:t>
            </a:r>
            <a:endParaRPr lang="en-US" sz="2400" dirty="0" smtClean="0"/>
          </a:p>
          <a:p>
            <a:endParaRPr lang="en-US" sz="1000" dirty="0"/>
          </a:p>
          <a:p>
            <a:pPr lvl="1"/>
            <a:r>
              <a:rPr lang="en-US" sz="2000" b="1" dirty="0"/>
              <a:t>Each of the fifteen cabinet departments is headed by a secretary, except for the Department of Justice, which is headed by the Attorney </a:t>
            </a:r>
            <a:r>
              <a:rPr lang="en-US" sz="2000" b="1" dirty="0" smtClean="0"/>
              <a:t>General</a:t>
            </a:r>
            <a:endParaRPr lang="en-US" sz="2000" b="1" dirty="0"/>
          </a:p>
          <a:p>
            <a:pPr lvl="1"/>
            <a:endParaRPr lang="en-US" sz="1000" b="1" dirty="0"/>
          </a:p>
          <a:p>
            <a:pPr lvl="1"/>
            <a:r>
              <a:rPr lang="en-US" sz="2000" b="1" dirty="0"/>
              <a:t>All of the heads are </a:t>
            </a:r>
            <a:r>
              <a:rPr lang="en-US" sz="2000" b="1" i="1" dirty="0"/>
              <a:t>chosen by the President</a:t>
            </a:r>
            <a:r>
              <a:rPr lang="en-US" sz="2000" b="1" dirty="0"/>
              <a:t> and </a:t>
            </a:r>
            <a:r>
              <a:rPr lang="en-US" sz="2000" b="1" i="1" dirty="0"/>
              <a:t>confirmed by the </a:t>
            </a:r>
            <a:r>
              <a:rPr lang="en-US" sz="2000" b="1" i="1" dirty="0" smtClean="0"/>
              <a:t>Senate</a:t>
            </a:r>
          </a:p>
          <a:p>
            <a:pPr lvl="1"/>
            <a:endParaRPr lang="en-US" sz="1000" b="1" dirty="0"/>
          </a:p>
          <a:p>
            <a:pPr lvl="1"/>
            <a:r>
              <a:rPr lang="en-US" sz="2000" b="1" dirty="0"/>
              <a:t>Manage a specific policy area with responsibility further divided among various agencies </a:t>
            </a:r>
            <a:endParaRPr lang="en-US" sz="2000" b="1" dirty="0" smtClean="0"/>
          </a:p>
          <a:p>
            <a:pPr lvl="1"/>
            <a:endParaRPr lang="en-US" sz="1000" b="1" dirty="0"/>
          </a:p>
          <a:p>
            <a:pPr lvl="1"/>
            <a:r>
              <a:rPr lang="en-US" sz="2000" b="1" dirty="0"/>
              <a:t>Secretaries often develop a strong loyalty to their departments.  They become closer to the department than to the President. </a:t>
            </a:r>
          </a:p>
          <a:p>
            <a:endParaRPr lang="en-US" dirty="0"/>
          </a:p>
        </p:txBody>
      </p:sp>
      <p:sp>
        <p:nvSpPr>
          <p:cNvPr id="4" name="Slide Number Placeholder 3"/>
          <p:cNvSpPr>
            <a:spLocks noGrp="1"/>
          </p:cNvSpPr>
          <p:nvPr>
            <p:ph type="sldNum" sz="quarter" idx="12"/>
          </p:nvPr>
        </p:nvSpPr>
        <p:spPr/>
        <p:txBody>
          <a:bodyPr/>
          <a:lstStyle/>
          <a:p>
            <a:fld id="{461AE591-E667-4905-ADFC-6CF5283AEBF8}" type="slidenum">
              <a:rPr lang="en-US" smtClean="0"/>
              <a:t>8</a:t>
            </a:fld>
            <a:endParaRPr lang="en-US"/>
          </a:p>
        </p:txBody>
      </p:sp>
    </p:spTree>
    <p:extLst>
      <p:ext uri="{BB962C8B-B14F-4D97-AF65-F5344CB8AC3E}">
        <p14:creationId xmlns:p14="http://schemas.microsoft.com/office/powerpoint/2010/main" val="310396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600" b="1" i="1" dirty="0"/>
              <a:t>THE CABINET DEPARTMENTS</a:t>
            </a:r>
            <a:endParaRPr lang="en-US" sz="3600" b="1" dirty="0"/>
          </a:p>
        </p:txBody>
      </p:sp>
      <p:sp>
        <p:nvSpPr>
          <p:cNvPr id="3" name="Content Placeholder 2"/>
          <p:cNvSpPr>
            <a:spLocks noGrp="1"/>
          </p:cNvSpPr>
          <p:nvPr>
            <p:ph idx="1"/>
          </p:nvPr>
        </p:nvSpPr>
        <p:spPr>
          <a:xfrm>
            <a:off x="228600" y="1143000"/>
            <a:ext cx="8763000" cy="5486400"/>
          </a:xfrm>
        </p:spPr>
        <p:txBody>
          <a:bodyPr>
            <a:noAutofit/>
          </a:bodyPr>
          <a:lstStyle/>
          <a:p>
            <a:pPr marL="0" lvl="0" indent="0">
              <a:buNone/>
              <a:tabLst>
                <a:tab pos="228600" algn="l"/>
                <a:tab pos="284163" algn="l"/>
              </a:tabLst>
            </a:pPr>
            <a:r>
              <a:rPr lang="en-US" sz="2400" b="1" dirty="0"/>
              <a:t>The fifteen cabinet departments, in order of creation, are</a:t>
            </a:r>
            <a:r>
              <a:rPr lang="en-US" sz="2400" b="1" dirty="0" smtClean="0"/>
              <a:t>:</a:t>
            </a:r>
          </a:p>
          <a:p>
            <a:pPr marL="0" lvl="0" indent="0">
              <a:buNone/>
              <a:tabLst>
                <a:tab pos="228600" algn="l"/>
                <a:tab pos="284163" algn="l"/>
              </a:tabLst>
            </a:pPr>
            <a:endParaRPr lang="en-US" sz="1800" b="1" dirty="0" smtClean="0"/>
          </a:p>
          <a:p>
            <a:pPr marL="284163" lvl="0" indent="-284163">
              <a:buFont typeface="+mj-lt"/>
              <a:buAutoNum type="arabicParenR"/>
              <a:tabLst>
                <a:tab pos="228600" algn="l"/>
                <a:tab pos="284163" algn="l"/>
              </a:tabLst>
            </a:pPr>
            <a:r>
              <a:rPr lang="en-US" sz="1800" b="1" dirty="0" smtClean="0"/>
              <a:t>State </a:t>
            </a:r>
            <a:r>
              <a:rPr lang="en-US" sz="1800" b="1" dirty="0"/>
              <a:t>(1789)</a:t>
            </a:r>
            <a:r>
              <a:rPr lang="en-US" sz="1800" dirty="0"/>
              <a:t> - advises the president on foreign policy, negotiates treaties, represents the United States in international organizations </a:t>
            </a:r>
          </a:p>
          <a:p>
            <a:pPr marL="284163" indent="-284163">
              <a:buFont typeface="+mj-lt"/>
              <a:buAutoNum type="arabicParenR"/>
              <a:tabLst>
                <a:tab pos="228600" algn="l"/>
                <a:tab pos="284163" algn="l"/>
              </a:tabLst>
            </a:pPr>
            <a:endParaRPr lang="en-US" sz="1800" dirty="0"/>
          </a:p>
          <a:p>
            <a:pPr marL="284163" lvl="0" indent="-284163">
              <a:buFont typeface="+mj-lt"/>
              <a:buAutoNum type="arabicParenR"/>
              <a:tabLst>
                <a:tab pos="228600" algn="l"/>
                <a:tab pos="284163" algn="l"/>
              </a:tabLst>
            </a:pPr>
            <a:r>
              <a:rPr lang="en-US" sz="1800" b="1" dirty="0"/>
              <a:t>Treasury (1789)</a:t>
            </a:r>
            <a:r>
              <a:rPr lang="en-US" sz="1800" dirty="0"/>
              <a:t> - collects federal revenues, pays federal bills, mints coins and prints paper money, enforces alcohol, tobacco and firearm laws </a:t>
            </a:r>
          </a:p>
          <a:p>
            <a:pPr marL="284163" indent="-284163">
              <a:buFont typeface="+mj-lt"/>
              <a:buAutoNum type="arabicParenR"/>
              <a:tabLst>
                <a:tab pos="228600" algn="l"/>
                <a:tab pos="284163" algn="l"/>
              </a:tabLst>
            </a:pPr>
            <a:endParaRPr lang="en-US" sz="1800" dirty="0"/>
          </a:p>
          <a:p>
            <a:pPr marL="284163" lvl="0" indent="-284163">
              <a:buFont typeface="+mj-lt"/>
              <a:buAutoNum type="arabicParenR"/>
              <a:tabLst>
                <a:tab pos="228600" algn="l"/>
                <a:tab pos="284163" algn="l"/>
              </a:tabLst>
            </a:pPr>
            <a:r>
              <a:rPr lang="en-US" sz="1800" b="1" dirty="0"/>
              <a:t>Defense (1789)</a:t>
            </a:r>
            <a:r>
              <a:rPr lang="en-US" sz="1800" dirty="0"/>
              <a:t> - manages the armed forces, operates military bases </a:t>
            </a:r>
          </a:p>
          <a:p>
            <a:pPr marL="284163" indent="-284163">
              <a:buFont typeface="+mj-lt"/>
              <a:buAutoNum type="arabicParenR"/>
              <a:tabLst>
                <a:tab pos="228600" algn="l"/>
                <a:tab pos="284163" algn="l"/>
              </a:tabLst>
            </a:pPr>
            <a:endParaRPr lang="en-US" sz="1800" dirty="0"/>
          </a:p>
          <a:p>
            <a:pPr marL="284163" lvl="0" indent="-284163">
              <a:buFont typeface="+mj-lt"/>
              <a:buAutoNum type="arabicParenR"/>
              <a:tabLst>
                <a:tab pos="228600" algn="l"/>
                <a:tab pos="284163" algn="l"/>
              </a:tabLst>
            </a:pPr>
            <a:r>
              <a:rPr lang="en-US" sz="1800" b="1" dirty="0"/>
              <a:t>Interior (1849)</a:t>
            </a:r>
            <a:r>
              <a:rPr lang="en-US" sz="1800" dirty="0"/>
              <a:t> - manages federal lands, refuges, and parks, operates hydroelectric facili­ties, manages Native American affairs </a:t>
            </a:r>
          </a:p>
          <a:p>
            <a:pPr marL="284163" indent="-284163">
              <a:buFont typeface="+mj-lt"/>
              <a:buAutoNum type="arabicParenR"/>
              <a:tabLst>
                <a:tab pos="228600" algn="l"/>
                <a:tab pos="284163" algn="l"/>
              </a:tabLst>
            </a:pPr>
            <a:endParaRPr lang="en-US" sz="1800" dirty="0"/>
          </a:p>
          <a:p>
            <a:pPr marL="284163" lvl="0" indent="-284163">
              <a:buFont typeface="+mj-lt"/>
              <a:buAutoNum type="arabicParenR"/>
              <a:tabLst>
                <a:tab pos="228600" algn="l"/>
                <a:tab pos="284163" algn="l"/>
              </a:tabLst>
            </a:pPr>
            <a:r>
              <a:rPr lang="en-US" sz="1800" b="1" dirty="0"/>
              <a:t>Justice (1870)</a:t>
            </a:r>
            <a:r>
              <a:rPr lang="en-US" sz="1800" dirty="0"/>
              <a:t> - provides legal advice to the president, enforces federal laws, represents the United States in court, operates federal prisons </a:t>
            </a:r>
          </a:p>
        </p:txBody>
      </p:sp>
      <p:sp>
        <p:nvSpPr>
          <p:cNvPr id="4" name="Slide Number Placeholder 3"/>
          <p:cNvSpPr>
            <a:spLocks noGrp="1"/>
          </p:cNvSpPr>
          <p:nvPr>
            <p:ph type="sldNum" sz="quarter" idx="12"/>
          </p:nvPr>
        </p:nvSpPr>
        <p:spPr/>
        <p:txBody>
          <a:bodyPr/>
          <a:lstStyle/>
          <a:p>
            <a:fld id="{461AE591-E667-4905-ADFC-6CF5283AEBF8}" type="slidenum">
              <a:rPr lang="en-US" smtClean="0"/>
              <a:t>9</a:t>
            </a:fld>
            <a:endParaRPr lang="en-US"/>
          </a:p>
        </p:txBody>
      </p:sp>
    </p:spTree>
    <p:extLst>
      <p:ext uri="{BB962C8B-B14F-4D97-AF65-F5344CB8AC3E}">
        <p14:creationId xmlns:p14="http://schemas.microsoft.com/office/powerpoint/2010/main" val="3893503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3967</TotalTime>
  <Words>2133</Words>
  <Application>Microsoft Office PowerPoint</Application>
  <PresentationFormat>On-screen Show (4:3)</PresentationFormat>
  <Paragraphs>299</Paragraphs>
  <Slides>23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Lesson 33</vt:lpstr>
      <vt:lpstr>THE CONSTITUTION AND BUREAUCRACY</vt:lpstr>
      <vt:lpstr>FROM SPOILS TO MERIT</vt:lpstr>
      <vt:lpstr>THE MODERN BUREAUCRACY</vt:lpstr>
      <vt:lpstr>POWER OF THE BUREAUCRACY</vt:lpstr>
      <vt:lpstr>FEDERAL AND STATE EMPLOYEES</vt:lpstr>
      <vt:lpstr>THE ORGANIZATION OF THE BUREAUCRACY</vt:lpstr>
      <vt:lpstr>THE CABINET DEPARTMENTS</vt:lpstr>
      <vt:lpstr>THE CABINET DEPARTMENTS</vt:lpstr>
      <vt:lpstr>THE CABINET DEPARTMENTS</vt:lpstr>
      <vt:lpstr>THE CABINET DEPARTMENTS</vt:lpstr>
      <vt:lpstr>THE INDEPENDENT REGULATORY AGENCIES </vt:lpstr>
      <vt:lpstr>THE INDEPENDENT REGULATORY AGENCIES </vt:lpstr>
      <vt:lpstr>THE GOVERNMENT CORPORATIONS</vt:lpstr>
      <vt:lpstr>INDEPENDENT EXECUTIVE AGENCIES</vt:lpstr>
      <vt:lpstr>Lesson 34</vt:lpstr>
      <vt:lpstr>CONTROLLING THE BUREAUCRACY CONGRESSIONAL INFLUENCE</vt:lpstr>
      <vt:lpstr>CONTROLLING THE BUREAUCRACY CONGRESSIONAL INFLUENCE</vt:lpstr>
      <vt:lpstr>CONTROLLING THE BUREAUCRACY CONGRESSIONAL INFLUENCE?</vt:lpstr>
      <vt:lpstr>CONTROLLING THE BUREAUCRACY PRESIDENTIAL INFLUENCE</vt:lpstr>
      <vt:lpstr>CONTROLLING THE BUREAUCRACY COURT AND INTEREST GROUP INFLUENCE</vt:lpstr>
      <vt:lpstr>IRON TRIANGLES vs. ISSUE NETWORKS</vt:lpstr>
      <vt:lpstr>IRON TRIANGLES vs. ISSUE NETWORKS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5-2</dc:title>
  <dc:creator>Windows User</dc:creator>
  <cp:lastModifiedBy>Dennis Roberts</cp:lastModifiedBy>
  <cp:revision>140</cp:revision>
  <cp:lastPrinted>2013-04-10T21:59:54Z</cp:lastPrinted>
  <dcterms:created xsi:type="dcterms:W3CDTF">2013-03-22T21:41:50Z</dcterms:created>
  <dcterms:modified xsi:type="dcterms:W3CDTF">2018-11-26T16:48:19Z</dcterms:modified>
</cp:coreProperties>
</file>