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91E3DA-1666-46DE-A6B6-B646C794CDBC}"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0C4C7-D762-491C-B9E7-88F041996824}" type="slidenum">
              <a:rPr lang="en-US" smtClean="0"/>
              <a:t>‹#›</a:t>
            </a:fld>
            <a:endParaRPr lang="en-US"/>
          </a:p>
        </p:txBody>
      </p:sp>
    </p:spTree>
    <p:extLst>
      <p:ext uri="{BB962C8B-B14F-4D97-AF65-F5344CB8AC3E}">
        <p14:creationId xmlns:p14="http://schemas.microsoft.com/office/powerpoint/2010/main" val="8586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DE569C5-1121-4FF2-A8DC-ABA0A7B3FB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D750869-9B56-4C38-AE8A-DAC3FEB64D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chart represents what a household with $99,000-$99,999 of annual income would pay in income tax in Georgia for the 2016 fiscal year. The numerical values in the three columns to the right of the income level corresponds with the amount of income tax owed to the state. (Mathematical note: married filing separately, $5813/$99,100= 5.865%; $5867/$99,999= 5.867%...thus, the tax is progressive within each income bracket as well). </a:t>
            </a:r>
          </a:p>
          <a:p>
            <a:r>
              <a:rPr lang="en-US" altLang="en-US" b="1"/>
              <a:t>Georgia’s #1 source of government revenue is the  individual income tax!</a:t>
            </a:r>
          </a:p>
          <a:p>
            <a:r>
              <a:rPr lang="en-US" altLang="en-US"/>
              <a:t>Optional: display two copies of the “2016 Georgia Income Tax Table” handout and have students locate their income tax rate as a Single tax filer to discover the progressive nature of income taxes </a:t>
            </a:r>
          </a:p>
          <a:p>
            <a:endParaRPr lang="en-US" altLang="en-US" b="1"/>
          </a:p>
          <a:p>
            <a:endParaRPr lang="en-US" altLang="en-US"/>
          </a:p>
        </p:txBody>
      </p:sp>
      <p:sp>
        <p:nvSpPr>
          <p:cNvPr id="4" name="Slide Number Placeholder 3">
            <a:extLst>
              <a:ext uri="{FF2B5EF4-FFF2-40B4-BE49-F238E27FC236}">
                <a16:creationId xmlns:a16="http://schemas.microsoft.com/office/drawing/2014/main" id="{EB322B37-85B0-466C-96AB-DC3A4C76834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8F2FF8-B86C-4BDB-A100-9CA8AF3DA69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7909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11E321ED-18A3-4C86-8CBF-D6E885B298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E1485F04-EE01-40F7-B4FE-0B9364A120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Some retail items, especially most food products, have been exempted from the state sales tax. Before exemptions for food items were enacted, the sales tax was the leading tax source in Georgia; now, it is second, usually generating about 30 percent of the state's revenues.</a:t>
            </a:r>
          </a:p>
          <a:p>
            <a:r>
              <a:rPr lang="en-US" altLang="en-US" b="1"/>
              <a:t>Sales taxes are </a:t>
            </a:r>
            <a:r>
              <a:rPr lang="en-US" altLang="en-US" b="1" i="1"/>
              <a:t>regressive</a:t>
            </a:r>
            <a:r>
              <a:rPr lang="en-US" altLang="en-US" b="1"/>
              <a:t> because they impact lower income earners more than higher income earners!</a:t>
            </a:r>
          </a:p>
          <a:p>
            <a:endParaRPr lang="en-US" altLang="en-US"/>
          </a:p>
          <a:p>
            <a:r>
              <a:rPr lang="en-US" altLang="en-US"/>
              <a:t>Digby, Michael F. "State Revenues in Georgia." New Georgia Encyclopedia. 03 August 2016. Web. 09 May 2017.</a:t>
            </a:r>
          </a:p>
          <a:p>
            <a:r>
              <a:rPr lang="en-US" altLang="en-US"/>
              <a:t>http://www.georgiaencyclopedia.org/articles/government-politics/state-revenues-georgia </a:t>
            </a:r>
          </a:p>
          <a:p>
            <a:endParaRPr lang="en-US" altLang="en-US"/>
          </a:p>
          <a:p>
            <a:endParaRPr lang="en-US" altLang="en-US"/>
          </a:p>
        </p:txBody>
      </p:sp>
      <p:sp>
        <p:nvSpPr>
          <p:cNvPr id="4" name="Slide Number Placeholder 3">
            <a:extLst>
              <a:ext uri="{FF2B5EF4-FFF2-40B4-BE49-F238E27FC236}">
                <a16:creationId xmlns:a16="http://schemas.microsoft.com/office/drawing/2014/main" id="{A0876433-A9F1-459D-B5A1-6A8141EF13F5}"/>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74B9C-5386-4159-AC67-50B5F0FF16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7601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7AA3DFC4-014F-49E3-9E9D-FDDE885D5D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831F817C-BE19-4347-B12E-9AEF80C836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Digby, Michael F. "State Revenues in Georgia." New Georgia Encyclopedia. 03 August 2016. Web. 09 May 2017.</a:t>
            </a:r>
          </a:p>
          <a:p>
            <a:r>
              <a:rPr lang="en-US" altLang="en-US"/>
              <a:t>http://www.georgiaencyclopedia.org/articles/government-politics/state-revenues-georgia </a:t>
            </a:r>
          </a:p>
        </p:txBody>
      </p:sp>
      <p:sp>
        <p:nvSpPr>
          <p:cNvPr id="4" name="Slide Number Placeholder 3">
            <a:extLst>
              <a:ext uri="{FF2B5EF4-FFF2-40B4-BE49-F238E27FC236}">
                <a16:creationId xmlns:a16="http://schemas.microsoft.com/office/drawing/2014/main" id="{BBBD64A9-9380-48C9-9CA6-D6738E7C90A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AA1D03-A992-4A3A-A381-67057F70975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359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10F1D598-1AE7-4CC5-A0A0-210A0CD593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9D47708F-4148-41D6-8805-712F2BE007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Property taxes are calculated using a millage rate and 40% of the market value of a home or property. See Teacher Background notes for details about millage rate and property tax assessment and collection. </a:t>
            </a:r>
          </a:p>
        </p:txBody>
      </p:sp>
      <p:sp>
        <p:nvSpPr>
          <p:cNvPr id="4" name="Slide Number Placeholder 3">
            <a:extLst>
              <a:ext uri="{FF2B5EF4-FFF2-40B4-BE49-F238E27FC236}">
                <a16:creationId xmlns:a16="http://schemas.microsoft.com/office/drawing/2014/main" id="{F8B6212F-0132-43F4-AEF7-3457CBE2A81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CDC2B3-D269-455F-B525-110709E53A5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4632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B19131-E6AF-4C4E-874A-95D72A1AA183}"/>
              </a:ext>
            </a:extLst>
          </p:cNvPr>
          <p:cNvSpPr>
            <a:spLocks noGrp="1"/>
          </p:cNvSpPr>
          <p:nvPr>
            <p:ph type="dt" sz="half" idx="10"/>
          </p:nvPr>
        </p:nvSpPr>
        <p:spPr/>
        <p:txBody>
          <a:bodyPr/>
          <a:lstStyle>
            <a:lvl1pPr>
              <a:defRPr/>
            </a:lvl1pPr>
          </a:lstStyle>
          <a:p>
            <a:pPr>
              <a:defRPr/>
            </a:pPr>
            <a:fld id="{3E54E575-09A1-4226-884F-B9999214C2C8}" type="datetime1">
              <a:rPr lang="en-US"/>
              <a:pPr>
                <a:defRPr/>
              </a:pPr>
              <a:t>11/9/2018</a:t>
            </a:fld>
            <a:endParaRPr lang="en-US"/>
          </a:p>
        </p:txBody>
      </p:sp>
      <p:sp>
        <p:nvSpPr>
          <p:cNvPr id="5" name="Footer Placeholder 4">
            <a:extLst>
              <a:ext uri="{FF2B5EF4-FFF2-40B4-BE49-F238E27FC236}">
                <a16:creationId xmlns:a16="http://schemas.microsoft.com/office/drawing/2014/main" id="{55B91944-F4A6-46A1-B6CD-B47640DD609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9A6C101-0256-47B8-837B-B3C1C3A7648D}"/>
              </a:ext>
            </a:extLst>
          </p:cNvPr>
          <p:cNvSpPr>
            <a:spLocks noGrp="1"/>
          </p:cNvSpPr>
          <p:nvPr>
            <p:ph type="sldNum" sz="quarter" idx="12"/>
          </p:nvPr>
        </p:nvSpPr>
        <p:spPr/>
        <p:txBody>
          <a:bodyPr/>
          <a:lstStyle>
            <a:lvl1pPr>
              <a:defRPr/>
            </a:lvl1pPr>
          </a:lstStyle>
          <a:p>
            <a:pPr>
              <a:defRPr/>
            </a:pPr>
            <a:fld id="{8E558BBF-6812-4CB6-B45A-1199D344DF8E}" type="slidenum">
              <a:rPr lang="en-US"/>
              <a:pPr>
                <a:defRPr/>
              </a:pPr>
              <a:t>‹#›</a:t>
            </a:fld>
            <a:endParaRPr lang="en-US"/>
          </a:p>
        </p:txBody>
      </p:sp>
    </p:spTree>
    <p:extLst>
      <p:ext uri="{BB962C8B-B14F-4D97-AF65-F5344CB8AC3E}">
        <p14:creationId xmlns:p14="http://schemas.microsoft.com/office/powerpoint/2010/main" val="32211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2BD65C-4E94-4BC5-B91F-C78B5A26D818}"/>
              </a:ext>
            </a:extLst>
          </p:cNvPr>
          <p:cNvSpPr>
            <a:spLocks noGrp="1"/>
          </p:cNvSpPr>
          <p:nvPr>
            <p:ph type="dt" sz="half" idx="10"/>
          </p:nvPr>
        </p:nvSpPr>
        <p:spPr/>
        <p:txBody>
          <a:bodyPr/>
          <a:lstStyle>
            <a:lvl1pPr>
              <a:defRPr/>
            </a:lvl1pPr>
          </a:lstStyle>
          <a:p>
            <a:pPr>
              <a:defRPr/>
            </a:pPr>
            <a:fld id="{E331CC01-3CA2-4302-AD88-F817DB88B892}" type="datetime1">
              <a:rPr lang="en-US"/>
              <a:pPr>
                <a:defRPr/>
              </a:pPr>
              <a:t>11/9/2018</a:t>
            </a:fld>
            <a:endParaRPr lang="en-US"/>
          </a:p>
        </p:txBody>
      </p:sp>
      <p:sp>
        <p:nvSpPr>
          <p:cNvPr id="5" name="Footer Placeholder 4">
            <a:extLst>
              <a:ext uri="{FF2B5EF4-FFF2-40B4-BE49-F238E27FC236}">
                <a16:creationId xmlns:a16="http://schemas.microsoft.com/office/drawing/2014/main" id="{F3B34C94-8FFE-4D37-8E9F-6D37D03A2A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B7DFDDC-CBA0-41AD-9B32-27D2CE3523C2}"/>
              </a:ext>
            </a:extLst>
          </p:cNvPr>
          <p:cNvSpPr>
            <a:spLocks noGrp="1"/>
          </p:cNvSpPr>
          <p:nvPr>
            <p:ph type="sldNum" sz="quarter" idx="12"/>
          </p:nvPr>
        </p:nvSpPr>
        <p:spPr/>
        <p:txBody>
          <a:bodyPr/>
          <a:lstStyle>
            <a:lvl1pPr>
              <a:defRPr/>
            </a:lvl1pPr>
          </a:lstStyle>
          <a:p>
            <a:pPr>
              <a:defRPr/>
            </a:pPr>
            <a:fld id="{90860B23-AD94-4077-A219-89AE80C93629}" type="slidenum">
              <a:rPr lang="en-US"/>
              <a:pPr>
                <a:defRPr/>
              </a:pPr>
              <a:t>‹#›</a:t>
            </a:fld>
            <a:endParaRPr lang="en-US"/>
          </a:p>
        </p:txBody>
      </p:sp>
    </p:spTree>
    <p:extLst>
      <p:ext uri="{BB962C8B-B14F-4D97-AF65-F5344CB8AC3E}">
        <p14:creationId xmlns:p14="http://schemas.microsoft.com/office/powerpoint/2010/main" val="92765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E003A-1A52-45A7-8234-2CE332178B5A}"/>
              </a:ext>
            </a:extLst>
          </p:cNvPr>
          <p:cNvSpPr>
            <a:spLocks noGrp="1"/>
          </p:cNvSpPr>
          <p:nvPr>
            <p:ph type="dt" sz="half" idx="10"/>
          </p:nvPr>
        </p:nvSpPr>
        <p:spPr/>
        <p:txBody>
          <a:bodyPr/>
          <a:lstStyle>
            <a:lvl1pPr>
              <a:defRPr/>
            </a:lvl1pPr>
          </a:lstStyle>
          <a:p>
            <a:pPr>
              <a:defRPr/>
            </a:pPr>
            <a:fld id="{3A1387E9-9662-4458-9736-A8A87F2A4B72}" type="datetime1">
              <a:rPr lang="en-US"/>
              <a:pPr>
                <a:defRPr/>
              </a:pPr>
              <a:t>11/9/2018</a:t>
            </a:fld>
            <a:endParaRPr lang="en-US"/>
          </a:p>
        </p:txBody>
      </p:sp>
      <p:sp>
        <p:nvSpPr>
          <p:cNvPr id="5" name="Footer Placeholder 4">
            <a:extLst>
              <a:ext uri="{FF2B5EF4-FFF2-40B4-BE49-F238E27FC236}">
                <a16:creationId xmlns:a16="http://schemas.microsoft.com/office/drawing/2014/main" id="{08A238AD-A92C-4FB7-89D7-76FFF74F5A6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07CDC7C-1534-413F-8B01-9196EEAC8BBF}"/>
              </a:ext>
            </a:extLst>
          </p:cNvPr>
          <p:cNvSpPr>
            <a:spLocks noGrp="1"/>
          </p:cNvSpPr>
          <p:nvPr>
            <p:ph type="sldNum" sz="quarter" idx="12"/>
          </p:nvPr>
        </p:nvSpPr>
        <p:spPr/>
        <p:txBody>
          <a:bodyPr/>
          <a:lstStyle>
            <a:lvl1pPr>
              <a:defRPr/>
            </a:lvl1pPr>
          </a:lstStyle>
          <a:p>
            <a:pPr>
              <a:defRPr/>
            </a:pPr>
            <a:fld id="{2BAAD189-2111-43AA-BA82-3417478756DB}" type="slidenum">
              <a:rPr lang="en-US"/>
              <a:pPr>
                <a:defRPr/>
              </a:pPr>
              <a:t>‹#›</a:t>
            </a:fld>
            <a:endParaRPr lang="en-US"/>
          </a:p>
        </p:txBody>
      </p:sp>
    </p:spTree>
    <p:extLst>
      <p:ext uri="{BB962C8B-B14F-4D97-AF65-F5344CB8AC3E}">
        <p14:creationId xmlns:p14="http://schemas.microsoft.com/office/powerpoint/2010/main" val="318148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939C1-8146-4EC1-A7D7-D2168F157FC2}"/>
              </a:ext>
            </a:extLst>
          </p:cNvPr>
          <p:cNvSpPr>
            <a:spLocks noGrp="1"/>
          </p:cNvSpPr>
          <p:nvPr>
            <p:ph type="dt" sz="half" idx="10"/>
          </p:nvPr>
        </p:nvSpPr>
        <p:spPr/>
        <p:txBody>
          <a:bodyPr/>
          <a:lstStyle>
            <a:lvl1pPr>
              <a:defRPr/>
            </a:lvl1pPr>
          </a:lstStyle>
          <a:p>
            <a:pPr>
              <a:defRPr/>
            </a:pPr>
            <a:fld id="{3EB7F8BD-F9B3-4854-AB29-184D83447D0E}" type="datetime1">
              <a:rPr lang="en-US"/>
              <a:pPr>
                <a:defRPr/>
              </a:pPr>
              <a:t>11/9/2018</a:t>
            </a:fld>
            <a:endParaRPr lang="en-US"/>
          </a:p>
        </p:txBody>
      </p:sp>
      <p:sp>
        <p:nvSpPr>
          <p:cNvPr id="5" name="Footer Placeholder 4">
            <a:extLst>
              <a:ext uri="{FF2B5EF4-FFF2-40B4-BE49-F238E27FC236}">
                <a16:creationId xmlns:a16="http://schemas.microsoft.com/office/drawing/2014/main" id="{B8D3ED7A-8C87-4A17-99A9-7C0F4367E1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B9068FB-C434-4AD2-A7FA-5BB919A351AF}"/>
              </a:ext>
            </a:extLst>
          </p:cNvPr>
          <p:cNvSpPr>
            <a:spLocks noGrp="1"/>
          </p:cNvSpPr>
          <p:nvPr>
            <p:ph type="sldNum" sz="quarter" idx="12"/>
          </p:nvPr>
        </p:nvSpPr>
        <p:spPr/>
        <p:txBody>
          <a:bodyPr/>
          <a:lstStyle>
            <a:lvl1pPr>
              <a:defRPr/>
            </a:lvl1pPr>
          </a:lstStyle>
          <a:p>
            <a:pPr>
              <a:defRPr/>
            </a:pPr>
            <a:fld id="{7076D25C-C233-47D4-9C48-4D1D7AF695EB}" type="slidenum">
              <a:rPr lang="en-US"/>
              <a:pPr>
                <a:defRPr/>
              </a:pPr>
              <a:t>‹#›</a:t>
            </a:fld>
            <a:endParaRPr lang="en-US"/>
          </a:p>
        </p:txBody>
      </p:sp>
    </p:spTree>
    <p:extLst>
      <p:ext uri="{BB962C8B-B14F-4D97-AF65-F5344CB8AC3E}">
        <p14:creationId xmlns:p14="http://schemas.microsoft.com/office/powerpoint/2010/main" val="406986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182E79C-5CD0-4A30-90BB-1AF7419F5298}"/>
              </a:ext>
            </a:extLst>
          </p:cNvPr>
          <p:cNvSpPr>
            <a:spLocks noGrp="1"/>
          </p:cNvSpPr>
          <p:nvPr>
            <p:ph type="dt" sz="half" idx="10"/>
          </p:nvPr>
        </p:nvSpPr>
        <p:spPr/>
        <p:txBody>
          <a:bodyPr/>
          <a:lstStyle>
            <a:lvl1pPr>
              <a:defRPr/>
            </a:lvl1pPr>
          </a:lstStyle>
          <a:p>
            <a:pPr>
              <a:defRPr/>
            </a:pPr>
            <a:fld id="{641EAAA9-8A94-4E94-BAFD-6AF24E37E08E}" type="datetime1">
              <a:rPr lang="en-US"/>
              <a:pPr>
                <a:defRPr/>
              </a:pPr>
              <a:t>11/9/2018</a:t>
            </a:fld>
            <a:endParaRPr lang="en-US"/>
          </a:p>
        </p:txBody>
      </p:sp>
      <p:sp>
        <p:nvSpPr>
          <p:cNvPr id="5" name="Footer Placeholder 4">
            <a:extLst>
              <a:ext uri="{FF2B5EF4-FFF2-40B4-BE49-F238E27FC236}">
                <a16:creationId xmlns:a16="http://schemas.microsoft.com/office/drawing/2014/main" id="{01A0A8DD-49DD-439C-B46C-609675036F3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08531AC-469D-455A-87CB-39E079CC7E6D}"/>
              </a:ext>
            </a:extLst>
          </p:cNvPr>
          <p:cNvSpPr>
            <a:spLocks noGrp="1"/>
          </p:cNvSpPr>
          <p:nvPr>
            <p:ph type="sldNum" sz="quarter" idx="12"/>
          </p:nvPr>
        </p:nvSpPr>
        <p:spPr/>
        <p:txBody>
          <a:bodyPr/>
          <a:lstStyle>
            <a:lvl1pPr>
              <a:defRPr/>
            </a:lvl1pPr>
          </a:lstStyle>
          <a:p>
            <a:pPr>
              <a:defRPr/>
            </a:pPr>
            <a:fld id="{784AD877-3139-4A56-BF05-23ED6ABE9920}" type="slidenum">
              <a:rPr lang="en-US"/>
              <a:pPr>
                <a:defRPr/>
              </a:pPr>
              <a:t>‹#›</a:t>
            </a:fld>
            <a:endParaRPr lang="en-US"/>
          </a:p>
        </p:txBody>
      </p:sp>
    </p:spTree>
    <p:extLst>
      <p:ext uri="{BB962C8B-B14F-4D97-AF65-F5344CB8AC3E}">
        <p14:creationId xmlns:p14="http://schemas.microsoft.com/office/powerpoint/2010/main" val="16845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CB58996-363F-414B-BD4B-9CEC6F30F3B5}"/>
              </a:ext>
            </a:extLst>
          </p:cNvPr>
          <p:cNvSpPr>
            <a:spLocks noGrp="1"/>
          </p:cNvSpPr>
          <p:nvPr>
            <p:ph type="dt" sz="half" idx="10"/>
          </p:nvPr>
        </p:nvSpPr>
        <p:spPr/>
        <p:txBody>
          <a:bodyPr/>
          <a:lstStyle>
            <a:lvl1pPr>
              <a:defRPr/>
            </a:lvl1pPr>
          </a:lstStyle>
          <a:p>
            <a:pPr>
              <a:defRPr/>
            </a:pPr>
            <a:fld id="{7C1761CD-76B6-474F-B30D-080967652462}" type="datetime1">
              <a:rPr lang="en-US"/>
              <a:pPr>
                <a:defRPr/>
              </a:pPr>
              <a:t>11/9/2018</a:t>
            </a:fld>
            <a:endParaRPr lang="en-US"/>
          </a:p>
        </p:txBody>
      </p:sp>
      <p:sp>
        <p:nvSpPr>
          <p:cNvPr id="6" name="Footer Placeholder 4">
            <a:extLst>
              <a:ext uri="{FF2B5EF4-FFF2-40B4-BE49-F238E27FC236}">
                <a16:creationId xmlns:a16="http://schemas.microsoft.com/office/drawing/2014/main" id="{FE1C8203-06BF-4F45-8072-AE1EA04963E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2095BB3-F35F-4971-BADC-C9143ED6FB2E}"/>
              </a:ext>
            </a:extLst>
          </p:cNvPr>
          <p:cNvSpPr>
            <a:spLocks noGrp="1"/>
          </p:cNvSpPr>
          <p:nvPr>
            <p:ph type="sldNum" sz="quarter" idx="12"/>
          </p:nvPr>
        </p:nvSpPr>
        <p:spPr/>
        <p:txBody>
          <a:bodyPr/>
          <a:lstStyle>
            <a:lvl1pPr>
              <a:defRPr/>
            </a:lvl1pPr>
          </a:lstStyle>
          <a:p>
            <a:pPr>
              <a:defRPr/>
            </a:pPr>
            <a:fld id="{17E10666-F06D-4DA4-B665-08FAF53D3359}" type="slidenum">
              <a:rPr lang="en-US"/>
              <a:pPr>
                <a:defRPr/>
              </a:pPr>
              <a:t>‹#›</a:t>
            </a:fld>
            <a:endParaRPr lang="en-US"/>
          </a:p>
        </p:txBody>
      </p:sp>
    </p:spTree>
    <p:extLst>
      <p:ext uri="{BB962C8B-B14F-4D97-AF65-F5344CB8AC3E}">
        <p14:creationId xmlns:p14="http://schemas.microsoft.com/office/powerpoint/2010/main" val="369172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0BD012A-B1BF-4D2E-ACF0-BEFC9DF37A10}"/>
              </a:ext>
            </a:extLst>
          </p:cNvPr>
          <p:cNvSpPr>
            <a:spLocks noGrp="1"/>
          </p:cNvSpPr>
          <p:nvPr>
            <p:ph type="dt" sz="half" idx="10"/>
          </p:nvPr>
        </p:nvSpPr>
        <p:spPr/>
        <p:txBody>
          <a:bodyPr/>
          <a:lstStyle>
            <a:lvl1pPr>
              <a:defRPr/>
            </a:lvl1pPr>
          </a:lstStyle>
          <a:p>
            <a:pPr>
              <a:defRPr/>
            </a:pPr>
            <a:fld id="{17BBA5A6-FBA5-49B4-92F5-CF09BB1E5237}" type="datetime1">
              <a:rPr lang="en-US"/>
              <a:pPr>
                <a:defRPr/>
              </a:pPr>
              <a:t>11/9/2018</a:t>
            </a:fld>
            <a:endParaRPr lang="en-US"/>
          </a:p>
        </p:txBody>
      </p:sp>
      <p:sp>
        <p:nvSpPr>
          <p:cNvPr id="8" name="Footer Placeholder 4">
            <a:extLst>
              <a:ext uri="{FF2B5EF4-FFF2-40B4-BE49-F238E27FC236}">
                <a16:creationId xmlns:a16="http://schemas.microsoft.com/office/drawing/2014/main" id="{D1A7AF55-31AB-430E-A909-44EE4152B80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443C4BF-3F55-4240-B5BE-825E2403696D}"/>
              </a:ext>
            </a:extLst>
          </p:cNvPr>
          <p:cNvSpPr>
            <a:spLocks noGrp="1"/>
          </p:cNvSpPr>
          <p:nvPr>
            <p:ph type="sldNum" sz="quarter" idx="12"/>
          </p:nvPr>
        </p:nvSpPr>
        <p:spPr/>
        <p:txBody>
          <a:bodyPr/>
          <a:lstStyle>
            <a:lvl1pPr>
              <a:defRPr/>
            </a:lvl1pPr>
          </a:lstStyle>
          <a:p>
            <a:pPr>
              <a:defRPr/>
            </a:pPr>
            <a:fld id="{6D826F70-8144-4213-936D-0C41A1F7FB40}" type="slidenum">
              <a:rPr lang="en-US"/>
              <a:pPr>
                <a:defRPr/>
              </a:pPr>
              <a:t>‹#›</a:t>
            </a:fld>
            <a:endParaRPr lang="en-US"/>
          </a:p>
        </p:txBody>
      </p:sp>
    </p:spTree>
    <p:extLst>
      <p:ext uri="{BB962C8B-B14F-4D97-AF65-F5344CB8AC3E}">
        <p14:creationId xmlns:p14="http://schemas.microsoft.com/office/powerpoint/2010/main" val="99512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867882D-D208-4BEF-A4A3-253B16FD0375}"/>
              </a:ext>
            </a:extLst>
          </p:cNvPr>
          <p:cNvSpPr>
            <a:spLocks noGrp="1"/>
          </p:cNvSpPr>
          <p:nvPr>
            <p:ph type="dt" sz="half" idx="10"/>
          </p:nvPr>
        </p:nvSpPr>
        <p:spPr/>
        <p:txBody>
          <a:bodyPr/>
          <a:lstStyle>
            <a:lvl1pPr>
              <a:defRPr/>
            </a:lvl1pPr>
          </a:lstStyle>
          <a:p>
            <a:pPr>
              <a:defRPr/>
            </a:pPr>
            <a:fld id="{9BC30D2C-4411-426C-8E1A-B3808BF17CA6}" type="datetime1">
              <a:rPr lang="en-US"/>
              <a:pPr>
                <a:defRPr/>
              </a:pPr>
              <a:t>11/9/2018</a:t>
            </a:fld>
            <a:endParaRPr lang="en-US"/>
          </a:p>
        </p:txBody>
      </p:sp>
      <p:sp>
        <p:nvSpPr>
          <p:cNvPr id="4" name="Footer Placeholder 4">
            <a:extLst>
              <a:ext uri="{FF2B5EF4-FFF2-40B4-BE49-F238E27FC236}">
                <a16:creationId xmlns:a16="http://schemas.microsoft.com/office/drawing/2014/main" id="{2736C0B8-003A-422C-AD3E-D423B9C4B5A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7948E66A-EA08-4C0F-B9CB-956256B69E8D}"/>
              </a:ext>
            </a:extLst>
          </p:cNvPr>
          <p:cNvSpPr>
            <a:spLocks noGrp="1"/>
          </p:cNvSpPr>
          <p:nvPr>
            <p:ph type="sldNum" sz="quarter" idx="12"/>
          </p:nvPr>
        </p:nvSpPr>
        <p:spPr/>
        <p:txBody>
          <a:bodyPr/>
          <a:lstStyle>
            <a:lvl1pPr>
              <a:defRPr/>
            </a:lvl1pPr>
          </a:lstStyle>
          <a:p>
            <a:pPr>
              <a:defRPr/>
            </a:pPr>
            <a:fld id="{C03B7A9A-0563-43E1-9F3E-1693DE6600D2}" type="slidenum">
              <a:rPr lang="en-US"/>
              <a:pPr>
                <a:defRPr/>
              </a:pPr>
              <a:t>‹#›</a:t>
            </a:fld>
            <a:endParaRPr lang="en-US"/>
          </a:p>
        </p:txBody>
      </p:sp>
    </p:spTree>
    <p:extLst>
      <p:ext uri="{BB962C8B-B14F-4D97-AF65-F5344CB8AC3E}">
        <p14:creationId xmlns:p14="http://schemas.microsoft.com/office/powerpoint/2010/main" val="328137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92AC693-86DF-4B67-AC95-1560F7C03910}"/>
              </a:ext>
            </a:extLst>
          </p:cNvPr>
          <p:cNvSpPr>
            <a:spLocks noGrp="1"/>
          </p:cNvSpPr>
          <p:nvPr>
            <p:ph type="dt" sz="half" idx="10"/>
          </p:nvPr>
        </p:nvSpPr>
        <p:spPr/>
        <p:txBody>
          <a:bodyPr/>
          <a:lstStyle>
            <a:lvl1pPr>
              <a:defRPr/>
            </a:lvl1pPr>
          </a:lstStyle>
          <a:p>
            <a:pPr>
              <a:defRPr/>
            </a:pPr>
            <a:fld id="{00B2FD8A-89A7-486E-82BB-6B0FBA4A794A}" type="datetime1">
              <a:rPr lang="en-US"/>
              <a:pPr>
                <a:defRPr/>
              </a:pPr>
              <a:t>11/9/2018</a:t>
            </a:fld>
            <a:endParaRPr lang="en-US"/>
          </a:p>
        </p:txBody>
      </p:sp>
      <p:sp>
        <p:nvSpPr>
          <p:cNvPr id="3" name="Footer Placeholder 4">
            <a:extLst>
              <a:ext uri="{FF2B5EF4-FFF2-40B4-BE49-F238E27FC236}">
                <a16:creationId xmlns:a16="http://schemas.microsoft.com/office/drawing/2014/main" id="{5B0C8088-214D-414F-ADE2-7A336DFF0F0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139827D-B74E-4D20-A50F-7AC051E94C5A}"/>
              </a:ext>
            </a:extLst>
          </p:cNvPr>
          <p:cNvSpPr>
            <a:spLocks noGrp="1"/>
          </p:cNvSpPr>
          <p:nvPr>
            <p:ph type="sldNum" sz="quarter" idx="12"/>
          </p:nvPr>
        </p:nvSpPr>
        <p:spPr/>
        <p:txBody>
          <a:bodyPr/>
          <a:lstStyle>
            <a:lvl1pPr>
              <a:defRPr/>
            </a:lvl1pPr>
          </a:lstStyle>
          <a:p>
            <a:pPr>
              <a:defRPr/>
            </a:pPr>
            <a:fld id="{D2CF54F7-0F8A-4700-9753-C8100F1C7F12}" type="slidenum">
              <a:rPr lang="en-US"/>
              <a:pPr>
                <a:defRPr/>
              </a:pPr>
              <a:t>‹#›</a:t>
            </a:fld>
            <a:endParaRPr lang="en-US"/>
          </a:p>
        </p:txBody>
      </p:sp>
    </p:spTree>
    <p:extLst>
      <p:ext uri="{BB962C8B-B14F-4D97-AF65-F5344CB8AC3E}">
        <p14:creationId xmlns:p14="http://schemas.microsoft.com/office/powerpoint/2010/main" val="1636148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5E82769-2558-408A-B539-D331953D2AA7}"/>
              </a:ext>
            </a:extLst>
          </p:cNvPr>
          <p:cNvSpPr>
            <a:spLocks noGrp="1"/>
          </p:cNvSpPr>
          <p:nvPr>
            <p:ph type="dt" sz="half" idx="10"/>
          </p:nvPr>
        </p:nvSpPr>
        <p:spPr/>
        <p:txBody>
          <a:bodyPr/>
          <a:lstStyle>
            <a:lvl1pPr>
              <a:defRPr/>
            </a:lvl1pPr>
          </a:lstStyle>
          <a:p>
            <a:pPr>
              <a:defRPr/>
            </a:pPr>
            <a:fld id="{E4FBEFC5-04EE-4012-98CB-280544D367FD}" type="datetime1">
              <a:rPr lang="en-US"/>
              <a:pPr>
                <a:defRPr/>
              </a:pPr>
              <a:t>11/9/2018</a:t>
            </a:fld>
            <a:endParaRPr lang="en-US"/>
          </a:p>
        </p:txBody>
      </p:sp>
      <p:sp>
        <p:nvSpPr>
          <p:cNvPr id="6" name="Footer Placeholder 4">
            <a:extLst>
              <a:ext uri="{FF2B5EF4-FFF2-40B4-BE49-F238E27FC236}">
                <a16:creationId xmlns:a16="http://schemas.microsoft.com/office/drawing/2014/main" id="{787064AD-5CC1-4CDD-89E8-3EEA35A3A3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80F7D9-E5F4-4FBA-9F9D-90A3576ADC93}"/>
              </a:ext>
            </a:extLst>
          </p:cNvPr>
          <p:cNvSpPr>
            <a:spLocks noGrp="1"/>
          </p:cNvSpPr>
          <p:nvPr>
            <p:ph type="sldNum" sz="quarter" idx="12"/>
          </p:nvPr>
        </p:nvSpPr>
        <p:spPr/>
        <p:txBody>
          <a:bodyPr/>
          <a:lstStyle>
            <a:lvl1pPr>
              <a:defRPr/>
            </a:lvl1pPr>
          </a:lstStyle>
          <a:p>
            <a:pPr>
              <a:defRPr/>
            </a:pPr>
            <a:fld id="{673B37F8-3143-47CF-B66E-9B13B49AF5BA}" type="slidenum">
              <a:rPr lang="en-US"/>
              <a:pPr>
                <a:defRPr/>
              </a:pPr>
              <a:t>‹#›</a:t>
            </a:fld>
            <a:endParaRPr lang="en-US"/>
          </a:p>
        </p:txBody>
      </p:sp>
    </p:spTree>
    <p:extLst>
      <p:ext uri="{BB962C8B-B14F-4D97-AF65-F5344CB8AC3E}">
        <p14:creationId xmlns:p14="http://schemas.microsoft.com/office/powerpoint/2010/main" val="121209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A3C7AEC1-C962-4E2A-A694-3AE7725EE85F}"/>
              </a:ext>
            </a:extLst>
          </p:cNvPr>
          <p:cNvSpPr>
            <a:spLocks noGrp="1"/>
          </p:cNvSpPr>
          <p:nvPr>
            <p:ph type="dt" sz="half" idx="10"/>
          </p:nvPr>
        </p:nvSpPr>
        <p:spPr/>
        <p:txBody>
          <a:bodyPr/>
          <a:lstStyle>
            <a:lvl1pPr>
              <a:defRPr/>
            </a:lvl1pPr>
          </a:lstStyle>
          <a:p>
            <a:pPr>
              <a:defRPr/>
            </a:pPr>
            <a:fld id="{1A0E65AF-67AC-4313-98BF-6147D03A27F6}" type="datetime1">
              <a:rPr lang="en-US"/>
              <a:pPr>
                <a:defRPr/>
              </a:pPr>
              <a:t>11/9/2018</a:t>
            </a:fld>
            <a:endParaRPr lang="en-US"/>
          </a:p>
        </p:txBody>
      </p:sp>
      <p:sp>
        <p:nvSpPr>
          <p:cNvPr id="6" name="Footer Placeholder 4">
            <a:extLst>
              <a:ext uri="{FF2B5EF4-FFF2-40B4-BE49-F238E27FC236}">
                <a16:creationId xmlns:a16="http://schemas.microsoft.com/office/drawing/2014/main" id="{A41B359F-6DDC-44A2-8416-4B1C63A7CB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63C27CC-F3CF-4056-A93F-6B80BB00984F}"/>
              </a:ext>
            </a:extLst>
          </p:cNvPr>
          <p:cNvSpPr>
            <a:spLocks noGrp="1"/>
          </p:cNvSpPr>
          <p:nvPr>
            <p:ph type="sldNum" sz="quarter" idx="12"/>
          </p:nvPr>
        </p:nvSpPr>
        <p:spPr/>
        <p:txBody>
          <a:bodyPr/>
          <a:lstStyle>
            <a:lvl1pPr>
              <a:defRPr/>
            </a:lvl1pPr>
          </a:lstStyle>
          <a:p>
            <a:pPr>
              <a:defRPr/>
            </a:pPr>
            <a:fld id="{895FF706-8028-4EA2-92AB-38854F60DD71}" type="slidenum">
              <a:rPr lang="en-US"/>
              <a:pPr>
                <a:defRPr/>
              </a:pPr>
              <a:t>‹#›</a:t>
            </a:fld>
            <a:endParaRPr lang="en-US"/>
          </a:p>
        </p:txBody>
      </p:sp>
    </p:spTree>
    <p:extLst>
      <p:ext uri="{BB962C8B-B14F-4D97-AF65-F5344CB8AC3E}">
        <p14:creationId xmlns:p14="http://schemas.microsoft.com/office/powerpoint/2010/main" val="294975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AE360C4-9AAF-41E0-8967-AD2FCF0AE897}"/>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F9A3D63-D69F-48C3-99A1-E5E6F7CD992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EBD3DFB-AAEF-4521-837D-4A97405AD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96E50E-01A0-4F8D-A9FC-F529E63BDC9F}" type="datetime1">
              <a:rPr lang="en-US"/>
              <a:pPr>
                <a:defRPr/>
              </a:pPr>
              <a:t>11/9/2018</a:t>
            </a:fld>
            <a:endParaRPr lang="en-US"/>
          </a:p>
        </p:txBody>
      </p:sp>
      <p:sp>
        <p:nvSpPr>
          <p:cNvPr id="5" name="Footer Placeholder 4">
            <a:extLst>
              <a:ext uri="{FF2B5EF4-FFF2-40B4-BE49-F238E27FC236}">
                <a16:creationId xmlns:a16="http://schemas.microsoft.com/office/drawing/2014/main" id="{7CF04FDF-389C-45F8-9193-FA38711BF3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5FF96D1-DDE4-4386-B6BA-A654CAEC64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14474E7F-C713-45E7-97EA-7BB369323229}" type="slidenum">
              <a:rPr lang="en-US"/>
              <a:pPr>
                <a:defRPr/>
              </a:pPr>
              <a:t>‹#›</a:t>
            </a:fld>
            <a:endParaRPr lang="en-US"/>
          </a:p>
        </p:txBody>
      </p:sp>
    </p:spTree>
    <p:extLst>
      <p:ext uri="{BB962C8B-B14F-4D97-AF65-F5344CB8AC3E}">
        <p14:creationId xmlns:p14="http://schemas.microsoft.com/office/powerpoint/2010/main" val="862849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9E670AB-F276-4D89-913A-880A214748CC}"/>
              </a:ext>
            </a:extLst>
          </p:cNvPr>
          <p:cNvSpPr>
            <a:spLocks noGrp="1"/>
          </p:cNvSpPr>
          <p:nvPr>
            <p:ph type="title"/>
          </p:nvPr>
        </p:nvSpPr>
        <p:spPr>
          <a:xfrm>
            <a:off x="588963" y="23813"/>
            <a:ext cx="10515600" cy="1325562"/>
          </a:xfrm>
        </p:spPr>
        <p:txBody>
          <a:bodyPr/>
          <a:lstStyle/>
          <a:p>
            <a:r>
              <a:rPr lang="en-US" altLang="en-US" sz="4800" b="1" dirty="0"/>
              <a:t>3 Common Tax Types:</a:t>
            </a:r>
            <a:br>
              <a:rPr lang="en-US" altLang="en-US" sz="4800" b="1" dirty="0"/>
            </a:br>
            <a:endParaRPr lang="en-US" altLang="en-US" sz="3600" b="1" i="1" dirty="0">
              <a:solidFill>
                <a:srgbClr val="FF0000"/>
              </a:solidFill>
            </a:endParaRPr>
          </a:p>
        </p:txBody>
      </p:sp>
      <p:sp>
        <p:nvSpPr>
          <p:cNvPr id="31747" name="Content Placeholder 2">
            <a:extLst>
              <a:ext uri="{FF2B5EF4-FFF2-40B4-BE49-F238E27FC236}">
                <a16:creationId xmlns:a16="http://schemas.microsoft.com/office/drawing/2014/main" id="{67EE3AE5-0550-4CF8-8F39-567BDF7ABC5F}"/>
              </a:ext>
            </a:extLst>
          </p:cNvPr>
          <p:cNvSpPr>
            <a:spLocks noGrp="1"/>
          </p:cNvSpPr>
          <p:nvPr>
            <p:ph idx="1"/>
          </p:nvPr>
        </p:nvSpPr>
        <p:spPr>
          <a:xfrm>
            <a:off x="206375" y="1349375"/>
            <a:ext cx="6684963" cy="4351338"/>
          </a:xfrm>
        </p:spPr>
        <p:txBody>
          <a:bodyPr/>
          <a:lstStyle/>
          <a:p>
            <a:pPr>
              <a:defRPr/>
            </a:pPr>
            <a:r>
              <a:rPr lang="en-US" altLang="en-US" sz="3200" b="1" dirty="0"/>
              <a:t>Progressive tax-</a:t>
            </a:r>
            <a:r>
              <a:rPr lang="en-US" altLang="en-US" dirty="0"/>
              <a:t> </a:t>
            </a:r>
            <a:r>
              <a:rPr lang="en-US" altLang="en-US" dirty="0">
                <a:solidFill>
                  <a:srgbClr val="000000"/>
                </a:solidFill>
                <a:latin typeface="Arial" panose="020B0604020202020204" pitchFamily="34" charset="0"/>
              </a:rPr>
              <a:t>requires a larger percentage of income paid in tax from high-income earners than it does from low-income earners</a:t>
            </a:r>
          </a:p>
          <a:p>
            <a:pPr>
              <a:defRPr/>
            </a:pPr>
            <a:r>
              <a:rPr lang="en-US" altLang="en-US" sz="3200" b="1" dirty="0"/>
              <a:t>Regressive tax-</a:t>
            </a:r>
            <a:r>
              <a:rPr lang="en-US" altLang="en-US" b="1" dirty="0"/>
              <a:t> </a:t>
            </a:r>
            <a:r>
              <a:rPr lang="en-US" altLang="en-US" dirty="0">
                <a:solidFill>
                  <a:srgbClr val="000000"/>
                </a:solidFill>
                <a:latin typeface="Arial" panose="020B0604020202020204" pitchFamily="34" charset="0"/>
              </a:rPr>
              <a:t>requires a larger percentage of income paid in tax from low-income earners than from high-income earners.</a:t>
            </a:r>
          </a:p>
          <a:p>
            <a:pPr>
              <a:defRPr/>
            </a:pPr>
            <a:r>
              <a:rPr lang="en-US" altLang="en-US" sz="3200" b="1" dirty="0"/>
              <a:t>Proportional tax-</a:t>
            </a:r>
            <a:r>
              <a:rPr lang="en-US" altLang="en-US" b="1" dirty="0"/>
              <a:t> </a:t>
            </a:r>
            <a:r>
              <a:rPr lang="en-US" altLang="en-US" dirty="0">
                <a:solidFill>
                  <a:srgbClr val="000000"/>
                </a:solidFill>
                <a:latin typeface="Arial" panose="020B0604020202020204" pitchFamily="34" charset="0"/>
              </a:rPr>
              <a:t>requires the same percentage of a person’s income; tax is levied from all taxpayers, regardless of their income amount. </a:t>
            </a:r>
          </a:p>
          <a:p>
            <a:pPr marL="0" indent="0">
              <a:buFont typeface="Arial" panose="020B0604020202020204" pitchFamily="34" charset="0"/>
              <a:buNone/>
              <a:defRPr/>
            </a:pPr>
            <a:endParaRPr lang="en-US" altLang="en-US" dirty="0"/>
          </a:p>
        </p:txBody>
      </p:sp>
      <p:cxnSp>
        <p:nvCxnSpPr>
          <p:cNvPr id="6" name="Straight Arrow Connector 5">
            <a:extLst>
              <a:ext uri="{FF2B5EF4-FFF2-40B4-BE49-F238E27FC236}">
                <a16:creationId xmlns:a16="http://schemas.microsoft.com/office/drawing/2014/main" id="{7B5C2247-BFBA-4A3B-B450-8E9991F8EB1C}"/>
              </a:ext>
            </a:extLst>
          </p:cNvPr>
          <p:cNvCxnSpPr/>
          <p:nvPr/>
        </p:nvCxnSpPr>
        <p:spPr>
          <a:xfrm flipV="1">
            <a:off x="5846763" y="3317875"/>
            <a:ext cx="1368425" cy="1587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749" name="TextBox 7">
            <a:extLst>
              <a:ext uri="{FF2B5EF4-FFF2-40B4-BE49-F238E27FC236}">
                <a16:creationId xmlns:a16="http://schemas.microsoft.com/office/drawing/2014/main" id="{67DCF4E9-29F7-469B-8038-92E8DDB7B3BF}"/>
              </a:ext>
            </a:extLst>
          </p:cNvPr>
          <p:cNvSpPr txBox="1">
            <a:spLocks noChangeArrowheads="1"/>
          </p:cNvSpPr>
          <p:nvPr/>
        </p:nvSpPr>
        <p:spPr bwMode="auto">
          <a:xfrm>
            <a:off x="6470650" y="53197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cxnSp>
        <p:nvCxnSpPr>
          <p:cNvPr id="11" name="Straight Arrow Connector 10">
            <a:extLst>
              <a:ext uri="{FF2B5EF4-FFF2-40B4-BE49-F238E27FC236}">
                <a16:creationId xmlns:a16="http://schemas.microsoft.com/office/drawing/2014/main" id="{07340562-F41E-4A82-8612-7251CE2DB5B2}"/>
              </a:ext>
            </a:extLst>
          </p:cNvPr>
          <p:cNvCxnSpPr/>
          <p:nvPr/>
        </p:nvCxnSpPr>
        <p:spPr>
          <a:xfrm>
            <a:off x="5984875" y="1590675"/>
            <a:ext cx="1176338" cy="158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e 9">
            <a:extLst>
              <a:ext uri="{FF2B5EF4-FFF2-40B4-BE49-F238E27FC236}">
                <a16:creationId xmlns:a16="http://schemas.microsoft.com/office/drawing/2014/main" id="{B9FB70D5-BF50-435E-9887-D7705F4DB2D6}"/>
              </a:ext>
            </a:extLst>
          </p:cNvPr>
          <p:cNvGraphicFramePr>
            <a:graphicFrameLocks noGrp="1"/>
          </p:cNvGraphicFramePr>
          <p:nvPr/>
        </p:nvGraphicFramePr>
        <p:xfrm>
          <a:off x="6891338" y="4603750"/>
          <a:ext cx="4721225" cy="1752600"/>
        </p:xfrm>
        <a:graphic>
          <a:graphicData uri="http://schemas.openxmlformats.org/drawingml/2006/table">
            <a:tbl>
              <a:tblPr firstRow="1" bandRow="1">
                <a:tableStyleId>{5C22544A-7EE6-4342-B048-85BDC9FD1C3A}</a:tableStyleId>
              </a:tblPr>
              <a:tblGrid>
                <a:gridCol w="1103740">
                  <a:extLst>
                    <a:ext uri="{9D8B030D-6E8A-4147-A177-3AD203B41FA5}">
                      <a16:colId xmlns:a16="http://schemas.microsoft.com/office/drawing/2014/main" val="20000"/>
                    </a:ext>
                  </a:extLst>
                </a:gridCol>
                <a:gridCol w="1575910">
                  <a:extLst>
                    <a:ext uri="{9D8B030D-6E8A-4147-A177-3AD203B41FA5}">
                      <a16:colId xmlns:a16="http://schemas.microsoft.com/office/drawing/2014/main" val="20001"/>
                    </a:ext>
                  </a:extLst>
                </a:gridCol>
                <a:gridCol w="2041575">
                  <a:extLst>
                    <a:ext uri="{9D8B030D-6E8A-4147-A177-3AD203B41FA5}">
                      <a16:colId xmlns:a16="http://schemas.microsoft.com/office/drawing/2014/main" val="20002"/>
                    </a:ext>
                  </a:extLst>
                </a:gridCol>
              </a:tblGrid>
              <a:tr h="370840">
                <a:tc>
                  <a:txBody>
                    <a:bodyPr/>
                    <a:lstStyle/>
                    <a:p>
                      <a:pPr algn="ctr"/>
                      <a:r>
                        <a:rPr lang="en-US" b="1" dirty="0">
                          <a:solidFill>
                            <a:schemeClr val="tx1"/>
                          </a:solidFill>
                        </a:rPr>
                        <a:t>Income</a:t>
                      </a:r>
                    </a:p>
                  </a:txBody>
                  <a:tcPr marL="91449" marR="91449"/>
                </a:tc>
                <a:tc>
                  <a:txBody>
                    <a:bodyPr/>
                    <a:lstStyle/>
                    <a:p>
                      <a:pPr algn="ctr"/>
                      <a:r>
                        <a:rPr lang="en-US" b="1" dirty="0">
                          <a:solidFill>
                            <a:schemeClr val="tx1"/>
                          </a:solidFill>
                        </a:rPr>
                        <a:t>Amount of Tax</a:t>
                      </a:r>
                    </a:p>
                  </a:txBody>
                  <a:tcPr marL="91449" marR="91449"/>
                </a:tc>
                <a:tc>
                  <a:txBody>
                    <a:bodyPr/>
                    <a:lstStyle/>
                    <a:p>
                      <a:pPr algn="ctr"/>
                      <a:r>
                        <a:rPr lang="en-US" b="1" dirty="0">
                          <a:solidFill>
                            <a:schemeClr val="tx1"/>
                          </a:solidFill>
                        </a:rPr>
                        <a:t>% of Income </a:t>
                      </a:r>
                    </a:p>
                    <a:p>
                      <a:pPr algn="ctr"/>
                      <a:r>
                        <a:rPr lang="en-US" b="1" dirty="0">
                          <a:solidFill>
                            <a:schemeClr val="tx1"/>
                          </a:solidFill>
                        </a:rPr>
                        <a:t>Paid in Tax</a:t>
                      </a:r>
                    </a:p>
                  </a:txBody>
                  <a:tcPr marL="91449" marR="91449"/>
                </a:tc>
                <a:extLst>
                  <a:ext uri="{0D108BD9-81ED-4DB2-BD59-A6C34878D82A}">
                    <a16:rowId xmlns:a16="http://schemas.microsoft.com/office/drawing/2014/main" val="10000"/>
                  </a:ext>
                </a:extLst>
              </a:tr>
              <a:tr h="370840">
                <a:tc>
                  <a:txBody>
                    <a:bodyPr/>
                    <a:lstStyle/>
                    <a:p>
                      <a:pPr algn="ctr"/>
                      <a:r>
                        <a:rPr lang="en-US" dirty="0"/>
                        <a:t>$50,000</a:t>
                      </a:r>
                    </a:p>
                  </a:txBody>
                  <a:tcPr marL="91449" marR="91449"/>
                </a:tc>
                <a:tc>
                  <a:txBody>
                    <a:bodyPr/>
                    <a:lstStyle/>
                    <a:p>
                      <a:pPr algn="ctr"/>
                      <a:r>
                        <a:rPr lang="en-US" dirty="0"/>
                        <a:t>$5,000</a:t>
                      </a:r>
                    </a:p>
                  </a:txBody>
                  <a:tcPr marL="91449" marR="91449"/>
                </a:tc>
                <a:tc>
                  <a:txBody>
                    <a:bodyPr/>
                    <a:lstStyle/>
                    <a:p>
                      <a:pPr algn="ctr"/>
                      <a:r>
                        <a:rPr lang="en-US" dirty="0"/>
                        <a:t>10%</a:t>
                      </a:r>
                    </a:p>
                  </a:txBody>
                  <a:tcPr marL="91449" marR="91449"/>
                </a:tc>
                <a:extLst>
                  <a:ext uri="{0D108BD9-81ED-4DB2-BD59-A6C34878D82A}">
                    <a16:rowId xmlns:a16="http://schemas.microsoft.com/office/drawing/2014/main" val="10001"/>
                  </a:ext>
                </a:extLst>
              </a:tr>
              <a:tr h="370840">
                <a:tc>
                  <a:txBody>
                    <a:bodyPr/>
                    <a:lstStyle/>
                    <a:p>
                      <a:pPr algn="ctr"/>
                      <a:r>
                        <a:rPr lang="en-US" dirty="0"/>
                        <a:t>$75,000</a:t>
                      </a:r>
                    </a:p>
                  </a:txBody>
                  <a:tcPr marL="91449" marR="91449"/>
                </a:tc>
                <a:tc>
                  <a:txBody>
                    <a:bodyPr/>
                    <a:lstStyle/>
                    <a:p>
                      <a:pPr algn="ctr"/>
                      <a:r>
                        <a:rPr lang="en-US" dirty="0"/>
                        <a:t>$7,500</a:t>
                      </a:r>
                    </a:p>
                  </a:txBody>
                  <a:tcPr marL="91449" marR="91449"/>
                </a:tc>
                <a:tc>
                  <a:txBody>
                    <a:bodyPr/>
                    <a:lstStyle/>
                    <a:p>
                      <a:pPr algn="ctr"/>
                      <a:r>
                        <a:rPr lang="en-US" dirty="0"/>
                        <a:t>10%</a:t>
                      </a:r>
                    </a:p>
                  </a:txBody>
                  <a:tcPr marL="91449" marR="91449"/>
                </a:tc>
                <a:extLst>
                  <a:ext uri="{0D108BD9-81ED-4DB2-BD59-A6C34878D82A}">
                    <a16:rowId xmlns:a16="http://schemas.microsoft.com/office/drawing/2014/main" val="10002"/>
                  </a:ext>
                </a:extLst>
              </a:tr>
              <a:tr h="370840">
                <a:tc>
                  <a:txBody>
                    <a:bodyPr/>
                    <a:lstStyle/>
                    <a:p>
                      <a:pPr algn="ctr"/>
                      <a:r>
                        <a:rPr lang="en-US" dirty="0"/>
                        <a:t>$100,000</a:t>
                      </a:r>
                    </a:p>
                  </a:txBody>
                  <a:tcPr marL="91449" marR="91449"/>
                </a:tc>
                <a:tc>
                  <a:txBody>
                    <a:bodyPr/>
                    <a:lstStyle/>
                    <a:p>
                      <a:pPr algn="ctr"/>
                      <a:r>
                        <a:rPr lang="en-US" dirty="0"/>
                        <a:t>$10,000</a:t>
                      </a:r>
                    </a:p>
                  </a:txBody>
                  <a:tcPr marL="91449" marR="91449"/>
                </a:tc>
                <a:tc>
                  <a:txBody>
                    <a:bodyPr/>
                    <a:lstStyle/>
                    <a:p>
                      <a:pPr algn="ctr"/>
                      <a:r>
                        <a:rPr lang="en-US" dirty="0"/>
                        <a:t>10%</a:t>
                      </a:r>
                    </a:p>
                  </a:txBody>
                  <a:tcPr marL="91449" marR="91449"/>
                </a:tc>
                <a:extLst>
                  <a:ext uri="{0D108BD9-81ED-4DB2-BD59-A6C34878D82A}">
                    <a16:rowId xmlns:a16="http://schemas.microsoft.com/office/drawing/2014/main" val="10003"/>
                  </a:ext>
                </a:extLst>
              </a:tr>
            </a:tbl>
          </a:graphicData>
        </a:graphic>
      </p:graphicFrame>
      <p:graphicFrame>
        <p:nvGraphicFramePr>
          <p:cNvPr id="14" name="Table 13">
            <a:extLst>
              <a:ext uri="{FF2B5EF4-FFF2-40B4-BE49-F238E27FC236}">
                <a16:creationId xmlns:a16="http://schemas.microsoft.com/office/drawing/2014/main" id="{B000355C-C13D-4B65-8AF1-77BFFA51BCD6}"/>
              </a:ext>
            </a:extLst>
          </p:cNvPr>
          <p:cNvGraphicFramePr>
            <a:graphicFrameLocks noGrp="1"/>
          </p:cNvGraphicFramePr>
          <p:nvPr/>
        </p:nvGraphicFramePr>
        <p:xfrm>
          <a:off x="7215188" y="2716213"/>
          <a:ext cx="4741863" cy="1752600"/>
        </p:xfrm>
        <a:graphic>
          <a:graphicData uri="http://schemas.openxmlformats.org/drawingml/2006/table">
            <a:tbl>
              <a:tblPr firstRow="1" bandRow="1">
                <a:tableStyleId>{5C22544A-7EE6-4342-B048-85BDC9FD1C3A}</a:tableStyleId>
              </a:tblPr>
              <a:tblGrid>
                <a:gridCol w="1291965">
                  <a:extLst>
                    <a:ext uri="{9D8B030D-6E8A-4147-A177-3AD203B41FA5}">
                      <a16:colId xmlns:a16="http://schemas.microsoft.com/office/drawing/2014/main" val="20000"/>
                    </a:ext>
                  </a:extLst>
                </a:gridCol>
                <a:gridCol w="1688408">
                  <a:extLst>
                    <a:ext uri="{9D8B030D-6E8A-4147-A177-3AD203B41FA5}">
                      <a16:colId xmlns:a16="http://schemas.microsoft.com/office/drawing/2014/main" val="20001"/>
                    </a:ext>
                  </a:extLst>
                </a:gridCol>
                <a:gridCol w="1761490">
                  <a:extLst>
                    <a:ext uri="{9D8B030D-6E8A-4147-A177-3AD203B41FA5}">
                      <a16:colId xmlns:a16="http://schemas.microsoft.com/office/drawing/2014/main" val="20002"/>
                    </a:ext>
                  </a:extLst>
                </a:gridCol>
              </a:tblGrid>
              <a:tr h="370840">
                <a:tc>
                  <a:txBody>
                    <a:bodyPr/>
                    <a:lstStyle/>
                    <a:p>
                      <a:pPr algn="ctr"/>
                      <a:r>
                        <a:rPr lang="en-US" b="1" dirty="0">
                          <a:solidFill>
                            <a:schemeClr val="tx1"/>
                          </a:solidFill>
                        </a:rPr>
                        <a:t>Income</a:t>
                      </a:r>
                    </a:p>
                  </a:txBody>
                  <a:tcPr marL="91443" marR="91443"/>
                </a:tc>
                <a:tc>
                  <a:txBody>
                    <a:bodyPr/>
                    <a:lstStyle/>
                    <a:p>
                      <a:pPr algn="ctr"/>
                      <a:r>
                        <a:rPr lang="en-US" b="1" dirty="0">
                          <a:solidFill>
                            <a:schemeClr val="tx1"/>
                          </a:solidFill>
                        </a:rPr>
                        <a:t>Amount of Tax</a:t>
                      </a:r>
                    </a:p>
                  </a:txBody>
                  <a:tcPr marL="91443" marR="91443"/>
                </a:tc>
                <a:tc>
                  <a:txBody>
                    <a:bodyPr/>
                    <a:lstStyle/>
                    <a:p>
                      <a:pPr algn="ctr"/>
                      <a:r>
                        <a:rPr lang="en-US" b="1" dirty="0">
                          <a:solidFill>
                            <a:schemeClr val="tx1"/>
                          </a:solidFill>
                        </a:rPr>
                        <a:t>% of Income Paid in Tax</a:t>
                      </a:r>
                    </a:p>
                  </a:txBody>
                  <a:tcPr marL="91443" marR="91443"/>
                </a:tc>
                <a:extLst>
                  <a:ext uri="{0D108BD9-81ED-4DB2-BD59-A6C34878D82A}">
                    <a16:rowId xmlns:a16="http://schemas.microsoft.com/office/drawing/2014/main" val="10000"/>
                  </a:ext>
                </a:extLst>
              </a:tr>
              <a:tr h="370840">
                <a:tc>
                  <a:txBody>
                    <a:bodyPr/>
                    <a:lstStyle/>
                    <a:p>
                      <a:pPr algn="ctr"/>
                      <a:r>
                        <a:rPr lang="en-US" dirty="0"/>
                        <a:t>$50,000</a:t>
                      </a:r>
                    </a:p>
                  </a:txBody>
                  <a:tcPr marL="91443" marR="91443"/>
                </a:tc>
                <a:tc>
                  <a:txBody>
                    <a:bodyPr/>
                    <a:lstStyle/>
                    <a:p>
                      <a:pPr algn="ctr"/>
                      <a:r>
                        <a:rPr lang="en-US" dirty="0"/>
                        <a:t>$15,000</a:t>
                      </a:r>
                    </a:p>
                  </a:txBody>
                  <a:tcPr marL="91443" marR="91443"/>
                </a:tc>
                <a:tc>
                  <a:txBody>
                    <a:bodyPr/>
                    <a:lstStyle/>
                    <a:p>
                      <a:pPr algn="ctr"/>
                      <a:r>
                        <a:rPr lang="en-US" dirty="0"/>
                        <a:t>30%</a:t>
                      </a:r>
                    </a:p>
                  </a:txBody>
                  <a:tcPr marL="91443" marR="91443"/>
                </a:tc>
                <a:extLst>
                  <a:ext uri="{0D108BD9-81ED-4DB2-BD59-A6C34878D82A}">
                    <a16:rowId xmlns:a16="http://schemas.microsoft.com/office/drawing/2014/main" val="10001"/>
                  </a:ext>
                </a:extLst>
              </a:tr>
              <a:tr h="370840">
                <a:tc>
                  <a:txBody>
                    <a:bodyPr/>
                    <a:lstStyle/>
                    <a:p>
                      <a:pPr algn="ctr"/>
                      <a:r>
                        <a:rPr lang="en-US" dirty="0"/>
                        <a:t>$75,000</a:t>
                      </a:r>
                    </a:p>
                  </a:txBody>
                  <a:tcPr marL="91443" marR="91443"/>
                </a:tc>
                <a:tc>
                  <a:txBody>
                    <a:bodyPr/>
                    <a:lstStyle/>
                    <a:p>
                      <a:pPr algn="ctr"/>
                      <a:r>
                        <a:rPr lang="en-US" dirty="0"/>
                        <a:t>$15,000</a:t>
                      </a:r>
                    </a:p>
                  </a:txBody>
                  <a:tcPr marL="91443" marR="91443"/>
                </a:tc>
                <a:tc>
                  <a:txBody>
                    <a:bodyPr/>
                    <a:lstStyle/>
                    <a:p>
                      <a:pPr algn="ctr"/>
                      <a:r>
                        <a:rPr lang="en-US" dirty="0"/>
                        <a:t>20%</a:t>
                      </a:r>
                    </a:p>
                  </a:txBody>
                  <a:tcPr marL="91443" marR="91443"/>
                </a:tc>
                <a:extLst>
                  <a:ext uri="{0D108BD9-81ED-4DB2-BD59-A6C34878D82A}">
                    <a16:rowId xmlns:a16="http://schemas.microsoft.com/office/drawing/2014/main" val="10002"/>
                  </a:ext>
                </a:extLst>
              </a:tr>
              <a:tr h="370840">
                <a:tc>
                  <a:txBody>
                    <a:bodyPr/>
                    <a:lstStyle/>
                    <a:p>
                      <a:pPr algn="ctr"/>
                      <a:r>
                        <a:rPr lang="en-US" dirty="0"/>
                        <a:t>$100,000</a:t>
                      </a:r>
                    </a:p>
                  </a:txBody>
                  <a:tcPr marL="91443" marR="91443"/>
                </a:tc>
                <a:tc>
                  <a:txBody>
                    <a:bodyPr/>
                    <a:lstStyle/>
                    <a:p>
                      <a:pPr algn="ctr"/>
                      <a:r>
                        <a:rPr lang="en-US" dirty="0"/>
                        <a:t>$10,000</a:t>
                      </a:r>
                    </a:p>
                  </a:txBody>
                  <a:tcPr marL="91443" marR="91443"/>
                </a:tc>
                <a:tc>
                  <a:txBody>
                    <a:bodyPr/>
                    <a:lstStyle/>
                    <a:p>
                      <a:pPr algn="ctr"/>
                      <a:r>
                        <a:rPr lang="en-US" dirty="0"/>
                        <a:t>10%</a:t>
                      </a:r>
                    </a:p>
                  </a:txBody>
                  <a:tcPr marL="91443" marR="91443"/>
                </a:tc>
                <a:extLst>
                  <a:ext uri="{0D108BD9-81ED-4DB2-BD59-A6C34878D82A}">
                    <a16:rowId xmlns:a16="http://schemas.microsoft.com/office/drawing/2014/main" val="10003"/>
                  </a:ext>
                </a:extLst>
              </a:tr>
            </a:tbl>
          </a:graphicData>
        </a:graphic>
      </p:graphicFrame>
      <p:graphicFrame>
        <p:nvGraphicFramePr>
          <p:cNvPr id="15" name="Table 14">
            <a:extLst>
              <a:ext uri="{FF2B5EF4-FFF2-40B4-BE49-F238E27FC236}">
                <a16:creationId xmlns:a16="http://schemas.microsoft.com/office/drawing/2014/main" id="{6B144F7E-02C7-4C25-82FD-B4E74336C949}"/>
              </a:ext>
            </a:extLst>
          </p:cNvPr>
          <p:cNvGraphicFramePr>
            <a:graphicFrameLocks noGrp="1"/>
          </p:cNvGraphicFramePr>
          <p:nvPr/>
        </p:nvGraphicFramePr>
        <p:xfrm>
          <a:off x="7273925" y="550863"/>
          <a:ext cx="4535488" cy="2029127"/>
        </p:xfrm>
        <a:graphic>
          <a:graphicData uri="http://schemas.openxmlformats.org/drawingml/2006/table">
            <a:tbl>
              <a:tblPr firstRow="1" bandRow="1">
                <a:tableStyleId>{5C22544A-7EE6-4342-B048-85BDC9FD1C3A}</a:tableStyleId>
              </a:tblPr>
              <a:tblGrid>
                <a:gridCol w="1025967">
                  <a:extLst>
                    <a:ext uri="{9D8B030D-6E8A-4147-A177-3AD203B41FA5}">
                      <a16:colId xmlns:a16="http://schemas.microsoft.com/office/drawing/2014/main" val="20000"/>
                    </a:ext>
                  </a:extLst>
                </a:gridCol>
                <a:gridCol w="1774140">
                  <a:extLst>
                    <a:ext uri="{9D8B030D-6E8A-4147-A177-3AD203B41FA5}">
                      <a16:colId xmlns:a16="http://schemas.microsoft.com/office/drawing/2014/main" val="20001"/>
                    </a:ext>
                  </a:extLst>
                </a:gridCol>
                <a:gridCol w="1735381">
                  <a:extLst>
                    <a:ext uri="{9D8B030D-6E8A-4147-A177-3AD203B41FA5}">
                      <a16:colId xmlns:a16="http://schemas.microsoft.com/office/drawing/2014/main" val="20002"/>
                    </a:ext>
                  </a:extLst>
                </a:gridCol>
              </a:tblGrid>
              <a:tr h="639837">
                <a:tc>
                  <a:txBody>
                    <a:bodyPr/>
                    <a:lstStyle/>
                    <a:p>
                      <a:pPr algn="ctr"/>
                      <a:r>
                        <a:rPr lang="en-US" sz="1800" b="1" dirty="0">
                          <a:solidFill>
                            <a:schemeClr val="tx1"/>
                          </a:solidFill>
                        </a:rPr>
                        <a:t>Income</a:t>
                      </a:r>
                    </a:p>
                  </a:txBody>
                  <a:tcPr marL="91456" marR="91456" marT="45674" marB="45674"/>
                </a:tc>
                <a:tc>
                  <a:txBody>
                    <a:bodyPr/>
                    <a:lstStyle/>
                    <a:p>
                      <a:pPr algn="ctr"/>
                      <a:r>
                        <a:rPr lang="en-US" sz="1800" b="1" dirty="0">
                          <a:solidFill>
                            <a:schemeClr val="tx1"/>
                          </a:solidFill>
                        </a:rPr>
                        <a:t>Amount of Tax</a:t>
                      </a:r>
                    </a:p>
                  </a:txBody>
                  <a:tcPr marL="91456" marR="91456" marT="45674" marB="45674"/>
                </a:tc>
                <a:tc>
                  <a:txBody>
                    <a:bodyPr/>
                    <a:lstStyle/>
                    <a:p>
                      <a:pPr algn="ctr"/>
                      <a:r>
                        <a:rPr lang="en-US" sz="1800" b="1" dirty="0">
                          <a:solidFill>
                            <a:schemeClr val="tx1"/>
                          </a:solidFill>
                        </a:rPr>
                        <a:t>% of Income Paid in Tax</a:t>
                      </a:r>
                    </a:p>
                  </a:txBody>
                  <a:tcPr marL="91456" marR="91456" marT="45674" marB="45674"/>
                </a:tc>
                <a:extLst>
                  <a:ext uri="{0D108BD9-81ED-4DB2-BD59-A6C34878D82A}">
                    <a16:rowId xmlns:a16="http://schemas.microsoft.com/office/drawing/2014/main" val="10000"/>
                  </a:ext>
                </a:extLst>
              </a:tr>
              <a:tr h="378692">
                <a:tc>
                  <a:txBody>
                    <a:bodyPr/>
                    <a:lstStyle/>
                    <a:p>
                      <a:pPr algn="ctr"/>
                      <a:r>
                        <a:rPr lang="en-US" sz="1800" dirty="0"/>
                        <a:t>$50,000</a:t>
                      </a:r>
                    </a:p>
                  </a:txBody>
                  <a:tcPr marL="91456" marR="91456" marT="45674" marB="45674"/>
                </a:tc>
                <a:tc>
                  <a:txBody>
                    <a:bodyPr/>
                    <a:lstStyle/>
                    <a:p>
                      <a:pPr algn="ctr"/>
                      <a:r>
                        <a:rPr lang="en-US" sz="1800" dirty="0"/>
                        <a:t>$2,500</a:t>
                      </a:r>
                    </a:p>
                  </a:txBody>
                  <a:tcPr marL="91456" marR="91456" marT="45674" marB="45674"/>
                </a:tc>
                <a:tc>
                  <a:txBody>
                    <a:bodyPr/>
                    <a:lstStyle/>
                    <a:p>
                      <a:pPr algn="ctr"/>
                      <a:r>
                        <a:rPr lang="en-US" sz="1800" dirty="0"/>
                        <a:t>5%</a:t>
                      </a:r>
                    </a:p>
                  </a:txBody>
                  <a:tcPr marL="91456" marR="91456" marT="45674" marB="45674"/>
                </a:tc>
                <a:extLst>
                  <a:ext uri="{0D108BD9-81ED-4DB2-BD59-A6C34878D82A}">
                    <a16:rowId xmlns:a16="http://schemas.microsoft.com/office/drawing/2014/main" val="10001"/>
                  </a:ext>
                </a:extLst>
              </a:tr>
              <a:tr h="370459">
                <a:tc>
                  <a:txBody>
                    <a:bodyPr/>
                    <a:lstStyle/>
                    <a:p>
                      <a:pPr algn="ctr"/>
                      <a:r>
                        <a:rPr lang="en-US" sz="1800" dirty="0"/>
                        <a:t>$75,000</a:t>
                      </a:r>
                    </a:p>
                  </a:txBody>
                  <a:tcPr marL="91456" marR="91456" marT="45674" marB="45674"/>
                </a:tc>
                <a:tc>
                  <a:txBody>
                    <a:bodyPr/>
                    <a:lstStyle/>
                    <a:p>
                      <a:pPr algn="ctr"/>
                      <a:r>
                        <a:rPr lang="en-US" sz="1800" dirty="0"/>
                        <a:t>$5,625</a:t>
                      </a:r>
                    </a:p>
                  </a:txBody>
                  <a:tcPr marL="91456" marR="91456" marT="45674" marB="45674"/>
                </a:tc>
                <a:tc>
                  <a:txBody>
                    <a:bodyPr/>
                    <a:lstStyle/>
                    <a:p>
                      <a:pPr algn="ctr"/>
                      <a:r>
                        <a:rPr lang="en-US" sz="1800" dirty="0"/>
                        <a:t>7.5%</a:t>
                      </a:r>
                    </a:p>
                  </a:txBody>
                  <a:tcPr marL="91456" marR="91456" marT="45674" marB="45674"/>
                </a:tc>
                <a:extLst>
                  <a:ext uri="{0D108BD9-81ED-4DB2-BD59-A6C34878D82A}">
                    <a16:rowId xmlns:a16="http://schemas.microsoft.com/office/drawing/2014/main" val="10002"/>
                  </a:ext>
                </a:extLst>
              </a:tr>
              <a:tr h="639837">
                <a:tc>
                  <a:txBody>
                    <a:bodyPr/>
                    <a:lstStyle/>
                    <a:p>
                      <a:pPr algn="ctr"/>
                      <a:r>
                        <a:rPr lang="en-US" sz="1800" dirty="0"/>
                        <a:t>$100,000</a:t>
                      </a:r>
                    </a:p>
                  </a:txBody>
                  <a:tcPr marL="91456" marR="91456" marT="45674" marB="45674"/>
                </a:tc>
                <a:tc>
                  <a:txBody>
                    <a:bodyPr/>
                    <a:lstStyle/>
                    <a:p>
                      <a:pPr algn="ctr"/>
                      <a:r>
                        <a:rPr lang="en-US" sz="1800" dirty="0"/>
                        <a:t>$10,000</a:t>
                      </a:r>
                    </a:p>
                  </a:txBody>
                  <a:tcPr marL="91456" marR="91456" marT="45674" marB="45674"/>
                </a:tc>
                <a:tc>
                  <a:txBody>
                    <a:bodyPr/>
                    <a:lstStyle/>
                    <a:p>
                      <a:pPr algn="ctr"/>
                      <a:r>
                        <a:rPr lang="en-US" sz="1800" dirty="0"/>
                        <a:t>10%</a:t>
                      </a:r>
                    </a:p>
                  </a:txBody>
                  <a:tcPr marL="91456" marR="91456" marT="45674" marB="45674"/>
                </a:tc>
                <a:extLst>
                  <a:ext uri="{0D108BD9-81ED-4DB2-BD59-A6C34878D82A}">
                    <a16:rowId xmlns:a16="http://schemas.microsoft.com/office/drawing/2014/main" val="10003"/>
                  </a:ext>
                </a:extLst>
              </a:tr>
            </a:tbl>
          </a:graphicData>
        </a:graphic>
      </p:graphicFrame>
      <p:cxnSp>
        <p:nvCxnSpPr>
          <p:cNvPr id="18" name="Straight Arrow Connector 17">
            <a:extLst>
              <a:ext uri="{FF2B5EF4-FFF2-40B4-BE49-F238E27FC236}">
                <a16:creationId xmlns:a16="http://schemas.microsoft.com/office/drawing/2014/main" id="{B55C4F31-C869-4BD4-AC52-40678C75BCB1}"/>
              </a:ext>
            </a:extLst>
          </p:cNvPr>
          <p:cNvCxnSpPr/>
          <p:nvPr/>
        </p:nvCxnSpPr>
        <p:spPr>
          <a:xfrm>
            <a:off x="4008438" y="6142038"/>
            <a:ext cx="2462212" cy="22225"/>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52BA530-0C97-412B-8797-F9E682E562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8BE4A0-0390-407E-8305-5AB7DBFFD39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35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1C6E396-59E7-4616-BABE-FD75E5334351}"/>
              </a:ext>
            </a:extLst>
          </p:cNvPr>
          <p:cNvSpPr>
            <a:spLocks noGrp="1"/>
          </p:cNvSpPr>
          <p:nvPr>
            <p:ph type="title"/>
          </p:nvPr>
        </p:nvSpPr>
        <p:spPr>
          <a:xfrm>
            <a:off x="838200" y="365125"/>
            <a:ext cx="10515600" cy="438150"/>
          </a:xfrm>
        </p:spPr>
        <p:txBody>
          <a:bodyPr/>
          <a:lstStyle/>
          <a:p>
            <a:pPr algn="ctr"/>
            <a:r>
              <a:rPr lang="en-US" altLang="en-US"/>
              <a:t>Common Taxes in Georgia</a:t>
            </a:r>
          </a:p>
        </p:txBody>
      </p:sp>
      <p:sp>
        <p:nvSpPr>
          <p:cNvPr id="33795" name="Content Placeholder 2">
            <a:extLst>
              <a:ext uri="{FF2B5EF4-FFF2-40B4-BE49-F238E27FC236}">
                <a16:creationId xmlns:a16="http://schemas.microsoft.com/office/drawing/2014/main" id="{12840373-31A0-4CBD-931D-CF65CBB1390D}"/>
              </a:ext>
            </a:extLst>
          </p:cNvPr>
          <p:cNvSpPr>
            <a:spLocks noGrp="1"/>
          </p:cNvSpPr>
          <p:nvPr>
            <p:ph idx="1"/>
          </p:nvPr>
        </p:nvSpPr>
        <p:spPr>
          <a:xfrm>
            <a:off x="838200" y="2187575"/>
            <a:ext cx="7945438" cy="4351338"/>
          </a:xfrm>
        </p:spPr>
        <p:txBody>
          <a:bodyPr/>
          <a:lstStyle/>
          <a:p>
            <a:r>
              <a:rPr lang="en-US" altLang="en-US" sz="3000"/>
              <a:t>The </a:t>
            </a:r>
            <a:r>
              <a:rPr lang="en-US" altLang="en-US" sz="3000" i="1" u="sng"/>
              <a:t>individual income tax</a:t>
            </a:r>
            <a:r>
              <a:rPr lang="en-US" altLang="en-US" sz="3000"/>
              <a:t> is a </a:t>
            </a:r>
            <a:r>
              <a:rPr lang="en-US" altLang="en-US" sz="3000" b="1"/>
              <a:t>progressive</a:t>
            </a:r>
            <a:r>
              <a:rPr lang="en-US" altLang="en-US" sz="3000"/>
              <a:t> </a:t>
            </a:r>
            <a:r>
              <a:rPr lang="en-US" altLang="en-US" sz="3000" b="1"/>
              <a:t>tax</a:t>
            </a:r>
            <a:r>
              <a:rPr lang="en-US" altLang="en-US" sz="3000"/>
              <a:t> on a portion of the income a person or a married couple earns in salaries, wages, or investments. </a:t>
            </a:r>
          </a:p>
          <a:p>
            <a:r>
              <a:rPr lang="en-US" altLang="en-US" sz="3000"/>
              <a:t>The </a:t>
            </a:r>
            <a:r>
              <a:rPr lang="en-US" altLang="en-US" sz="3000" u="sng"/>
              <a:t>individual income tax </a:t>
            </a:r>
            <a:r>
              <a:rPr lang="en-US" altLang="en-US" sz="3000"/>
              <a:t>is Georgia's top revenue source, generating between 40 and 45 percent of the state's total revenue</a:t>
            </a:r>
          </a:p>
        </p:txBody>
      </p:sp>
      <p:pic>
        <p:nvPicPr>
          <p:cNvPr id="33796" name="Picture 3">
            <a:extLst>
              <a:ext uri="{FF2B5EF4-FFF2-40B4-BE49-F238E27FC236}">
                <a16:creationId xmlns:a16="http://schemas.microsoft.com/office/drawing/2014/main" id="{891E3482-0EC8-46E9-A3AA-D2A5A38416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5963" y="1217613"/>
            <a:ext cx="40957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a:extLst>
              <a:ext uri="{FF2B5EF4-FFF2-40B4-BE49-F238E27FC236}">
                <a16:creationId xmlns:a16="http://schemas.microsoft.com/office/drawing/2014/main" id="{25270F9F-8252-4AA0-A3A4-6AE4155966D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683625" y="2062163"/>
            <a:ext cx="3311525" cy="376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2" descr="Image result for peach state image">
            <a:extLst>
              <a:ext uri="{FF2B5EF4-FFF2-40B4-BE49-F238E27FC236}">
                <a16:creationId xmlns:a16="http://schemas.microsoft.com/office/drawing/2014/main" id="{C4C51946-57E5-491A-9786-6F7A89F4A0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8200" y="0"/>
            <a:ext cx="233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6">
            <a:extLst>
              <a:ext uri="{FF2B5EF4-FFF2-40B4-BE49-F238E27FC236}">
                <a16:creationId xmlns:a16="http://schemas.microsoft.com/office/drawing/2014/main" id="{0D1EA7F7-41E4-4D35-A5B4-65339919BD5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3625" y="931863"/>
            <a:ext cx="33115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80E462FD-360E-4456-8BAC-CDC4B305705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687472-A6EE-4D41-8D48-78D5F664423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59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4">
            <a:extLst>
              <a:ext uri="{FF2B5EF4-FFF2-40B4-BE49-F238E27FC236}">
                <a16:creationId xmlns:a16="http://schemas.microsoft.com/office/drawing/2014/main" id="{E95B2947-75D2-47F2-A5DA-62E56C078B60}"/>
              </a:ext>
            </a:extLst>
          </p:cNvPr>
          <p:cNvSpPr>
            <a:spLocks noGrp="1"/>
          </p:cNvSpPr>
          <p:nvPr>
            <p:ph idx="1"/>
          </p:nvPr>
        </p:nvSpPr>
        <p:spPr>
          <a:xfrm>
            <a:off x="639763" y="1281113"/>
            <a:ext cx="10714037" cy="4013200"/>
          </a:xfrm>
        </p:spPr>
        <p:txBody>
          <a:bodyPr/>
          <a:lstStyle/>
          <a:p>
            <a:r>
              <a:rPr lang="en-US" altLang="en-US" sz="3000"/>
              <a:t>The </a:t>
            </a:r>
            <a:r>
              <a:rPr lang="en-US" altLang="en-US" sz="3000" i="1" u="sng"/>
              <a:t>general sales tax</a:t>
            </a:r>
            <a:r>
              <a:rPr lang="en-US" altLang="en-US" sz="3000"/>
              <a:t> (or "sales and use tax") is a </a:t>
            </a:r>
            <a:r>
              <a:rPr lang="en-US" altLang="en-US" sz="3000" b="1"/>
              <a:t>regressive tax </a:t>
            </a:r>
            <a:r>
              <a:rPr lang="en-US" altLang="en-US" sz="3000"/>
              <a:t>placed on customer purchases of most items bought at retail stores.</a:t>
            </a:r>
          </a:p>
          <a:p>
            <a:r>
              <a:rPr lang="en-US" altLang="en-US" sz="3000"/>
              <a:t>The </a:t>
            </a:r>
            <a:r>
              <a:rPr lang="en-US" altLang="en-US" sz="3000" u="sng"/>
              <a:t>sales tax </a:t>
            </a:r>
            <a:r>
              <a:rPr lang="en-US" altLang="en-US" sz="3000"/>
              <a:t>is a percentage of the price of an item. Georgia has a 4 percent sales tax rate, but because local governments are allowed to add on optional sales taxes, customers may pay up to 7 or 8 percent on retail sales. </a:t>
            </a:r>
          </a:p>
          <a:p>
            <a:r>
              <a:rPr lang="en-US" altLang="en-US" sz="3000"/>
              <a:t>The state revenue department collects all of the sales-tax revenue and returns the local portion to the appropriate counties, cities, and school systems. </a:t>
            </a:r>
          </a:p>
          <a:p>
            <a:pPr lvl="1"/>
            <a:r>
              <a:rPr lang="en-US" altLang="en-US" sz="2600" u="sng"/>
              <a:t>Sales taxes </a:t>
            </a:r>
            <a:r>
              <a:rPr lang="en-US" altLang="en-US" sz="2600"/>
              <a:t>are the 2</a:t>
            </a:r>
            <a:r>
              <a:rPr lang="en-US" altLang="en-US" sz="2600" baseline="30000"/>
              <a:t>nd</a:t>
            </a:r>
            <a:r>
              <a:rPr lang="en-US" altLang="en-US" sz="2600"/>
              <a:t> leading tax source in GA generating about 30% of state revenues </a:t>
            </a:r>
          </a:p>
        </p:txBody>
      </p:sp>
      <p:sp>
        <p:nvSpPr>
          <p:cNvPr id="35843" name="Title 1">
            <a:extLst>
              <a:ext uri="{FF2B5EF4-FFF2-40B4-BE49-F238E27FC236}">
                <a16:creationId xmlns:a16="http://schemas.microsoft.com/office/drawing/2014/main" id="{9E95BC96-0E6F-4588-BC8F-EC7D9D190AD9}"/>
              </a:ext>
            </a:extLst>
          </p:cNvPr>
          <p:cNvSpPr>
            <a:spLocks noGrp="1"/>
          </p:cNvSpPr>
          <p:nvPr>
            <p:ph type="title"/>
          </p:nvPr>
        </p:nvSpPr>
        <p:spPr>
          <a:xfrm>
            <a:off x="838200" y="365125"/>
            <a:ext cx="10515600" cy="438150"/>
          </a:xfrm>
        </p:spPr>
        <p:txBody>
          <a:bodyPr/>
          <a:lstStyle/>
          <a:p>
            <a:pPr algn="ctr"/>
            <a:r>
              <a:rPr lang="en-US" altLang="en-US"/>
              <a:t>Common Taxes in Georgia</a:t>
            </a:r>
          </a:p>
        </p:txBody>
      </p:sp>
      <p:pic>
        <p:nvPicPr>
          <p:cNvPr id="35844" name="Picture 2" descr="Image result for peach state image">
            <a:extLst>
              <a:ext uri="{FF2B5EF4-FFF2-40B4-BE49-F238E27FC236}">
                <a16:creationId xmlns:a16="http://schemas.microsoft.com/office/drawing/2014/main" id="{0D0D6557-4250-4226-836E-97A10CDF2B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69163" y="0"/>
            <a:ext cx="233521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8">
            <a:extLst>
              <a:ext uri="{FF2B5EF4-FFF2-40B4-BE49-F238E27FC236}">
                <a16:creationId xmlns:a16="http://schemas.microsoft.com/office/drawing/2014/main" id="{573914F5-B96B-4B17-8ACC-C84DF27D9FF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9763" y="885825"/>
            <a:ext cx="5076825"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34583A24-71C6-4843-9160-8C022009FA7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451C44-8558-4025-B724-2324D7E0B5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1069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a16="http://schemas.microsoft.com/office/drawing/2014/main" id="{1F7FCFCE-8D22-43FC-A889-0C99B57399BE}"/>
              </a:ext>
            </a:extLst>
          </p:cNvPr>
          <p:cNvSpPr txBox="1">
            <a:spLocks/>
          </p:cNvSpPr>
          <p:nvPr/>
        </p:nvSpPr>
        <p:spPr bwMode="auto">
          <a:xfrm>
            <a:off x="965200" y="1660525"/>
            <a:ext cx="7253288"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US" alt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Excise taxes are usually fixed amounts per item rather than percentages of the price. </a:t>
            </a:r>
          </a:p>
        </p:txBody>
      </p:sp>
      <p:sp>
        <p:nvSpPr>
          <p:cNvPr id="37891" name="Content Placeholder 2">
            <a:extLst>
              <a:ext uri="{FF2B5EF4-FFF2-40B4-BE49-F238E27FC236}">
                <a16:creationId xmlns:a16="http://schemas.microsoft.com/office/drawing/2014/main" id="{423F0058-2A4B-4F07-8A43-4B4BE70B0FEC}"/>
              </a:ext>
            </a:extLst>
          </p:cNvPr>
          <p:cNvSpPr>
            <a:spLocks noGrp="1"/>
          </p:cNvSpPr>
          <p:nvPr>
            <p:ph idx="1"/>
          </p:nvPr>
        </p:nvSpPr>
        <p:spPr>
          <a:xfrm>
            <a:off x="60325" y="803275"/>
            <a:ext cx="11293475" cy="930275"/>
          </a:xfrm>
        </p:spPr>
        <p:txBody>
          <a:bodyPr/>
          <a:lstStyle/>
          <a:p>
            <a:r>
              <a:rPr lang="en-US" altLang="en-US" b="1" i="1"/>
              <a:t>Excise taxes</a:t>
            </a:r>
            <a:r>
              <a:rPr lang="en-US" altLang="en-US"/>
              <a:t> are sales taxes (a regressive tax) placed on the purchase of such items as gasoline, alcoholic beverages, and tobacco products. </a:t>
            </a:r>
          </a:p>
        </p:txBody>
      </p:sp>
      <p:pic>
        <p:nvPicPr>
          <p:cNvPr id="37892" name="Picture 7">
            <a:extLst>
              <a:ext uri="{FF2B5EF4-FFF2-40B4-BE49-F238E27FC236}">
                <a16:creationId xmlns:a16="http://schemas.microsoft.com/office/drawing/2014/main" id="{F864FACC-A933-496C-AAEF-B50939817B1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5563" y="2592388"/>
            <a:ext cx="3225800"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itle 1">
            <a:extLst>
              <a:ext uri="{FF2B5EF4-FFF2-40B4-BE49-F238E27FC236}">
                <a16:creationId xmlns:a16="http://schemas.microsoft.com/office/drawing/2014/main" id="{0C283813-EC38-4783-B85F-BBE4B59A243C}"/>
              </a:ext>
            </a:extLst>
          </p:cNvPr>
          <p:cNvSpPr>
            <a:spLocks noGrp="1"/>
          </p:cNvSpPr>
          <p:nvPr>
            <p:ph type="title"/>
          </p:nvPr>
        </p:nvSpPr>
        <p:spPr>
          <a:xfrm>
            <a:off x="838200" y="365125"/>
            <a:ext cx="10515600" cy="438150"/>
          </a:xfrm>
        </p:spPr>
        <p:txBody>
          <a:bodyPr/>
          <a:lstStyle/>
          <a:p>
            <a:pPr algn="ctr"/>
            <a:r>
              <a:rPr lang="en-US" altLang="en-US"/>
              <a:t>Common Taxes in Georgia</a:t>
            </a:r>
          </a:p>
        </p:txBody>
      </p:sp>
      <p:pic>
        <p:nvPicPr>
          <p:cNvPr id="37894" name="Picture 2" descr="Image result for peach state image">
            <a:extLst>
              <a:ext uri="{FF2B5EF4-FFF2-40B4-BE49-F238E27FC236}">
                <a16:creationId xmlns:a16="http://schemas.microsoft.com/office/drawing/2014/main" id="{9305FDD8-8664-47C3-9437-ED04612498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9163" y="0"/>
            <a:ext cx="2335212"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5" name="Picture 8">
            <a:extLst>
              <a:ext uri="{FF2B5EF4-FFF2-40B4-BE49-F238E27FC236}">
                <a16:creationId xmlns:a16="http://schemas.microsoft.com/office/drawing/2014/main" id="{BBADA405-248E-46D3-8A58-EC1AFC034358}"/>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821363" y="2576513"/>
            <a:ext cx="2895600" cy="235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6" name="Content Placeholder 2">
            <a:extLst>
              <a:ext uri="{FF2B5EF4-FFF2-40B4-BE49-F238E27FC236}">
                <a16:creationId xmlns:a16="http://schemas.microsoft.com/office/drawing/2014/main" id="{6C9568AA-422B-4B93-9E09-88A8441AC9D5}"/>
              </a:ext>
            </a:extLst>
          </p:cNvPr>
          <p:cNvSpPr txBox="1">
            <a:spLocks/>
          </p:cNvSpPr>
          <p:nvPr/>
        </p:nvSpPr>
        <p:spPr bwMode="auto">
          <a:xfrm>
            <a:off x="168275" y="4894263"/>
            <a:ext cx="11291888"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US" alt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The motor-fuel tax is the largest excise tax, contributing about 4 to 5 percent of state revenues. The Georgia Constitution specifies that the state must spend whatever amount is raised by the motor-fuel tax on roads and bridges.</a:t>
            </a:r>
          </a:p>
        </p:txBody>
      </p:sp>
      <p:sp>
        <p:nvSpPr>
          <p:cNvPr id="3" name="Slide Number Placeholder 2">
            <a:extLst>
              <a:ext uri="{FF2B5EF4-FFF2-40B4-BE49-F238E27FC236}">
                <a16:creationId xmlns:a16="http://schemas.microsoft.com/office/drawing/2014/main" id="{5B09B88A-E479-4DCB-8205-77C71B20BD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638188-75F4-4A52-A1DC-B5E2470B9F1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7670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3">
            <a:extLst>
              <a:ext uri="{FF2B5EF4-FFF2-40B4-BE49-F238E27FC236}">
                <a16:creationId xmlns:a16="http://schemas.microsoft.com/office/drawing/2014/main" id="{580E6B6C-20BE-4F3A-AFC2-FB2A2270EE8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45750" y="5457825"/>
            <a:ext cx="1254125"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5">
            <a:extLst>
              <a:ext uri="{FF2B5EF4-FFF2-40B4-BE49-F238E27FC236}">
                <a16:creationId xmlns:a16="http://schemas.microsoft.com/office/drawing/2014/main" id="{414CEE61-1ADF-4E2D-AD1B-CF17A7F04BB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45738" y="57150"/>
            <a:ext cx="144621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2">
            <a:extLst>
              <a:ext uri="{FF2B5EF4-FFF2-40B4-BE49-F238E27FC236}">
                <a16:creationId xmlns:a16="http://schemas.microsoft.com/office/drawing/2014/main" id="{1286A1CC-49DD-4D4B-8664-310138E103D7}"/>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201275" y="2651125"/>
            <a:ext cx="1744663" cy="174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a:extLst>
              <a:ext uri="{FF2B5EF4-FFF2-40B4-BE49-F238E27FC236}">
                <a16:creationId xmlns:a16="http://schemas.microsoft.com/office/drawing/2014/main" id="{D66662D0-389F-409C-965C-A35997D07876}"/>
              </a:ext>
            </a:extLst>
          </p:cNvPr>
          <p:cNvCxnSpPr/>
          <p:nvPr/>
        </p:nvCxnSpPr>
        <p:spPr>
          <a:xfrm flipV="1">
            <a:off x="11069638" y="1535113"/>
            <a:ext cx="0" cy="731837"/>
          </a:xfrm>
          <a:prstGeom prst="straightConnector1">
            <a:avLst/>
          </a:prstGeom>
          <a:ln w="5715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6AD07BC-3164-474D-94EA-3335A53BF5B2}"/>
              </a:ext>
            </a:extLst>
          </p:cNvPr>
          <p:cNvCxnSpPr/>
          <p:nvPr/>
        </p:nvCxnSpPr>
        <p:spPr>
          <a:xfrm>
            <a:off x="11072813" y="4856163"/>
            <a:ext cx="0" cy="601662"/>
          </a:xfrm>
          <a:prstGeom prst="straightConnector1">
            <a:avLst/>
          </a:prstGeom>
          <a:ln w="5715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3931EDB-925E-496A-AEDE-98C3A2941017}"/>
              </a:ext>
            </a:extLst>
          </p:cNvPr>
          <p:cNvSpPr txBox="1">
            <a:spLocks noRot="1" noChangeAspect="1" noMove="1" noResize="1" noEditPoints="1" noAdjustHandles="1" noChangeArrowheads="1" noChangeShapeType="1" noTextEdit="1"/>
          </p:cNvSpPr>
          <p:nvPr/>
        </p:nvSpPr>
        <p:spPr>
          <a:xfrm>
            <a:off x="10922342" y="4343233"/>
            <a:ext cx="301365" cy="492443"/>
          </a:xfrm>
          <a:prstGeom prst="rect">
            <a:avLst/>
          </a:prstGeom>
          <a:blipFill>
            <a:blip r:embed="rId6"/>
            <a:stretch>
              <a:fillRect/>
            </a:stretch>
          </a:blip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noFill/>
                <a:effectLst/>
                <a:uLnTx/>
                <a:uFillTx/>
                <a:latin typeface="Calibri" panose="020F0502020204030204" pitchFamily="34" charset="0"/>
                <a:ea typeface="+mn-ea"/>
                <a:cs typeface="+mn-cs"/>
              </a:rPr>
              <a:t> </a:t>
            </a:r>
          </a:p>
        </p:txBody>
      </p:sp>
      <p:sp>
        <p:nvSpPr>
          <p:cNvPr id="14" name="TextBox 13">
            <a:extLst>
              <a:ext uri="{FF2B5EF4-FFF2-40B4-BE49-F238E27FC236}">
                <a16:creationId xmlns:a16="http://schemas.microsoft.com/office/drawing/2014/main" id="{F77B865C-2166-41B5-892F-25F9C8E22EC5}"/>
              </a:ext>
            </a:extLst>
          </p:cNvPr>
          <p:cNvSpPr txBox="1">
            <a:spLocks noRot="1" noChangeAspect="1" noMove="1" noResize="1" noEditPoints="1" noAdjustHandles="1" noChangeArrowheads="1" noChangeShapeType="1" noTextEdit="1"/>
          </p:cNvSpPr>
          <p:nvPr/>
        </p:nvSpPr>
        <p:spPr>
          <a:xfrm>
            <a:off x="10918219" y="2235076"/>
            <a:ext cx="301365" cy="492443"/>
          </a:xfrm>
          <a:prstGeom prst="rect">
            <a:avLst/>
          </a:prstGeom>
          <a:blipFill>
            <a:blip r:embed="rId7"/>
            <a:stretch>
              <a:fillRect/>
            </a:stretch>
          </a:blip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a:ln>
                  <a:noFill/>
                </a:ln>
                <a:noFill/>
                <a:effectLst/>
                <a:uLnTx/>
                <a:uFillTx/>
                <a:latin typeface="Calibri" panose="020F0502020204030204" pitchFamily="34" charset="0"/>
                <a:ea typeface="+mn-ea"/>
                <a:cs typeface="+mn-cs"/>
              </a:rPr>
              <a:t> </a:t>
            </a:r>
          </a:p>
        </p:txBody>
      </p:sp>
      <p:sp>
        <p:nvSpPr>
          <p:cNvPr id="39945" name="Title 1">
            <a:extLst>
              <a:ext uri="{FF2B5EF4-FFF2-40B4-BE49-F238E27FC236}">
                <a16:creationId xmlns:a16="http://schemas.microsoft.com/office/drawing/2014/main" id="{CF40AF03-D979-40A7-AF7B-14E9A9FED834}"/>
              </a:ext>
            </a:extLst>
          </p:cNvPr>
          <p:cNvSpPr txBox="1">
            <a:spLocks/>
          </p:cNvSpPr>
          <p:nvPr/>
        </p:nvSpPr>
        <p:spPr bwMode="auto">
          <a:xfrm>
            <a:off x="838200" y="469900"/>
            <a:ext cx="105156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US" altLang="en-US" sz="4400" b="0" i="0" u="none" strike="noStrike" kern="1200" cap="none" spc="0" normalizeH="0" baseline="0" noProof="0">
                <a:ln>
                  <a:noFill/>
                </a:ln>
                <a:solidFill>
                  <a:prstClr val="black"/>
                </a:solidFill>
                <a:effectLst/>
                <a:uLnTx/>
                <a:uFillTx/>
                <a:latin typeface="Calibri Light" panose="020F0302020204030204" pitchFamily="34" charset="0"/>
                <a:ea typeface="+mn-ea"/>
                <a:cs typeface="+mn-cs"/>
              </a:rPr>
              <a:t>Common Taxes in Georgia</a:t>
            </a:r>
          </a:p>
        </p:txBody>
      </p:sp>
      <p:pic>
        <p:nvPicPr>
          <p:cNvPr id="39946" name="Picture 2" descr="Image result for peach state image">
            <a:extLst>
              <a:ext uri="{FF2B5EF4-FFF2-40B4-BE49-F238E27FC236}">
                <a16:creationId xmlns:a16="http://schemas.microsoft.com/office/drawing/2014/main" id="{C95E4A28-A8D2-4170-A74B-B6880BC4332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88200" y="0"/>
            <a:ext cx="2336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7" name="Content Placeholder 2">
            <a:extLst>
              <a:ext uri="{FF2B5EF4-FFF2-40B4-BE49-F238E27FC236}">
                <a16:creationId xmlns:a16="http://schemas.microsoft.com/office/drawing/2014/main" id="{7B875F21-A0F3-45CC-BEDF-ECCC78DAEFA7}"/>
              </a:ext>
            </a:extLst>
          </p:cNvPr>
          <p:cNvSpPr txBox="1">
            <a:spLocks/>
          </p:cNvSpPr>
          <p:nvPr/>
        </p:nvSpPr>
        <p:spPr bwMode="auto">
          <a:xfrm>
            <a:off x="838200" y="1535113"/>
            <a:ext cx="7945438" cy="498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US" altLang="en-US" sz="3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The </a:t>
            </a:r>
            <a:r>
              <a:rPr kumimoji="0" lang="en-US" altLang="en-US" sz="3200" b="0" i="1" u="sng" strike="noStrike" kern="1200" cap="none" spc="0" normalizeH="0" baseline="0" noProof="0">
                <a:ln>
                  <a:noFill/>
                </a:ln>
                <a:solidFill>
                  <a:prstClr val="black"/>
                </a:solidFill>
                <a:effectLst/>
                <a:uLnTx/>
                <a:uFillTx/>
                <a:latin typeface="Calibri" panose="020F0502020204030204" pitchFamily="34" charset="0"/>
                <a:ea typeface="+mn-ea"/>
                <a:cs typeface="+mn-cs"/>
              </a:rPr>
              <a:t>property tax</a:t>
            </a:r>
            <a:r>
              <a:rPr kumimoji="0" lang="en-US" altLang="en-US" sz="3200" b="0" i="1" u="none" strike="noStrike" kern="1200" cap="none" spc="0" normalizeH="0" baseline="0" noProof="0">
                <a:ln>
                  <a:noFill/>
                </a:ln>
                <a:solidFill>
                  <a:prstClr val="black"/>
                </a:solidFill>
                <a:effectLst/>
                <a:uLnTx/>
                <a:uFillTx/>
                <a:latin typeface="Calibri" panose="020F0502020204030204" pitchFamily="34" charset="0"/>
                <a:ea typeface="+mn-ea"/>
                <a:cs typeface="+mn-cs"/>
              </a:rPr>
              <a:t> </a:t>
            </a:r>
            <a:r>
              <a:rPr kumimoji="0" lang="en-US" altLang="en-US" sz="3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is a </a:t>
            </a:r>
            <a:r>
              <a:rPr kumimoji="0" lang="en-US" altLang="en-US" sz="3200" b="1" i="0" u="none" strike="noStrike" kern="1200" cap="none" spc="0" normalizeH="0" baseline="0" noProof="0">
                <a:ln>
                  <a:noFill/>
                </a:ln>
                <a:solidFill>
                  <a:prstClr val="black"/>
                </a:solidFill>
                <a:effectLst/>
                <a:uLnTx/>
                <a:uFillTx/>
                <a:latin typeface="Calibri" panose="020F0502020204030204" pitchFamily="34" charset="0"/>
                <a:ea typeface="+mn-ea"/>
                <a:cs typeface="+mn-cs"/>
              </a:rPr>
              <a:t>proportional tax </a:t>
            </a:r>
            <a:r>
              <a:rPr kumimoji="0" lang="en-US" altLang="en-US" sz="3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paid by residential and commercial property owners to fund local public goods such as education and fire protection.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endParaRPr kumimoji="0" lang="en-US" altLang="en-US" sz="30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US" altLang="en-US" sz="3000" b="0" i="0" u="none" strike="noStrike" kern="1200" cap="none" spc="0" normalizeH="0" baseline="0" noProof="0">
                <a:ln>
                  <a:noFill/>
                </a:ln>
                <a:solidFill>
                  <a:prstClr val="black"/>
                </a:solidFill>
                <a:effectLst/>
                <a:uLnTx/>
                <a:uFillTx/>
                <a:latin typeface="Calibri" panose="020F0502020204030204" pitchFamily="34" charset="0"/>
                <a:ea typeface="+mn-ea"/>
                <a:cs typeface="+mn-cs"/>
              </a:rPr>
              <a:t>Each county and/or city creates the rate at which properties are taxed. Therefore, the assumption is that people pay a proportional percentage of their property’s value. </a:t>
            </a:r>
          </a:p>
        </p:txBody>
      </p:sp>
    </p:spTree>
    <p:extLst>
      <p:ext uri="{BB962C8B-B14F-4D97-AF65-F5344CB8AC3E}">
        <p14:creationId xmlns:p14="http://schemas.microsoft.com/office/powerpoint/2010/main" val="152755240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536</Words>
  <Application>Microsoft Office PowerPoint</Application>
  <PresentationFormat>Widescreen</PresentationFormat>
  <Paragraphs>78</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1_Office Theme</vt:lpstr>
      <vt:lpstr>3 Common Tax Types: </vt:lpstr>
      <vt:lpstr>Common Taxes in Georgia</vt:lpstr>
      <vt:lpstr>Common Taxes in Georgia</vt:lpstr>
      <vt:lpstr>Common Taxes in Georgia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Common Tax Types:</dc:title>
  <dc:creator>Samer Kaddah</dc:creator>
  <cp:lastModifiedBy>Dennis Roberts</cp:lastModifiedBy>
  <cp:revision>2</cp:revision>
  <dcterms:created xsi:type="dcterms:W3CDTF">2018-11-09T04:17:55Z</dcterms:created>
  <dcterms:modified xsi:type="dcterms:W3CDTF">2018-11-09T19:30:45Z</dcterms:modified>
</cp:coreProperties>
</file>